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79" r:id="rId3"/>
    <p:sldId id="265" r:id="rId4"/>
    <p:sldId id="268" r:id="rId5"/>
    <p:sldId id="270" r:id="rId6"/>
    <p:sldId id="272" r:id="rId7"/>
    <p:sldId id="278" r:id="rId8"/>
    <p:sldId id="269" r:id="rId9"/>
    <p:sldId id="261" r:id="rId10"/>
    <p:sldId id="262" r:id="rId11"/>
    <p:sldId id="263" r:id="rId12"/>
    <p:sldId id="273" r:id="rId13"/>
    <p:sldId id="297" r:id="rId14"/>
    <p:sldId id="274" r:id="rId15"/>
    <p:sldId id="275" r:id="rId16"/>
    <p:sldId id="277" r:id="rId17"/>
    <p:sldId id="276" r:id="rId18"/>
    <p:sldId id="280" r:id="rId19"/>
    <p:sldId id="281" r:id="rId20"/>
    <p:sldId id="282" r:id="rId21"/>
    <p:sldId id="283" r:id="rId22"/>
    <p:sldId id="284" r:id="rId23"/>
    <p:sldId id="285" r:id="rId24"/>
    <p:sldId id="286" r:id="rId25"/>
    <p:sldId id="295" r:id="rId26"/>
    <p:sldId id="287" r:id="rId27"/>
    <p:sldId id="288" r:id="rId28"/>
    <p:sldId id="296" r:id="rId29"/>
    <p:sldId id="291" r:id="rId30"/>
    <p:sldId id="298" r:id="rId31"/>
    <p:sldId id="293" r:id="rId32"/>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omic Sans MS" panose="030F0702030302020204" pitchFamily="66" charset="0"/>
      <p:regular r:id="rId37"/>
      <p:bold r:id="rId38"/>
    </p:embeddedFont>
    <p:embeddedFont>
      <p:font typeface="take_out_the_garbage" panose="02000500000000000000" pitchFamily="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512"/>
    <a:srgbClr val="548235"/>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07" d="100"/>
          <a:sy n="107" d="100"/>
        </p:scale>
        <p:origin x="138" y="258"/>
      </p:cViewPr>
      <p:guideLst>
        <p:guide orient="horz" pos="3793"/>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ake_out_the_garbage" panose="02000500000000000000" pitchFamily="2" charset="0"/>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2808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94018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22/12/2021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21786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3687176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DAF5A2-BD2C-4FF7-859D-09F57FD41FD2}" type="datetimeFigureOut">
              <a:rPr lang="en-GB" smtClean="0"/>
              <a:t>22/12/2021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59400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DAF5A2-BD2C-4FF7-859D-09F57FD41FD2}" type="datetimeFigureOut">
              <a:rPr lang="en-GB" smtClean="0"/>
              <a:t>22/12/2021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3460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DAF5A2-BD2C-4FF7-859D-09F57FD41FD2}" type="datetimeFigureOut">
              <a:rPr lang="en-GB" smtClean="0"/>
              <a:t>22/12/2021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71248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DAF5A2-BD2C-4FF7-859D-09F57FD41FD2}" type="datetimeFigureOut">
              <a:rPr lang="en-GB" smtClean="0"/>
              <a:t>22/12/2021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12675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AF5A2-BD2C-4FF7-859D-09F57FD41FD2}" type="datetimeFigureOut">
              <a:rPr lang="en-GB" smtClean="0"/>
              <a:t>22/12/2021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5924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22/12/2021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74958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22/12/2021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62899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AF5A2-BD2C-4FF7-859D-09F57FD41FD2}" type="datetimeFigureOut">
              <a:rPr lang="en-GB" smtClean="0"/>
              <a:t>22/12/2021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98C37-2E9A-47E5-8C17-BEDDB4D5E342}" type="slidenum">
              <a:rPr lang="en-GB" smtClean="0"/>
              <a:t>‹#›</a:t>
            </a:fld>
            <a:endParaRPr lang="en-GB"/>
          </a:p>
        </p:txBody>
      </p:sp>
    </p:spTree>
    <p:extLst>
      <p:ext uri="{BB962C8B-B14F-4D97-AF65-F5344CB8AC3E}">
        <p14:creationId xmlns:p14="http://schemas.microsoft.com/office/powerpoint/2010/main" val="375691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925" y="0"/>
            <a:ext cx="11290300" cy="2811252"/>
          </a:xfrm>
        </p:spPr>
        <p:txBody>
          <a:bodyPr>
            <a:noAutofit/>
          </a:bodyPr>
          <a:lstStyle/>
          <a:p>
            <a:pPr algn="ctr"/>
            <a:r>
              <a:rPr lang="en-GB" sz="8800" dirty="0">
                <a:solidFill>
                  <a:srgbClr val="8DC63F"/>
                </a:solidFill>
              </a:rPr>
              <a:t>What happens to our rubbish that does not get recycled?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81906">
            <a:off x="3309094" y="2891707"/>
            <a:ext cx="5573812" cy="3129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975" y="6191250"/>
            <a:ext cx="1476375" cy="590550"/>
          </a:xfrm>
          <a:prstGeom prst="rect">
            <a:avLst/>
          </a:prstGeom>
        </p:spPr>
      </p:pic>
    </p:spTree>
    <p:extLst>
      <p:ext uri="{BB962C8B-B14F-4D97-AF65-F5344CB8AC3E}">
        <p14:creationId xmlns:p14="http://schemas.microsoft.com/office/powerpoint/2010/main" val="368515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The bin lorry enters the reception hall</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sp>
        <p:nvSpPr>
          <p:cNvPr id="5" name="Round Same Side Corner Rectangle 4"/>
          <p:cNvSpPr/>
          <p:nvPr/>
        </p:nvSpPr>
        <p:spPr>
          <a:xfrm>
            <a:off x="1362636" y="3419848"/>
            <a:ext cx="8973671" cy="2411505"/>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290918" y="4721436"/>
            <a:ext cx="98612" cy="11188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291484" y="3699461"/>
            <a:ext cx="98612" cy="11188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6496" y="1335741"/>
            <a:ext cx="10685928"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The bin lorry then goes to the reception hall. This is a large covered building where they empty their lorries</a:t>
            </a:r>
          </a:p>
          <a:p>
            <a:pPr marL="285750" indent="-285750">
              <a:buFont typeface="Arial" panose="020B0604020202020204" pitchFamily="34" charset="0"/>
              <a:buChar char="•"/>
            </a:pPr>
            <a:r>
              <a:rPr lang="en-GB" dirty="0">
                <a:latin typeface="Comic Sans MS" panose="030F0702030302020204" pitchFamily="66" charset="0"/>
              </a:rPr>
              <a:t>The doors to the reception hall are </a:t>
            </a:r>
            <a:r>
              <a:rPr lang="en-GB" b="1" dirty="0">
                <a:latin typeface="Comic Sans MS" panose="030F0702030302020204" pitchFamily="66" charset="0"/>
              </a:rPr>
              <a:t>interlocking doors </a:t>
            </a:r>
            <a:r>
              <a:rPr lang="en-GB" dirty="0">
                <a:latin typeface="Comic Sans MS" panose="030F0702030302020204" pitchFamily="66" charset="0"/>
              </a:rPr>
              <a:t>meaning that the in door will not open until the out door has fully closed  </a:t>
            </a:r>
          </a:p>
          <a:p>
            <a:pPr marL="285750" indent="-285750">
              <a:buFont typeface="Arial" panose="020B0604020202020204" pitchFamily="34" charset="0"/>
              <a:buChar char="•"/>
            </a:pPr>
            <a:r>
              <a:rPr lang="en-GB" dirty="0">
                <a:latin typeface="Comic Sans MS" panose="030F0702030302020204" pitchFamily="66" charset="0"/>
              </a:rPr>
              <a:t>This stops both doors being open together and helps to stop flies, noise and odour escaping</a:t>
            </a:r>
          </a:p>
        </p:txBody>
      </p:sp>
      <p:sp>
        <p:nvSpPr>
          <p:cNvPr id="9" name="TextBox 8"/>
          <p:cNvSpPr txBox="1"/>
          <p:nvPr/>
        </p:nvSpPr>
        <p:spPr>
          <a:xfrm>
            <a:off x="4724400" y="3012141"/>
            <a:ext cx="2137124" cy="369332"/>
          </a:xfrm>
          <a:prstGeom prst="rect">
            <a:avLst/>
          </a:prstGeom>
          <a:noFill/>
        </p:spPr>
        <p:txBody>
          <a:bodyPr wrap="none" rtlCol="0">
            <a:spAutoFit/>
          </a:bodyPr>
          <a:lstStyle/>
          <a:p>
            <a:r>
              <a:rPr lang="en-GB" dirty="0">
                <a:latin typeface="Comic Sans MS" panose="030F0702030302020204" pitchFamily="66" charset="0"/>
              </a:rPr>
              <a:t>The reception hall</a:t>
            </a:r>
          </a:p>
        </p:txBody>
      </p:sp>
      <p:sp>
        <p:nvSpPr>
          <p:cNvPr id="10" name="TextBox 9"/>
          <p:cNvSpPr txBox="1"/>
          <p:nvPr/>
        </p:nvSpPr>
        <p:spPr>
          <a:xfrm>
            <a:off x="134470" y="5844988"/>
            <a:ext cx="1348446" cy="369332"/>
          </a:xfrm>
          <a:prstGeom prst="rect">
            <a:avLst/>
          </a:prstGeom>
          <a:noFill/>
        </p:spPr>
        <p:txBody>
          <a:bodyPr wrap="none" rtlCol="0">
            <a:spAutoFit/>
          </a:bodyPr>
          <a:lstStyle/>
          <a:p>
            <a:r>
              <a:rPr lang="en-GB" dirty="0">
                <a:latin typeface="Comic Sans MS" panose="030F0702030302020204" pitchFamily="66" charset="0"/>
              </a:rPr>
              <a:t>Entry door</a:t>
            </a:r>
          </a:p>
        </p:txBody>
      </p:sp>
      <p:sp>
        <p:nvSpPr>
          <p:cNvPr id="11" name="TextBox 10"/>
          <p:cNvSpPr txBox="1"/>
          <p:nvPr/>
        </p:nvSpPr>
        <p:spPr>
          <a:xfrm>
            <a:off x="9888070" y="5818094"/>
            <a:ext cx="1197764" cy="369332"/>
          </a:xfrm>
          <a:prstGeom prst="rect">
            <a:avLst/>
          </a:prstGeom>
          <a:noFill/>
        </p:spPr>
        <p:txBody>
          <a:bodyPr wrap="none" rtlCol="0">
            <a:spAutoFit/>
          </a:bodyPr>
          <a:lstStyle/>
          <a:p>
            <a:r>
              <a:rPr lang="en-GB" dirty="0">
                <a:latin typeface="Comic Sans MS" panose="030F0702030302020204" pitchFamily="66" charset="0"/>
              </a:rPr>
              <a:t>Exit door</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flipH="1">
            <a:off x="0" y="5121275"/>
            <a:ext cx="1327641" cy="71913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flipH="1">
            <a:off x="10532664" y="5100918"/>
            <a:ext cx="1327641" cy="719139"/>
          </a:xfrm>
          <a:prstGeom prst="rect">
            <a:avLst/>
          </a:prstGeom>
        </p:spPr>
      </p:pic>
    </p:spTree>
    <p:extLst>
      <p:ext uri="{BB962C8B-B14F-4D97-AF65-F5344CB8AC3E}">
        <p14:creationId xmlns:p14="http://schemas.microsoft.com/office/powerpoint/2010/main" val="42892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16667E-6 2.59259E-6 L 0.00039 -0.1463 " pathEditMode="relative" rAng="0" ptsTypes="AA">
                                      <p:cBhvr>
                                        <p:cTn id="44" dur="2000" fill="hold"/>
                                        <p:tgtEl>
                                          <p:spTgt spid="6"/>
                                        </p:tgtEl>
                                        <p:attrNameLst>
                                          <p:attrName>ppt_x</p:attrName>
                                          <p:attrName>ppt_y</p:attrName>
                                        </p:attrNameLst>
                                      </p:cBhvr>
                                      <p:rCtr x="13" y="-7315"/>
                                    </p:animMotion>
                                  </p:childTnLst>
                                </p:cTn>
                              </p:par>
                              <p:par>
                                <p:cTn id="45" presetID="42" presetClass="path" presetSubtype="0" accel="50000" decel="50000" fill="hold" grpId="0" nodeType="withEffect">
                                  <p:stCondLst>
                                    <p:cond delay="0"/>
                                  </p:stCondLst>
                                  <p:childTnLst>
                                    <p:animMotion origin="layout" path="M 2.91667E-6 -3.33333E-6 L 0.00104 0.15047 " pathEditMode="relative" rAng="0" ptsTypes="AA">
                                      <p:cBhvr>
                                        <p:cTn id="46" dur="2000" fill="hold"/>
                                        <p:tgtEl>
                                          <p:spTgt spid="7"/>
                                        </p:tgtEl>
                                        <p:attrNameLst>
                                          <p:attrName>ppt_x</p:attrName>
                                          <p:attrName>ppt_y</p:attrName>
                                        </p:attrNameLst>
                                      </p:cBhvr>
                                      <p:rCtr x="52" y="7523"/>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91667E-6 -4.07407E-6 L 0.42864 0.00139 " pathEditMode="relative" rAng="0" ptsTypes="AA">
                                      <p:cBhvr>
                                        <p:cTn id="50" dur="2000" fill="hold"/>
                                        <p:tgtEl>
                                          <p:spTgt spid="12"/>
                                        </p:tgtEl>
                                        <p:attrNameLst>
                                          <p:attrName>ppt_x</p:attrName>
                                          <p:attrName>ppt_y</p:attrName>
                                        </p:attrNameLst>
                                      </p:cBhvr>
                                      <p:rCtr x="21432" y="69"/>
                                    </p:animMotion>
                                  </p:childTnLst>
                                </p:cTn>
                              </p:par>
                              <p:par>
                                <p:cTn id="51" presetID="42" presetClass="path" presetSubtype="0" accel="50000" decel="50000" fill="hold" nodeType="withEffect">
                                  <p:stCondLst>
                                    <p:cond delay="0"/>
                                  </p:stCondLst>
                                  <p:childTnLst>
                                    <p:animMotion origin="layout" path="M 6.25E-7 -4.81481E-6 L 0.27344 0.01274 " pathEditMode="relative" rAng="0" ptsTypes="AA">
                                      <p:cBhvr>
                                        <p:cTn id="52" dur="2000" fill="hold"/>
                                        <p:tgtEl>
                                          <p:spTgt spid="13"/>
                                        </p:tgtEl>
                                        <p:attrNameLst>
                                          <p:attrName>ppt_x</p:attrName>
                                          <p:attrName>ppt_y</p:attrName>
                                        </p:attrNameLst>
                                      </p:cBhvr>
                                      <p:rCtr x="13672" y="625"/>
                                    </p:animMotion>
                                  </p:childTnLst>
                                </p:cTn>
                              </p:par>
                            </p:childTnLst>
                          </p:cTn>
                        </p:par>
                        <p:par>
                          <p:cTn id="53" fill="hold">
                            <p:stCondLst>
                              <p:cond delay="2000"/>
                            </p:stCondLst>
                            <p:childTnLst>
                              <p:par>
                                <p:cTn id="54" presetID="42" presetClass="path" presetSubtype="0" accel="50000" decel="50000" fill="hold" grpId="2" nodeType="afterEffect">
                                  <p:stCondLst>
                                    <p:cond delay="0"/>
                                  </p:stCondLst>
                                  <p:childTnLst>
                                    <p:animMotion origin="layout" path="M 4.16667E-6 2.59259E-6 L 4.16667E-6 0.00023 " pathEditMode="relative" rAng="0" ptsTypes="AA">
                                      <p:cBhvr>
                                        <p:cTn id="55" dur="2000" fill="hold"/>
                                        <p:tgtEl>
                                          <p:spTgt spid="6"/>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6" grpId="2" animBg="1"/>
      <p:bldP spid="7" grpId="0" animBg="1"/>
      <p:bldP spid="7" grpId="1" animBg="1"/>
      <p:bldP spid="8" grpId="0" build="p"/>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The vehicle reverses into a tipping bay</a:t>
            </a:r>
          </a:p>
        </p:txBody>
      </p:sp>
      <p:sp>
        <p:nvSpPr>
          <p:cNvPr id="3" name="Content Placeholder 2"/>
          <p:cNvSpPr>
            <a:spLocks noGrp="1"/>
          </p:cNvSpPr>
          <p:nvPr>
            <p:ph idx="1"/>
          </p:nvPr>
        </p:nvSpPr>
        <p:spPr>
          <a:xfrm>
            <a:off x="6455120" y="1365091"/>
            <a:ext cx="5585989" cy="4601703"/>
          </a:xfrm>
        </p:spPr>
        <p:txBody>
          <a:bodyPr>
            <a:normAutofit/>
          </a:bodyPr>
          <a:lstStyle/>
          <a:p>
            <a:r>
              <a:rPr lang="en-GB" sz="2400" dirty="0">
                <a:latin typeface="Comic Sans MS" panose="030F0702030302020204" pitchFamily="66" charset="0"/>
              </a:rPr>
              <a:t>The bin lorry reverses towards the pit so that can empty the rubbish into it </a:t>
            </a:r>
          </a:p>
          <a:p>
            <a:r>
              <a:rPr lang="en-GB" sz="2400" dirty="0">
                <a:latin typeface="Comic Sans MS" panose="030F0702030302020204" pitchFamily="66" charset="0"/>
              </a:rPr>
              <a:t>To stop the bin lorry falling into the pit, a wheel stop is used</a:t>
            </a:r>
          </a:p>
          <a:p>
            <a:r>
              <a:rPr lang="en-GB" sz="2400" dirty="0">
                <a:latin typeface="Comic Sans MS" panose="030F0702030302020204" pitchFamily="66" charset="0"/>
              </a:rPr>
              <a:t>Once the bin lorry is finished, it will exit the reception hall and then go onto the weighbridge again</a:t>
            </a:r>
          </a:p>
          <a:p>
            <a:r>
              <a:rPr lang="en-GB" sz="2400" dirty="0">
                <a:latin typeface="Comic Sans MS" panose="030F0702030302020204" pitchFamily="66" charset="0"/>
              </a:rPr>
              <a:t>It will then go back out to collect more bins!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sp>
        <p:nvSpPr>
          <p:cNvPr id="5" name="Trapezoid 4"/>
          <p:cNvSpPr/>
          <p:nvPr/>
        </p:nvSpPr>
        <p:spPr>
          <a:xfrm rot="10800000">
            <a:off x="3202415" y="5157788"/>
            <a:ext cx="2677551" cy="1043836"/>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flipH="1">
            <a:off x="1" y="5157788"/>
            <a:ext cx="3195872" cy="5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2704" t="30727" r="14948" b="29874"/>
          <a:stretch/>
        </p:blipFill>
        <p:spPr>
          <a:xfrm>
            <a:off x="-509921" y="3894591"/>
            <a:ext cx="2556004" cy="1507144"/>
          </a:xfrm>
          <a:prstGeom prst="rect">
            <a:avLst/>
          </a:prstGeom>
        </p:spPr>
      </p:pic>
      <p:sp>
        <p:nvSpPr>
          <p:cNvPr id="10" name="Rectangle 9"/>
          <p:cNvSpPr/>
          <p:nvPr/>
        </p:nvSpPr>
        <p:spPr>
          <a:xfrm>
            <a:off x="3159660" y="4922398"/>
            <a:ext cx="90534" cy="2353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508625" y="3648546"/>
            <a:ext cx="1312753" cy="306467"/>
          </a:xfrm>
          <a:prstGeom prst="roundRect">
            <a:avLst/>
          </a:prstGeom>
          <a:solidFill>
            <a:schemeClr val="accent1">
              <a:lumMod val="40000"/>
              <a:lumOff val="60000"/>
            </a:schemeClr>
          </a:solidFill>
        </p:spPr>
        <p:txBody>
          <a:bodyPr wrap="square" rtlCol="0">
            <a:spAutoFit/>
          </a:bodyPr>
          <a:lstStyle/>
          <a:p>
            <a:pPr algn="ctr"/>
            <a:r>
              <a:rPr lang="en-GB" sz="1200" dirty="0">
                <a:latin typeface="Comic Sans MS" panose="030F0702030302020204" pitchFamily="66" charset="0"/>
              </a:rPr>
              <a:t>Rubbish pit</a:t>
            </a:r>
          </a:p>
        </p:txBody>
      </p:sp>
      <p:sp>
        <p:nvSpPr>
          <p:cNvPr id="12" name="TextBox 11"/>
          <p:cNvSpPr txBox="1"/>
          <p:nvPr/>
        </p:nvSpPr>
        <p:spPr>
          <a:xfrm>
            <a:off x="1964602" y="5785164"/>
            <a:ext cx="1303699" cy="306467"/>
          </a:xfrm>
          <a:prstGeom prst="roundRect">
            <a:avLst/>
          </a:prstGeom>
          <a:solidFill>
            <a:srgbClr val="8DC63F"/>
          </a:solidFill>
        </p:spPr>
        <p:txBody>
          <a:bodyPr wrap="square" rtlCol="0">
            <a:spAutoFit/>
          </a:bodyPr>
          <a:lstStyle/>
          <a:p>
            <a:pPr algn="ctr"/>
            <a:r>
              <a:rPr lang="en-GB" sz="1200" dirty="0">
                <a:latin typeface="Comic Sans MS" panose="030F0702030302020204" pitchFamily="66" charset="0"/>
              </a:rPr>
              <a:t>Wheel stop</a:t>
            </a:r>
          </a:p>
        </p:txBody>
      </p:sp>
      <p:cxnSp>
        <p:nvCxnSpPr>
          <p:cNvPr id="14" name="Straight Arrow Connector 13"/>
          <p:cNvCxnSpPr>
            <a:endCxn id="10" idx="2"/>
          </p:cNvCxnSpPr>
          <p:nvPr/>
        </p:nvCxnSpPr>
        <p:spPr>
          <a:xfrm flipV="1">
            <a:off x="2888055" y="5157788"/>
            <a:ext cx="316872" cy="564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p:cNvCxnSpPr>
          <p:nvPr/>
        </p:nvCxnSpPr>
        <p:spPr>
          <a:xfrm flipH="1">
            <a:off x="4744016" y="3955013"/>
            <a:ext cx="420986" cy="1202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2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
                            </p:stCondLst>
                            <p:childTnLst>
                              <p:par>
                                <p:cTn id="45" presetID="42" presetClass="path" presetSubtype="0" accel="50000" decel="50000" fill="hold" nodeType="afterEffect">
                                  <p:stCondLst>
                                    <p:cond delay="0"/>
                                  </p:stCondLst>
                                  <p:childTnLst>
                                    <p:animMotion origin="layout" path="M -8.33333E-7 2.22222E-6 L 0.11992 -0.00047 " pathEditMode="relative" rAng="0" ptsTypes="AA">
                                      <p:cBhvr>
                                        <p:cTn id="46" dur="2000" fill="hold"/>
                                        <p:tgtEl>
                                          <p:spTgt spid="9"/>
                                        </p:tgtEl>
                                        <p:attrNameLst>
                                          <p:attrName>ppt_x</p:attrName>
                                          <p:attrName>ppt_y</p:attrName>
                                        </p:attrNameLst>
                                      </p:cBhvr>
                                      <p:rCtr x="5990" y="-23"/>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The rubbish is moved by a crane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
        <p:nvSpPr>
          <p:cNvPr id="5" name="Trapezoid 4"/>
          <p:cNvSpPr/>
          <p:nvPr/>
        </p:nvSpPr>
        <p:spPr>
          <a:xfrm rot="10800000">
            <a:off x="1000288" y="3608614"/>
            <a:ext cx="9966960" cy="2515580"/>
          </a:xfrm>
          <a:prstGeom prst="trapezoid">
            <a:avLst>
              <a:gd name="adj" fmla="val 153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endParaRPr lang="en-GB"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690" y="5257800"/>
            <a:ext cx="874600" cy="9633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1400540" y="5593939"/>
            <a:ext cx="851731" cy="553072"/>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647" y="5509575"/>
            <a:ext cx="851731" cy="553072"/>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5469076" y="5588496"/>
            <a:ext cx="851731" cy="553072"/>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666254" y="5553117"/>
            <a:ext cx="851731" cy="553072"/>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3920584" y="5550395"/>
            <a:ext cx="851731" cy="553072"/>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6143565" y="5547674"/>
            <a:ext cx="851731" cy="553072"/>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286992" y="5577609"/>
            <a:ext cx="851731" cy="55307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796467" y="5451784"/>
            <a:ext cx="851731" cy="55307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7951018" y="5555837"/>
            <a:ext cx="851731" cy="553072"/>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732" y="4711020"/>
            <a:ext cx="874600" cy="963385"/>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672154" y="5040086"/>
            <a:ext cx="874600" cy="963385"/>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1025">
            <a:off x="8902051" y="5171262"/>
            <a:ext cx="874600" cy="963385"/>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519" y="4711020"/>
            <a:ext cx="874600" cy="963385"/>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967" y="4711020"/>
            <a:ext cx="874600" cy="963385"/>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153" y="5007552"/>
            <a:ext cx="851731" cy="553072"/>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137336" y="5042129"/>
            <a:ext cx="851731" cy="553072"/>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360470" y="5055896"/>
            <a:ext cx="851731" cy="553072"/>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23361" y="4644961"/>
            <a:ext cx="851731" cy="553072"/>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7951018" y="5107602"/>
            <a:ext cx="851731" cy="553072"/>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732" y="4262785"/>
            <a:ext cx="874600" cy="963385"/>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672154" y="4591851"/>
            <a:ext cx="874600" cy="963385"/>
          </a:xfrm>
          <a:prstGeom prst="rect">
            <a:avLst/>
          </a:prstGeom>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721" y="4172978"/>
            <a:ext cx="874600" cy="963385"/>
          </a:xfrm>
          <a:prstGeom prst="rect">
            <a:avLst/>
          </a:prstGeom>
        </p:spPr>
      </p:pic>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766" y="4639303"/>
            <a:ext cx="874600" cy="963385"/>
          </a:xfrm>
          <a:prstGeom prst="rect">
            <a:avLst/>
          </a:prstGeom>
        </p:spPr>
      </p:pic>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0376" y="4646506"/>
            <a:ext cx="874600" cy="963385"/>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707" y="4823813"/>
            <a:ext cx="874600" cy="963385"/>
          </a:xfrm>
          <a:prstGeom prst="rect">
            <a:avLst/>
          </a:prstGeom>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1463293" y="4939516"/>
            <a:ext cx="851731" cy="553072"/>
          </a:xfrm>
          <a:prstGeom prst="rect">
            <a:avLst/>
          </a:prstGeom>
        </p:spPr>
      </p:pic>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400" y="4855152"/>
            <a:ext cx="851731" cy="553072"/>
          </a:xfrm>
          <a:prstGeom prst="rect">
            <a:avLst/>
          </a:prstGeom>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5531829" y="4934073"/>
            <a:ext cx="851731" cy="553072"/>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729007" y="4898694"/>
            <a:ext cx="851731" cy="553072"/>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3983337" y="4895972"/>
            <a:ext cx="851731" cy="553072"/>
          </a:xfrm>
          <a:prstGeom prst="rect">
            <a:avLst/>
          </a:prstGeom>
        </p:spPr>
      </p:pic>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6206318" y="4893251"/>
            <a:ext cx="851731" cy="553072"/>
          </a:xfrm>
          <a:prstGeom prst="rect">
            <a:avLst/>
          </a:prstGeom>
        </p:spPr>
      </p:pic>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5603388" y="4930390"/>
            <a:ext cx="851731" cy="553072"/>
          </a:xfrm>
          <a:prstGeom prst="rect">
            <a:avLst/>
          </a:prstGeom>
        </p:spPr>
      </p:pic>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59220" y="4797361"/>
            <a:ext cx="851731" cy="553072"/>
          </a:xfrm>
          <a:prstGeom prst="rect">
            <a:avLst/>
          </a:prstGeom>
        </p:spPr>
      </p:pic>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9450685" y="5162671"/>
            <a:ext cx="851731" cy="553072"/>
          </a:xfrm>
          <a:prstGeom prst="rect">
            <a:avLst/>
          </a:prstGeom>
        </p:spPr>
      </p:pic>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767" y="3922127"/>
            <a:ext cx="874600" cy="963385"/>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734907" y="4385663"/>
            <a:ext cx="874600" cy="963385"/>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5474" y="3966790"/>
            <a:ext cx="874600" cy="963385"/>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272" y="4056597"/>
            <a:ext cx="874600" cy="963385"/>
          </a:xfrm>
          <a:prstGeom prst="rect">
            <a:avLst/>
          </a:prstGeom>
        </p:spPr>
      </p:pic>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8720" y="4056597"/>
            <a:ext cx="874600" cy="963385"/>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906" y="4353129"/>
            <a:ext cx="851731" cy="553072"/>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541">
            <a:off x="4200089" y="4387706"/>
            <a:ext cx="851731" cy="553072"/>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3556">
            <a:off x="7423223" y="4401473"/>
            <a:ext cx="851731" cy="553072"/>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91728">
            <a:off x="9886114" y="3990538"/>
            <a:ext cx="851731" cy="553072"/>
          </a:xfrm>
          <a:prstGeom prst="rect">
            <a:avLst/>
          </a:prstGeom>
        </p:spPr>
      </p:pic>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9235">
            <a:off x="8013771" y="4453179"/>
            <a:ext cx="851731" cy="553072"/>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7238" y="4121378"/>
            <a:ext cx="874600" cy="963385"/>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51830">
            <a:off x="6734907" y="3937428"/>
            <a:ext cx="874600" cy="963385"/>
          </a:xfrm>
          <a:prstGeom prst="rect">
            <a:avLst/>
          </a:prstGeom>
        </p:spPr>
      </p:pic>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1686" y="3930931"/>
            <a:ext cx="874600" cy="963385"/>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519" y="3984880"/>
            <a:ext cx="874600" cy="963385"/>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0037" y="4073727"/>
            <a:ext cx="874600" cy="963385"/>
          </a:xfrm>
          <a:prstGeom prst="rect">
            <a:avLst/>
          </a:prstGeom>
        </p:spPr>
      </p:pic>
      <p:sp>
        <p:nvSpPr>
          <p:cNvPr id="95" name="TextBox 94"/>
          <p:cNvSpPr txBox="1"/>
          <p:nvPr/>
        </p:nvSpPr>
        <p:spPr>
          <a:xfrm>
            <a:off x="731838" y="1662206"/>
            <a:ext cx="5199529"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Over the day, the reception pit begins to fill up</a:t>
            </a:r>
          </a:p>
          <a:p>
            <a:pPr marL="285750" indent="-285750">
              <a:buFont typeface="Arial" panose="020B0604020202020204" pitchFamily="34" charset="0"/>
              <a:buChar char="•"/>
            </a:pPr>
            <a:r>
              <a:rPr lang="en-GB" dirty="0">
                <a:latin typeface="Comic Sans MS" panose="030F0702030302020204" pitchFamily="66" charset="0"/>
              </a:rPr>
              <a:t>To stop it overflowing, a </a:t>
            </a:r>
            <a:r>
              <a:rPr lang="en-GB" b="1" dirty="0">
                <a:latin typeface="Comic Sans MS" panose="030F0702030302020204" pitchFamily="66" charset="0"/>
              </a:rPr>
              <a:t>crane</a:t>
            </a:r>
            <a:r>
              <a:rPr lang="en-GB" dirty="0">
                <a:latin typeface="Comic Sans MS" panose="030F0702030302020204" pitchFamily="66" charset="0"/>
              </a:rPr>
              <a:t> is used to move the rubbish to the next stage of the process</a:t>
            </a:r>
          </a:p>
        </p:txBody>
      </p:sp>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094" y="1249570"/>
            <a:ext cx="2934331" cy="2346877"/>
          </a:xfrm>
          <a:prstGeom prst="rect">
            <a:avLst/>
          </a:prstGeom>
        </p:spPr>
      </p:pic>
      <p:pic>
        <p:nvPicPr>
          <p:cNvPr id="97" name="Picture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8925" y="1637703"/>
            <a:ext cx="1429871" cy="1429871"/>
          </a:xfrm>
          <a:prstGeom prst="rect">
            <a:avLst/>
          </a:prstGeom>
        </p:spPr>
      </p:pic>
      <p:sp>
        <p:nvSpPr>
          <p:cNvPr id="98" name="Rounded Rectangle 97"/>
          <p:cNvSpPr/>
          <p:nvPr/>
        </p:nvSpPr>
        <p:spPr>
          <a:xfrm>
            <a:off x="7081022" y="1360623"/>
            <a:ext cx="3218330" cy="19453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600" dirty="0">
                <a:latin typeface="Comic Sans MS" panose="030F0702030302020204" pitchFamily="66" charset="0"/>
              </a:rPr>
              <a:t>This is just like the crane in the claw machine at the arcade</a:t>
            </a:r>
          </a:p>
          <a:p>
            <a:pPr marL="285750" indent="-285750" algn="ctr">
              <a:buFont typeface="Arial" panose="020B0604020202020204" pitchFamily="34" charset="0"/>
              <a:buChar char="•"/>
            </a:pPr>
            <a:r>
              <a:rPr lang="en-GB" sz="1600" dirty="0">
                <a:latin typeface="Comic Sans MS" panose="030F0702030302020204" pitchFamily="66" charset="0"/>
              </a:rPr>
              <a:t>But it is much larger and can hold 2,500 kg per grab!</a:t>
            </a:r>
          </a:p>
        </p:txBody>
      </p:sp>
      <p:sp>
        <p:nvSpPr>
          <p:cNvPr id="6" name="TextBox 5"/>
          <p:cNvSpPr txBox="1"/>
          <p:nvPr/>
        </p:nvSpPr>
        <p:spPr>
          <a:xfrm>
            <a:off x="4516016" y="3682482"/>
            <a:ext cx="2320212"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Reception pit </a:t>
            </a:r>
          </a:p>
        </p:txBody>
      </p:sp>
    </p:spTree>
    <p:extLst>
      <p:ext uri="{BB962C8B-B14F-4D97-AF65-F5344CB8AC3E}">
        <p14:creationId xmlns:p14="http://schemas.microsoft.com/office/powerpoint/2010/main" val="15773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5">
                                            <p:txEl>
                                              <p:pRg st="0" end="0"/>
                                            </p:txEl>
                                          </p:spTgt>
                                        </p:tgtEl>
                                        <p:attrNameLst>
                                          <p:attrName>style.visibility</p:attrName>
                                        </p:attrNameLst>
                                      </p:cBhvr>
                                      <p:to>
                                        <p:strVal val="visible"/>
                                      </p:to>
                                    </p:set>
                                    <p:animEffect transition="in" filter="fade">
                                      <p:cBhvr>
                                        <p:cTn id="20" dur="500"/>
                                        <p:tgtEl>
                                          <p:spTgt spid="95">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250"/>
                                        <p:tgtEl>
                                          <p:spTgt spid="22"/>
                                        </p:tgtEl>
                                      </p:cBhvr>
                                    </p:animEffect>
                                  </p:childTnLst>
                                </p:cTn>
                              </p:par>
                              <p:par>
                                <p:cTn id="27" presetID="2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250"/>
                                        <p:tgtEl>
                                          <p:spTgt spid="24"/>
                                        </p:tgtEl>
                                      </p:cBhvr>
                                    </p:animEffect>
                                  </p:childTnLst>
                                </p:cTn>
                              </p:par>
                              <p:par>
                                <p:cTn id="30" presetID="2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25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25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250"/>
                                        <p:tgtEl>
                                          <p:spTgt spid="27"/>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25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25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250"/>
                                        <p:tgtEl>
                                          <p:spTgt spid="30"/>
                                        </p:tgtEl>
                                      </p:cBhvr>
                                    </p:animEffect>
                                  </p:childTnLst>
                                </p:cTn>
                              </p:par>
                              <p:par>
                                <p:cTn id="48" presetID="2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250"/>
                                        <p:tgtEl>
                                          <p:spTgt spid="31"/>
                                        </p:tgtEl>
                                      </p:cBhvr>
                                    </p:animEffect>
                                  </p:childTnLst>
                                </p:cTn>
                              </p:par>
                              <p:par>
                                <p:cTn id="51" presetID="2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250"/>
                                        <p:tgtEl>
                                          <p:spTgt spid="32"/>
                                        </p:tgtEl>
                                      </p:cBhvr>
                                    </p:animEffect>
                                  </p:childTnLst>
                                </p:cTn>
                              </p:par>
                              <p:par>
                                <p:cTn id="54" presetID="22" presetClass="entr" presetSubtype="4"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250"/>
                                        <p:tgtEl>
                                          <p:spTgt spid="33"/>
                                        </p:tgtEl>
                                      </p:cBhvr>
                                    </p:animEffect>
                                  </p:childTnLst>
                                </p:cTn>
                              </p:par>
                              <p:par>
                                <p:cTn id="57" presetID="2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250"/>
                                        <p:tgtEl>
                                          <p:spTgt spid="34"/>
                                        </p:tgtEl>
                                      </p:cBhvr>
                                    </p:animEffect>
                                  </p:childTnLst>
                                </p:cTn>
                              </p:par>
                              <p:par>
                                <p:cTn id="60" presetID="2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250"/>
                                        <p:tgtEl>
                                          <p:spTgt spid="35"/>
                                        </p:tgtEl>
                                      </p:cBhvr>
                                    </p:animEffect>
                                  </p:childTnLst>
                                </p:cTn>
                              </p:par>
                              <p:par>
                                <p:cTn id="63" presetID="2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250"/>
                                        <p:tgtEl>
                                          <p:spTgt spid="36"/>
                                        </p:tgtEl>
                                      </p:cBhvr>
                                    </p:animEffect>
                                  </p:childTnLst>
                                </p:cTn>
                              </p:par>
                              <p:par>
                                <p:cTn id="66" presetID="22" presetClass="entr" presetSubtype="4"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250"/>
                                        <p:tgtEl>
                                          <p:spTgt spid="38"/>
                                        </p:tgtEl>
                                      </p:cBhvr>
                                    </p:animEffect>
                                  </p:childTnLst>
                                </p:cTn>
                              </p:par>
                              <p:par>
                                <p:cTn id="69" presetID="22" presetClass="entr" presetSubtype="4"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250"/>
                                        <p:tgtEl>
                                          <p:spTgt spid="39"/>
                                        </p:tgtEl>
                                      </p:cBhvr>
                                    </p:animEffect>
                                  </p:childTnLst>
                                </p:cTn>
                              </p:par>
                              <p:par>
                                <p:cTn id="72" presetID="22" presetClass="entr" presetSubtype="4"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down)">
                                      <p:cBhvr>
                                        <p:cTn id="74" dur="250"/>
                                        <p:tgtEl>
                                          <p:spTgt spid="40"/>
                                        </p:tgtEl>
                                      </p:cBhvr>
                                    </p:animEffect>
                                  </p:childTnLst>
                                </p:cTn>
                              </p:par>
                              <p:par>
                                <p:cTn id="75" presetID="22" presetClass="entr" presetSubtype="4"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250"/>
                                        <p:tgtEl>
                                          <p:spTgt spid="41"/>
                                        </p:tgtEl>
                                      </p:cBhvr>
                                    </p:animEffect>
                                  </p:childTnLst>
                                </p:cTn>
                              </p:par>
                              <p:par>
                                <p:cTn id="78" presetID="22" presetClass="entr" presetSubtype="4"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down)">
                                      <p:cBhvr>
                                        <p:cTn id="80" dur="250"/>
                                        <p:tgtEl>
                                          <p:spTgt spid="42"/>
                                        </p:tgtEl>
                                      </p:cBhvr>
                                    </p:animEffect>
                                  </p:childTnLst>
                                </p:cTn>
                              </p:par>
                              <p:par>
                                <p:cTn id="81" presetID="22" presetClass="entr" presetSubtype="4"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250"/>
                                        <p:tgtEl>
                                          <p:spTgt spid="43"/>
                                        </p:tgtEl>
                                      </p:cBhvr>
                                    </p:animEffect>
                                  </p:childTnLst>
                                </p:cTn>
                              </p:par>
                              <p:par>
                                <p:cTn id="84" presetID="22" presetClass="entr" presetSubtype="4"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down)">
                                      <p:cBhvr>
                                        <p:cTn id="86" dur="250"/>
                                        <p:tgtEl>
                                          <p:spTgt spid="44"/>
                                        </p:tgtEl>
                                      </p:cBhvr>
                                    </p:animEffect>
                                  </p:childTnLst>
                                </p:cTn>
                              </p:par>
                              <p:par>
                                <p:cTn id="87" presetID="22" presetClass="entr" presetSubtype="4"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down)">
                                      <p:cBhvr>
                                        <p:cTn id="89" dur="250"/>
                                        <p:tgtEl>
                                          <p:spTgt spid="45"/>
                                        </p:tgtEl>
                                      </p:cBhvr>
                                    </p:animEffect>
                                  </p:childTnLst>
                                </p:cTn>
                              </p:par>
                              <p:par>
                                <p:cTn id="90" presetID="22" presetClass="entr" presetSubtype="4" fill="hold"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250"/>
                                        <p:tgtEl>
                                          <p:spTgt spid="46"/>
                                        </p:tgtEl>
                                      </p:cBhvr>
                                    </p:animEffect>
                                  </p:childTnLst>
                                </p:cTn>
                              </p:par>
                              <p:par>
                                <p:cTn id="93" presetID="22" presetClass="entr" presetSubtype="4"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250"/>
                                        <p:tgtEl>
                                          <p:spTgt spid="47"/>
                                        </p:tgtEl>
                                      </p:cBhvr>
                                    </p:animEffect>
                                  </p:childTnLst>
                                </p:cTn>
                              </p:par>
                              <p:par>
                                <p:cTn id="96" presetID="22" presetClass="entr" presetSubtype="4" fill="hold"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down)">
                                      <p:cBhvr>
                                        <p:cTn id="98" dur="250"/>
                                        <p:tgtEl>
                                          <p:spTgt spid="70"/>
                                        </p:tgtEl>
                                      </p:cBhvr>
                                    </p:animEffect>
                                  </p:childTnLst>
                                </p:cTn>
                              </p:par>
                              <p:par>
                                <p:cTn id="99" presetID="22" presetClass="entr" presetSubtype="4" fill="hold" nodeType="with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wipe(down)">
                                      <p:cBhvr>
                                        <p:cTn id="101" dur="250"/>
                                        <p:tgtEl>
                                          <p:spTgt spid="71"/>
                                        </p:tgtEl>
                                      </p:cBhvr>
                                    </p:animEffect>
                                  </p:childTnLst>
                                </p:cTn>
                              </p:par>
                              <p:par>
                                <p:cTn id="102" presetID="22" presetClass="entr" presetSubtype="4" fill="hold" nodeType="with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wipe(down)">
                                      <p:cBhvr>
                                        <p:cTn id="104" dur="250"/>
                                        <p:tgtEl>
                                          <p:spTgt spid="72"/>
                                        </p:tgtEl>
                                      </p:cBhvr>
                                    </p:animEffect>
                                  </p:childTnLst>
                                </p:cTn>
                              </p:par>
                              <p:par>
                                <p:cTn id="105" presetID="22" presetClass="entr" presetSubtype="4"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down)">
                                      <p:cBhvr>
                                        <p:cTn id="107" dur="250"/>
                                        <p:tgtEl>
                                          <p:spTgt spid="73"/>
                                        </p:tgtEl>
                                      </p:cBhvr>
                                    </p:animEffect>
                                  </p:childTnLst>
                                </p:cTn>
                              </p:par>
                              <p:par>
                                <p:cTn id="108" presetID="22" presetClass="entr" presetSubtype="4" fill="hold" nodeType="with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wipe(down)">
                                      <p:cBhvr>
                                        <p:cTn id="110" dur="250"/>
                                        <p:tgtEl>
                                          <p:spTgt spid="74"/>
                                        </p:tgtEl>
                                      </p:cBhvr>
                                    </p:animEffect>
                                  </p:childTnLst>
                                </p:cTn>
                              </p:par>
                              <p:par>
                                <p:cTn id="111" presetID="22" presetClass="entr" presetSubtype="4"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wipe(down)">
                                      <p:cBhvr>
                                        <p:cTn id="113" dur="250"/>
                                        <p:tgtEl>
                                          <p:spTgt spid="75"/>
                                        </p:tgtEl>
                                      </p:cBhvr>
                                    </p:animEffect>
                                  </p:childTnLst>
                                </p:cTn>
                              </p:par>
                              <p:par>
                                <p:cTn id="114" presetID="22" presetClass="entr" presetSubtype="4" fill="hold"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down)">
                                      <p:cBhvr>
                                        <p:cTn id="116" dur="250"/>
                                        <p:tgtEl>
                                          <p:spTgt spid="76"/>
                                        </p:tgtEl>
                                      </p:cBhvr>
                                    </p:animEffect>
                                  </p:childTnLst>
                                </p:cTn>
                              </p:par>
                              <p:par>
                                <p:cTn id="117" presetID="22" presetClass="entr" presetSubtype="4" fill="hold" nodeType="with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wipe(down)">
                                      <p:cBhvr>
                                        <p:cTn id="119" dur="250"/>
                                        <p:tgtEl>
                                          <p:spTgt spid="77"/>
                                        </p:tgtEl>
                                      </p:cBhvr>
                                    </p:animEffect>
                                  </p:childTnLst>
                                </p:cTn>
                              </p:par>
                              <p:par>
                                <p:cTn id="120" presetID="22" presetClass="entr" presetSubtype="4" fill="hold" nodeType="withEffect">
                                  <p:stCondLst>
                                    <p:cond delay="0"/>
                                  </p:stCondLst>
                                  <p:childTnLst>
                                    <p:set>
                                      <p:cBhvr>
                                        <p:cTn id="121" dur="1" fill="hold">
                                          <p:stCondLst>
                                            <p:cond delay="0"/>
                                          </p:stCondLst>
                                        </p:cTn>
                                        <p:tgtEl>
                                          <p:spTgt spid="78"/>
                                        </p:tgtEl>
                                        <p:attrNameLst>
                                          <p:attrName>style.visibility</p:attrName>
                                        </p:attrNameLst>
                                      </p:cBhvr>
                                      <p:to>
                                        <p:strVal val="visible"/>
                                      </p:to>
                                    </p:set>
                                    <p:animEffect transition="in" filter="wipe(down)">
                                      <p:cBhvr>
                                        <p:cTn id="122" dur="250"/>
                                        <p:tgtEl>
                                          <p:spTgt spid="78"/>
                                        </p:tgtEl>
                                      </p:cBhvr>
                                    </p:animEffect>
                                  </p:childTnLst>
                                </p:cTn>
                              </p:par>
                              <p:par>
                                <p:cTn id="123" presetID="22" presetClass="entr" presetSubtype="4"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wipe(down)">
                                      <p:cBhvr>
                                        <p:cTn id="125" dur="250"/>
                                        <p:tgtEl>
                                          <p:spTgt spid="79"/>
                                        </p:tgtEl>
                                      </p:cBhvr>
                                    </p:animEffect>
                                  </p:childTnLst>
                                </p:cTn>
                              </p:par>
                              <p:par>
                                <p:cTn id="126" presetID="22" presetClass="entr" presetSubtype="4" fill="hold"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wipe(down)">
                                      <p:cBhvr>
                                        <p:cTn id="128" dur="250"/>
                                        <p:tgtEl>
                                          <p:spTgt spid="80"/>
                                        </p:tgtEl>
                                      </p:cBhvr>
                                    </p:animEffect>
                                  </p:childTnLst>
                                </p:cTn>
                              </p:par>
                              <p:par>
                                <p:cTn id="129" presetID="22" presetClass="entr" presetSubtype="4"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wipe(down)">
                                      <p:cBhvr>
                                        <p:cTn id="131" dur="250"/>
                                        <p:tgtEl>
                                          <p:spTgt spid="81"/>
                                        </p:tgtEl>
                                      </p:cBhvr>
                                    </p:animEffect>
                                  </p:childTnLst>
                                </p:cTn>
                              </p:par>
                              <p:par>
                                <p:cTn id="132" presetID="22" presetClass="entr" presetSubtype="4" fill="hold" nodeType="with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wipe(down)">
                                      <p:cBhvr>
                                        <p:cTn id="134" dur="250"/>
                                        <p:tgtEl>
                                          <p:spTgt spid="82"/>
                                        </p:tgtEl>
                                      </p:cBhvr>
                                    </p:animEffect>
                                  </p:childTnLst>
                                </p:cTn>
                              </p:par>
                              <p:par>
                                <p:cTn id="135" presetID="22" presetClass="entr" presetSubtype="4"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wipe(down)">
                                      <p:cBhvr>
                                        <p:cTn id="137" dur="250"/>
                                        <p:tgtEl>
                                          <p:spTgt spid="83"/>
                                        </p:tgtEl>
                                      </p:cBhvr>
                                    </p:animEffect>
                                  </p:childTnLst>
                                </p:cTn>
                              </p:par>
                              <p:par>
                                <p:cTn id="138" presetID="22" presetClass="entr" presetSubtype="4"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wipe(down)">
                                      <p:cBhvr>
                                        <p:cTn id="140" dur="250"/>
                                        <p:tgtEl>
                                          <p:spTgt spid="84"/>
                                        </p:tgtEl>
                                      </p:cBhvr>
                                    </p:animEffect>
                                  </p:childTnLst>
                                </p:cTn>
                              </p:par>
                              <p:par>
                                <p:cTn id="141" presetID="22" presetClass="entr" presetSubtype="4" fill="hold" nodeType="withEffect">
                                  <p:stCondLst>
                                    <p:cond delay="0"/>
                                  </p:stCondLst>
                                  <p:childTnLst>
                                    <p:set>
                                      <p:cBhvr>
                                        <p:cTn id="142" dur="1" fill="hold">
                                          <p:stCondLst>
                                            <p:cond delay="0"/>
                                          </p:stCondLst>
                                        </p:cTn>
                                        <p:tgtEl>
                                          <p:spTgt spid="85"/>
                                        </p:tgtEl>
                                        <p:attrNameLst>
                                          <p:attrName>style.visibility</p:attrName>
                                        </p:attrNameLst>
                                      </p:cBhvr>
                                      <p:to>
                                        <p:strVal val="visible"/>
                                      </p:to>
                                    </p:set>
                                    <p:animEffect transition="in" filter="wipe(down)">
                                      <p:cBhvr>
                                        <p:cTn id="143" dur="250"/>
                                        <p:tgtEl>
                                          <p:spTgt spid="85"/>
                                        </p:tgtEl>
                                      </p:cBhvr>
                                    </p:animEffect>
                                  </p:childTnLst>
                                </p:cTn>
                              </p:par>
                              <p:par>
                                <p:cTn id="144" presetID="22" presetClass="entr" presetSubtype="4" fill="hold"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wipe(down)">
                                      <p:cBhvr>
                                        <p:cTn id="146" dur="250"/>
                                        <p:tgtEl>
                                          <p:spTgt spid="86"/>
                                        </p:tgtEl>
                                      </p:cBhvr>
                                    </p:animEffect>
                                  </p:childTnLst>
                                </p:cTn>
                              </p:par>
                              <p:par>
                                <p:cTn id="147" presetID="22" presetClass="entr" presetSubtype="4" fill="hold" nodeType="with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ipe(down)">
                                      <p:cBhvr>
                                        <p:cTn id="149" dur="250"/>
                                        <p:tgtEl>
                                          <p:spTgt spid="87"/>
                                        </p:tgtEl>
                                      </p:cBhvr>
                                    </p:animEffect>
                                  </p:childTnLst>
                                </p:cTn>
                              </p:par>
                              <p:par>
                                <p:cTn id="150" presetID="22" presetClass="entr" presetSubtype="4" fill="hold" nodeType="with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down)">
                                      <p:cBhvr>
                                        <p:cTn id="152" dur="250"/>
                                        <p:tgtEl>
                                          <p:spTgt spid="88"/>
                                        </p:tgtEl>
                                      </p:cBhvr>
                                    </p:animEffect>
                                  </p:childTnLst>
                                </p:cTn>
                              </p:par>
                              <p:par>
                                <p:cTn id="153" presetID="22" presetClass="entr" presetSubtype="4" fill="hold" nodeType="with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wipe(down)">
                                      <p:cBhvr>
                                        <p:cTn id="155" dur="250"/>
                                        <p:tgtEl>
                                          <p:spTgt spid="89"/>
                                        </p:tgtEl>
                                      </p:cBhvr>
                                    </p:animEffect>
                                  </p:childTnLst>
                                </p:cTn>
                              </p:par>
                              <p:par>
                                <p:cTn id="156" presetID="22" presetClass="entr" presetSubtype="4" fill="hold" nodeType="withEffect">
                                  <p:stCondLst>
                                    <p:cond delay="0"/>
                                  </p:stCondLst>
                                  <p:childTnLst>
                                    <p:set>
                                      <p:cBhvr>
                                        <p:cTn id="157" dur="1" fill="hold">
                                          <p:stCondLst>
                                            <p:cond delay="0"/>
                                          </p:stCondLst>
                                        </p:cTn>
                                        <p:tgtEl>
                                          <p:spTgt spid="90"/>
                                        </p:tgtEl>
                                        <p:attrNameLst>
                                          <p:attrName>style.visibility</p:attrName>
                                        </p:attrNameLst>
                                      </p:cBhvr>
                                      <p:to>
                                        <p:strVal val="visible"/>
                                      </p:to>
                                    </p:set>
                                    <p:animEffect transition="in" filter="wipe(down)">
                                      <p:cBhvr>
                                        <p:cTn id="158" dur="250"/>
                                        <p:tgtEl>
                                          <p:spTgt spid="90"/>
                                        </p:tgtEl>
                                      </p:cBhvr>
                                    </p:animEffect>
                                  </p:childTnLst>
                                </p:cTn>
                              </p:par>
                              <p:par>
                                <p:cTn id="159" presetID="22" presetClass="entr" presetSubtype="4" fill="hold" nodeType="withEffect">
                                  <p:stCondLst>
                                    <p:cond delay="0"/>
                                  </p:stCondLst>
                                  <p:childTnLst>
                                    <p:set>
                                      <p:cBhvr>
                                        <p:cTn id="160" dur="1" fill="hold">
                                          <p:stCondLst>
                                            <p:cond delay="0"/>
                                          </p:stCondLst>
                                        </p:cTn>
                                        <p:tgtEl>
                                          <p:spTgt spid="91"/>
                                        </p:tgtEl>
                                        <p:attrNameLst>
                                          <p:attrName>style.visibility</p:attrName>
                                        </p:attrNameLst>
                                      </p:cBhvr>
                                      <p:to>
                                        <p:strVal val="visible"/>
                                      </p:to>
                                    </p:set>
                                    <p:animEffect transition="in" filter="wipe(down)">
                                      <p:cBhvr>
                                        <p:cTn id="161" dur="250"/>
                                        <p:tgtEl>
                                          <p:spTgt spid="91"/>
                                        </p:tgtEl>
                                      </p:cBhvr>
                                    </p:animEffect>
                                  </p:childTnLst>
                                </p:cTn>
                              </p:par>
                              <p:par>
                                <p:cTn id="162" presetID="22" presetClass="entr" presetSubtype="4" fill="hold"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wipe(down)">
                                      <p:cBhvr>
                                        <p:cTn id="164" dur="250"/>
                                        <p:tgtEl>
                                          <p:spTgt spid="92"/>
                                        </p:tgtEl>
                                      </p:cBhvr>
                                    </p:animEffect>
                                  </p:childTnLst>
                                </p:cTn>
                              </p:par>
                              <p:par>
                                <p:cTn id="165" presetID="22" presetClass="entr" presetSubtype="4" fill="hold" nodeType="with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wipe(down)">
                                      <p:cBhvr>
                                        <p:cTn id="167" dur="250"/>
                                        <p:tgtEl>
                                          <p:spTgt spid="93"/>
                                        </p:tgtEl>
                                      </p:cBhvr>
                                    </p:animEffect>
                                  </p:childTnLst>
                                </p:cTn>
                              </p:par>
                              <p:par>
                                <p:cTn id="168" presetID="22" presetClass="entr" presetSubtype="4" fill="hold" nodeType="withEffect">
                                  <p:stCondLst>
                                    <p:cond delay="0"/>
                                  </p:stCondLst>
                                  <p:childTnLst>
                                    <p:set>
                                      <p:cBhvr>
                                        <p:cTn id="169" dur="1" fill="hold">
                                          <p:stCondLst>
                                            <p:cond delay="0"/>
                                          </p:stCondLst>
                                        </p:cTn>
                                        <p:tgtEl>
                                          <p:spTgt spid="94"/>
                                        </p:tgtEl>
                                        <p:attrNameLst>
                                          <p:attrName>style.visibility</p:attrName>
                                        </p:attrNameLst>
                                      </p:cBhvr>
                                      <p:to>
                                        <p:strVal val="visible"/>
                                      </p:to>
                                    </p:set>
                                    <p:animEffect transition="in" filter="wipe(down)">
                                      <p:cBhvr>
                                        <p:cTn id="170" dur="250"/>
                                        <p:tgtEl>
                                          <p:spTgt spid="94"/>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95">
                                            <p:txEl>
                                              <p:pRg st="1" end="1"/>
                                            </p:txEl>
                                          </p:spTgt>
                                        </p:tgtEl>
                                        <p:attrNameLst>
                                          <p:attrName>style.visibility</p:attrName>
                                        </p:attrNameLst>
                                      </p:cBhvr>
                                      <p:to>
                                        <p:strVal val="visible"/>
                                      </p:to>
                                    </p:set>
                                    <p:animEffect transition="in" filter="fade">
                                      <p:cBhvr>
                                        <p:cTn id="175" dur="500"/>
                                        <p:tgtEl>
                                          <p:spTgt spid="95">
                                            <p:txEl>
                                              <p:pRg st="1" end="1"/>
                                            </p:txEl>
                                          </p:spTgt>
                                        </p:tgtEl>
                                      </p:cBhvr>
                                    </p:animEffect>
                                  </p:childTnLst>
                                </p:cTn>
                              </p:par>
                            </p:childTnLst>
                          </p:cTn>
                        </p:par>
                        <p:par>
                          <p:cTn id="176" fill="hold">
                            <p:stCondLst>
                              <p:cond delay="500"/>
                            </p:stCondLst>
                            <p:childTnLst>
                              <p:par>
                                <p:cTn id="177" presetID="10" presetClass="entr" presetSubtype="0" fill="hold" nodeType="afterEffect">
                                  <p:stCondLst>
                                    <p:cond delay="0"/>
                                  </p:stCondLst>
                                  <p:childTnLst>
                                    <p:set>
                                      <p:cBhvr>
                                        <p:cTn id="178" dur="1" fill="hold">
                                          <p:stCondLst>
                                            <p:cond delay="0"/>
                                          </p:stCondLst>
                                        </p:cTn>
                                        <p:tgtEl>
                                          <p:spTgt spid="96"/>
                                        </p:tgtEl>
                                        <p:attrNameLst>
                                          <p:attrName>style.visibility</p:attrName>
                                        </p:attrNameLst>
                                      </p:cBhvr>
                                      <p:to>
                                        <p:strVal val="visible"/>
                                      </p:to>
                                    </p:set>
                                    <p:animEffect transition="in" filter="fade">
                                      <p:cBhvr>
                                        <p:cTn id="179" dur="500"/>
                                        <p:tgtEl>
                                          <p:spTgt spid="96"/>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98">
                                            <p:bg/>
                                          </p:spTgt>
                                        </p:tgtEl>
                                        <p:attrNameLst>
                                          <p:attrName>style.visibility</p:attrName>
                                        </p:attrNameLst>
                                      </p:cBhvr>
                                      <p:to>
                                        <p:strVal val="visible"/>
                                      </p:to>
                                    </p:set>
                                    <p:animEffect transition="in" filter="fade">
                                      <p:cBhvr>
                                        <p:cTn id="184" dur="500"/>
                                        <p:tgtEl>
                                          <p:spTgt spid="98">
                                            <p:bg/>
                                          </p:spTgt>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98">
                                            <p:txEl>
                                              <p:pRg st="0" end="0"/>
                                            </p:txEl>
                                          </p:spTgt>
                                        </p:tgtEl>
                                        <p:attrNameLst>
                                          <p:attrName>style.visibility</p:attrName>
                                        </p:attrNameLst>
                                      </p:cBhvr>
                                      <p:to>
                                        <p:strVal val="visible"/>
                                      </p:to>
                                    </p:set>
                                    <p:animEffect transition="in" filter="fade">
                                      <p:cBhvr>
                                        <p:cTn id="189" dur="500"/>
                                        <p:tgtEl>
                                          <p:spTgt spid="98">
                                            <p:txEl>
                                              <p:pRg st="0" end="0"/>
                                            </p:txEl>
                                          </p:spTgt>
                                        </p:tgtEl>
                                      </p:cBhvr>
                                    </p:animEffect>
                                  </p:childTnLst>
                                </p:cTn>
                              </p:par>
                              <p:par>
                                <p:cTn id="190" presetID="10" presetClass="entr" presetSubtype="0" fill="hold" nodeType="withEffect">
                                  <p:stCondLst>
                                    <p:cond delay="0"/>
                                  </p:stCondLst>
                                  <p:childTnLst>
                                    <p:set>
                                      <p:cBhvr>
                                        <p:cTn id="191" dur="1" fill="hold">
                                          <p:stCondLst>
                                            <p:cond delay="0"/>
                                          </p:stCondLst>
                                        </p:cTn>
                                        <p:tgtEl>
                                          <p:spTgt spid="97"/>
                                        </p:tgtEl>
                                        <p:attrNameLst>
                                          <p:attrName>style.visibility</p:attrName>
                                        </p:attrNameLst>
                                      </p:cBhvr>
                                      <p:to>
                                        <p:strVal val="visible"/>
                                      </p:to>
                                    </p:set>
                                    <p:animEffect transition="in" filter="fade">
                                      <p:cBhvr>
                                        <p:cTn id="192" dur="500"/>
                                        <p:tgtEl>
                                          <p:spTgt spid="97"/>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98">
                                            <p:txEl>
                                              <p:pRg st="1" end="1"/>
                                            </p:txEl>
                                          </p:spTgt>
                                        </p:tgtEl>
                                        <p:attrNameLst>
                                          <p:attrName>style.visibility</p:attrName>
                                        </p:attrNameLst>
                                      </p:cBhvr>
                                      <p:to>
                                        <p:strVal val="visible"/>
                                      </p:to>
                                    </p:set>
                                    <p:animEffect transition="in" filter="fade">
                                      <p:cBhvr>
                                        <p:cTn id="197" dur="500"/>
                                        <p:tgtEl>
                                          <p:spTgt spid="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8" grpId="0" uiExpand="1" build="p"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 The rubbish is moved by a crane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7336">
            <a:off x="1143000" y="1400175"/>
            <a:ext cx="6210300" cy="4657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5"/>
          <p:cNvSpPr/>
          <p:nvPr/>
        </p:nvSpPr>
        <p:spPr>
          <a:xfrm>
            <a:off x="7912100" y="3238500"/>
            <a:ext cx="3200400" cy="16383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omic Sans MS" panose="030F0702030302020204" pitchFamily="66" charset="0"/>
              </a:rPr>
              <a:t>Here is a photo of 1 of the cranes in action</a:t>
            </a:r>
          </a:p>
        </p:txBody>
      </p:sp>
    </p:spTree>
    <p:extLst>
      <p:ext uri="{BB962C8B-B14F-4D97-AF65-F5344CB8AC3E}">
        <p14:creationId xmlns:p14="http://schemas.microsoft.com/office/powerpoint/2010/main" val="1954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 The rubbish is shredded </a:t>
            </a:r>
          </a:p>
        </p:txBody>
      </p:sp>
      <p:sp>
        <p:nvSpPr>
          <p:cNvPr id="3" name="Content Placeholder 2"/>
          <p:cNvSpPr>
            <a:spLocks noGrp="1"/>
          </p:cNvSpPr>
          <p:nvPr>
            <p:ph idx="1"/>
          </p:nvPr>
        </p:nvSpPr>
        <p:spPr>
          <a:xfrm>
            <a:off x="838199" y="1356038"/>
            <a:ext cx="7206343" cy="2780534"/>
          </a:xfrm>
        </p:spPr>
        <p:txBody>
          <a:bodyPr>
            <a:normAutofit/>
          </a:bodyPr>
          <a:lstStyle/>
          <a:p>
            <a:r>
              <a:rPr lang="en-GB" sz="2400" dirty="0">
                <a:latin typeface="Comic Sans MS" panose="030F0702030302020204" pitchFamily="66" charset="0"/>
              </a:rPr>
              <a:t>The crane moves the rubbish to the </a:t>
            </a:r>
            <a:r>
              <a:rPr lang="en-GB" sz="2400" b="1" dirty="0">
                <a:latin typeface="Comic Sans MS" panose="030F0702030302020204" pitchFamily="66" charset="0"/>
              </a:rPr>
              <a:t>shredder pit</a:t>
            </a:r>
          </a:p>
          <a:p>
            <a:r>
              <a:rPr lang="en-GB" sz="2400" dirty="0">
                <a:latin typeface="Comic Sans MS" panose="030F0702030302020204" pitchFamily="66" charset="0"/>
              </a:rPr>
              <a:t>The rubbish is then </a:t>
            </a:r>
            <a:r>
              <a:rPr lang="en-GB" sz="2400" b="1" dirty="0">
                <a:latin typeface="Comic Sans MS" panose="030F0702030302020204" pitchFamily="66" charset="0"/>
              </a:rPr>
              <a:t>shredded</a:t>
            </a:r>
            <a:r>
              <a:rPr lang="en-GB" sz="2400" dirty="0">
                <a:latin typeface="Comic Sans MS" panose="030F0702030302020204" pitchFamily="66" charset="0"/>
              </a:rPr>
              <a:t> into smaller pieces using a shredder- like one used for paper, but much bigger and much more powerful!</a:t>
            </a:r>
          </a:p>
          <a:p>
            <a:r>
              <a:rPr lang="en-GB" sz="2400" dirty="0">
                <a:latin typeface="Comic Sans MS" panose="030F0702030302020204" pitchFamily="66" charset="0"/>
              </a:rPr>
              <a:t>Can you think why we might shred the rubbish?</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828" y="1371600"/>
            <a:ext cx="3135086" cy="3135086"/>
          </a:xfrm>
          <a:prstGeom prst="rect">
            <a:avLst/>
          </a:prstGeom>
        </p:spPr>
      </p:pic>
      <p:sp>
        <p:nvSpPr>
          <p:cNvPr id="6" name="Rounded Rectangle 5"/>
          <p:cNvSpPr/>
          <p:nvPr/>
        </p:nvSpPr>
        <p:spPr>
          <a:xfrm>
            <a:off x="957943" y="4103914"/>
            <a:ext cx="6803571" cy="201385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latin typeface="Comic Sans MS" panose="030F0702030302020204" pitchFamily="66" charset="0"/>
              </a:rPr>
              <a:t>Answer:</a:t>
            </a:r>
          </a:p>
          <a:p>
            <a:pPr marL="285750" indent="-285750" algn="ctr">
              <a:buFont typeface="Arial" panose="020B0604020202020204" pitchFamily="34" charset="0"/>
              <a:buChar char="•"/>
            </a:pPr>
            <a:r>
              <a:rPr lang="en-GB" dirty="0">
                <a:latin typeface="Comic Sans MS" panose="030F0702030302020204" pitchFamily="66" charset="0"/>
              </a:rPr>
              <a:t>Our rubbish comes in all shapes and sizes so breaking it up makes the rubbish a similar size and easier to process as everything can fit on a conveyor belt</a:t>
            </a:r>
          </a:p>
          <a:p>
            <a:pPr marL="285750" indent="-285750" algn="ctr">
              <a:buFont typeface="Arial" panose="020B0604020202020204" pitchFamily="34" charset="0"/>
              <a:buChar char="•"/>
            </a:pPr>
            <a:r>
              <a:rPr lang="en-GB" dirty="0">
                <a:latin typeface="Comic Sans MS" panose="030F0702030302020204" pitchFamily="66" charset="0"/>
              </a:rPr>
              <a:t>It also allows any bin bags to be broken up </a:t>
            </a:r>
          </a:p>
        </p:txBody>
      </p:sp>
    </p:spTree>
    <p:extLst>
      <p:ext uri="{BB962C8B-B14F-4D97-AF65-F5344CB8AC3E}">
        <p14:creationId xmlns:p14="http://schemas.microsoft.com/office/powerpoint/2010/main" val="425548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8. The Bio-Drying Hall</a:t>
            </a:r>
          </a:p>
        </p:txBody>
      </p:sp>
      <p:sp>
        <p:nvSpPr>
          <p:cNvPr id="3" name="Content Placeholder 2"/>
          <p:cNvSpPr>
            <a:spLocks noGrp="1"/>
          </p:cNvSpPr>
          <p:nvPr>
            <p:ph idx="1"/>
          </p:nvPr>
        </p:nvSpPr>
        <p:spPr>
          <a:xfrm>
            <a:off x="375558" y="1356037"/>
            <a:ext cx="5899830" cy="4505920"/>
          </a:xfrm>
        </p:spPr>
        <p:txBody>
          <a:bodyPr>
            <a:normAutofit fontScale="85000" lnSpcReduction="20000"/>
          </a:bodyPr>
          <a:lstStyle/>
          <a:p>
            <a:r>
              <a:rPr lang="en-GB" dirty="0">
                <a:latin typeface="Comic Sans MS" panose="030F0702030302020204" pitchFamily="66" charset="0"/>
              </a:rPr>
              <a:t>Once the rubbish is shredded, it is taken to the </a:t>
            </a:r>
            <a:r>
              <a:rPr lang="en-GB" b="1" dirty="0">
                <a:latin typeface="Comic Sans MS" panose="030F0702030302020204" pitchFamily="66" charset="0"/>
              </a:rPr>
              <a:t>bio-drying hall </a:t>
            </a:r>
          </a:p>
          <a:p>
            <a:r>
              <a:rPr lang="en-GB" dirty="0">
                <a:latin typeface="Comic Sans MS" panose="030F0702030302020204" pitchFamily="66" charset="0"/>
              </a:rPr>
              <a:t>The </a:t>
            </a:r>
            <a:r>
              <a:rPr lang="en-GB" b="1" dirty="0">
                <a:latin typeface="Comic Sans MS" panose="030F0702030302020204" pitchFamily="66" charset="0"/>
              </a:rPr>
              <a:t>bio-drying halls </a:t>
            </a:r>
            <a:r>
              <a:rPr lang="en-GB" dirty="0">
                <a:latin typeface="Comic Sans MS" panose="030F0702030302020204" pitchFamily="66" charset="0"/>
              </a:rPr>
              <a:t>a large building where the rubbish is left to </a:t>
            </a:r>
            <a:r>
              <a:rPr lang="en-GB" b="1" dirty="0">
                <a:latin typeface="Comic Sans MS" panose="030F0702030302020204" pitchFamily="66" charset="0"/>
              </a:rPr>
              <a:t>rot</a:t>
            </a:r>
            <a:r>
              <a:rPr lang="en-GB" dirty="0">
                <a:latin typeface="Comic Sans MS" panose="030F0702030302020204" pitchFamily="66" charset="0"/>
              </a:rPr>
              <a:t> or </a:t>
            </a:r>
            <a:r>
              <a:rPr lang="en-GB" b="1" dirty="0">
                <a:latin typeface="Comic Sans MS" panose="030F0702030302020204" pitchFamily="66" charset="0"/>
              </a:rPr>
              <a:t>biodegrade</a:t>
            </a:r>
            <a:r>
              <a:rPr lang="en-GB" dirty="0">
                <a:latin typeface="Comic Sans MS" panose="030F0702030302020204" pitchFamily="66" charset="0"/>
              </a:rPr>
              <a:t> for 2 weeks</a:t>
            </a:r>
          </a:p>
          <a:p>
            <a:r>
              <a:rPr lang="en-GB" dirty="0">
                <a:latin typeface="Comic Sans MS" panose="030F0702030302020204" pitchFamily="66" charset="0"/>
              </a:rPr>
              <a:t>This process is similar in how it happens to dead plants rotting down into compost.  The organic waste (food, garden waste, pet poo and wood and paper-based items) break down as they rot</a:t>
            </a:r>
          </a:p>
          <a:p>
            <a:r>
              <a:rPr lang="en-GB" dirty="0">
                <a:latin typeface="Comic Sans MS" panose="030F0702030302020204" pitchFamily="66" charset="0"/>
              </a:rPr>
              <a:t>This produces heat and is sped up by warm air being drawn though the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42954">
            <a:off x="6901560" y="1427511"/>
            <a:ext cx="3937283" cy="2440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2416">
            <a:off x="7452391" y="3955824"/>
            <a:ext cx="3118597" cy="2065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le 10"/>
          <p:cNvSpPr/>
          <p:nvPr/>
        </p:nvSpPr>
        <p:spPr>
          <a:xfrm>
            <a:off x="10488706" y="1721224"/>
            <a:ext cx="1524000" cy="19543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This is what the Bio-drying hall looked like before any rubbish was added</a:t>
            </a:r>
          </a:p>
        </p:txBody>
      </p:sp>
    </p:spTree>
    <p:extLst>
      <p:ext uri="{BB962C8B-B14F-4D97-AF65-F5344CB8AC3E}">
        <p14:creationId xmlns:p14="http://schemas.microsoft.com/office/powerpoint/2010/main" val="35732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9. Conveyors</a:t>
            </a:r>
          </a:p>
        </p:txBody>
      </p:sp>
      <p:sp>
        <p:nvSpPr>
          <p:cNvPr id="3" name="Content Placeholder 2"/>
          <p:cNvSpPr>
            <a:spLocks noGrp="1"/>
          </p:cNvSpPr>
          <p:nvPr>
            <p:ph idx="1"/>
          </p:nvPr>
        </p:nvSpPr>
        <p:spPr>
          <a:xfrm>
            <a:off x="943629" y="1266390"/>
            <a:ext cx="10663518" cy="661022"/>
          </a:xfrm>
        </p:spPr>
        <p:txBody>
          <a:bodyPr>
            <a:normAutofit fontScale="85000" lnSpcReduction="20000"/>
          </a:bodyPr>
          <a:lstStyle/>
          <a:p>
            <a:pPr marL="0" indent="0">
              <a:buNone/>
            </a:pPr>
            <a:r>
              <a:rPr lang="en-GB" dirty="0">
                <a:latin typeface="Comic Sans MS" panose="030F0702030302020204" pitchFamily="66" charset="0"/>
              </a:rPr>
              <a:t>We move the waste using </a:t>
            </a:r>
            <a:r>
              <a:rPr lang="en-GB" b="1" dirty="0">
                <a:latin typeface="Comic Sans MS" panose="030F0702030302020204" pitchFamily="66" charset="0"/>
              </a:rPr>
              <a:t>conveyor belts</a:t>
            </a:r>
            <a:r>
              <a:rPr lang="en-GB" dirty="0">
                <a:latin typeface="Comic Sans MS" panose="030F0702030302020204" pitchFamily="66" charset="0"/>
              </a:rPr>
              <a:t>. This makes the process quicker and safer as there is no need for a person to touch the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1026" name="Picture 2" descr="How to Get Rid of Paper Cutter Once and For All | Shredded pape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351" y="3776451"/>
            <a:ext cx="1012901" cy="67896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89964" y="4441038"/>
            <a:ext cx="250372" cy="217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1256082" y="4441038"/>
            <a:ext cx="250372" cy="217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60784" y="4419600"/>
            <a:ext cx="11178073" cy="239153"/>
          </a:xfrm>
          <a:prstGeom prst="roundRect">
            <a:avLst>
              <a:gd name="adj" fmla="val 50000"/>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urved Left Arrow 24"/>
          <p:cNvSpPr/>
          <p:nvPr/>
        </p:nvSpPr>
        <p:spPr>
          <a:xfrm>
            <a:off x="11519647" y="4195483"/>
            <a:ext cx="367553" cy="779929"/>
          </a:xfrm>
          <a:prstGeom prst="curvedLeftArrow">
            <a:avLst>
              <a:gd name="adj1" fmla="val 19965"/>
              <a:gd name="adj2" fmla="val 45083"/>
              <a:gd name="adj3" fmla="val 347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7" name="Curved Left Arrow 26"/>
          <p:cNvSpPr/>
          <p:nvPr/>
        </p:nvSpPr>
        <p:spPr>
          <a:xfrm rot="10800000">
            <a:off x="89647" y="4078942"/>
            <a:ext cx="367553" cy="779929"/>
          </a:xfrm>
          <a:prstGeom prst="curvedLeftArrow">
            <a:avLst>
              <a:gd name="adj1" fmla="val 19965"/>
              <a:gd name="adj2" fmla="val 45083"/>
              <a:gd name="adj3" fmla="val 3475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6" name="Right Arrow 25"/>
          <p:cNvSpPr/>
          <p:nvPr/>
        </p:nvSpPr>
        <p:spPr>
          <a:xfrm>
            <a:off x="1999130" y="4204446"/>
            <a:ext cx="6562164" cy="116541"/>
          </a:xfrm>
          <a:prstGeom prst="rightArrow">
            <a:avLst>
              <a:gd name="adj1" fmla="val 32608"/>
              <a:gd name="adj2" fmla="val 1572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Right Arrow 28"/>
          <p:cNvSpPr/>
          <p:nvPr/>
        </p:nvSpPr>
        <p:spPr>
          <a:xfrm rot="10800000">
            <a:off x="1999130" y="4796117"/>
            <a:ext cx="6562164" cy="116541"/>
          </a:xfrm>
          <a:prstGeom prst="rightArrow">
            <a:avLst>
              <a:gd name="adj1" fmla="val 32608"/>
              <a:gd name="adj2" fmla="val 1572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Rounded Rectangle 27"/>
          <p:cNvSpPr/>
          <p:nvPr/>
        </p:nvSpPr>
        <p:spPr>
          <a:xfrm>
            <a:off x="1696533" y="2198914"/>
            <a:ext cx="2608540" cy="1430510"/>
          </a:xfrm>
          <a:prstGeom prst="roundRect">
            <a:avLst/>
          </a:prstGeom>
          <a:noFill/>
          <a:ln w="254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A conveyor belt is a simple machine made up of a rubber belt wrapped around 2 rollers  </a:t>
            </a:r>
          </a:p>
        </p:txBody>
      </p:sp>
      <p:sp>
        <p:nvSpPr>
          <p:cNvPr id="30" name="Rounded Rectangle 29"/>
          <p:cNvSpPr/>
          <p:nvPr/>
        </p:nvSpPr>
        <p:spPr>
          <a:xfrm>
            <a:off x="2225902" y="5150838"/>
            <a:ext cx="4724399" cy="1055608"/>
          </a:xfrm>
          <a:prstGeom prst="roundRect">
            <a:avLst/>
          </a:prstGeom>
          <a:solidFill>
            <a:schemeClr val="bg1"/>
          </a:solidFill>
          <a:ln w="25400">
            <a:solidFill>
              <a:srgbClr val="00B0F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400" dirty="0">
                <a:solidFill>
                  <a:schemeClr val="tx1"/>
                </a:solidFill>
                <a:latin typeface="Comic Sans MS" panose="030F0702030302020204" pitchFamily="66" charset="0"/>
              </a:rPr>
              <a:t>Turning one of the rollers with a simple motor makes the belt move and carries the waste along the conveyor belt. The yellow arrows in the diagram show the direction of movement </a:t>
            </a:r>
          </a:p>
        </p:txBody>
      </p:sp>
      <p:sp>
        <p:nvSpPr>
          <p:cNvPr id="32" name="Rounded Rectangle 31"/>
          <p:cNvSpPr/>
          <p:nvPr/>
        </p:nvSpPr>
        <p:spPr>
          <a:xfrm>
            <a:off x="6275388" y="2246754"/>
            <a:ext cx="2194431" cy="1293971"/>
          </a:xfrm>
          <a:prstGeom prst="roundRect">
            <a:avLst/>
          </a:prstGeom>
          <a:solidFill>
            <a:srgbClr val="EEA512"/>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400" dirty="0">
                <a:solidFill>
                  <a:schemeClr val="tx1"/>
                </a:solidFill>
                <a:latin typeface="Comic Sans MS" panose="030F0702030302020204" pitchFamily="66" charset="0"/>
              </a:rPr>
              <a:t>This is how the conveyor belt you put your shopping on in the supermarket works too</a:t>
            </a:r>
          </a:p>
        </p:txBody>
      </p:sp>
      <p:sp>
        <p:nvSpPr>
          <p:cNvPr id="31" name="TextBox 30"/>
          <p:cNvSpPr txBox="1"/>
          <p:nvPr/>
        </p:nvSpPr>
        <p:spPr>
          <a:xfrm>
            <a:off x="9382205" y="4061013"/>
            <a:ext cx="537883" cy="276999"/>
          </a:xfrm>
          <a:prstGeom prst="rect">
            <a:avLst/>
          </a:prstGeom>
          <a:noFill/>
          <a:ln>
            <a:solidFill>
              <a:srgbClr val="FF0000"/>
            </a:solidFill>
          </a:ln>
        </p:spPr>
        <p:txBody>
          <a:bodyPr wrap="square" rtlCol="0">
            <a:spAutoFit/>
          </a:bodyPr>
          <a:lstStyle/>
          <a:p>
            <a:r>
              <a:rPr lang="en-GB" sz="1200" dirty="0">
                <a:solidFill>
                  <a:srgbClr val="FF0000"/>
                </a:solidFill>
                <a:latin typeface="Comic Sans MS" panose="030F0702030302020204" pitchFamily="66" charset="0"/>
              </a:rPr>
              <a:t>Belt</a:t>
            </a:r>
          </a:p>
        </p:txBody>
      </p:sp>
      <p:cxnSp>
        <p:nvCxnSpPr>
          <p:cNvPr id="34" name="Straight Arrow Connector 33"/>
          <p:cNvCxnSpPr>
            <a:stCxn id="31" idx="3"/>
          </p:cNvCxnSpPr>
          <p:nvPr/>
        </p:nvCxnSpPr>
        <p:spPr>
          <a:xfrm>
            <a:off x="9920088" y="4199513"/>
            <a:ext cx="618565" cy="229052"/>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001205" y="5274769"/>
            <a:ext cx="763281" cy="276999"/>
          </a:xfrm>
          <a:prstGeom prst="rect">
            <a:avLst/>
          </a:prstGeom>
          <a:noFill/>
          <a:ln>
            <a:solidFill>
              <a:schemeClr val="tx1"/>
            </a:solidFill>
          </a:ln>
        </p:spPr>
        <p:txBody>
          <a:bodyPr wrap="square" rtlCol="0">
            <a:spAutoFit/>
          </a:bodyPr>
          <a:lstStyle/>
          <a:p>
            <a:r>
              <a:rPr lang="en-GB" sz="1200" dirty="0">
                <a:latin typeface="Comic Sans MS" panose="030F0702030302020204" pitchFamily="66" charset="0"/>
              </a:rPr>
              <a:t>Rollers</a:t>
            </a:r>
          </a:p>
        </p:txBody>
      </p:sp>
      <p:cxnSp>
        <p:nvCxnSpPr>
          <p:cNvPr id="45" name="Elbow Connector 44"/>
          <p:cNvCxnSpPr>
            <a:stCxn id="38" idx="0"/>
            <a:endCxn id="6" idx="4"/>
          </p:cNvCxnSpPr>
          <p:nvPr/>
        </p:nvCxnSpPr>
        <p:spPr>
          <a:xfrm rot="16200000" flipV="1">
            <a:off x="4640990" y="532913"/>
            <a:ext cx="616016" cy="8867696"/>
          </a:xfrm>
          <a:prstGeom prst="bentConnector3">
            <a:avLst>
              <a:gd name="adj1" fmla="val 50000"/>
            </a:avLst>
          </a:prstGeom>
          <a:ln w="349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38" idx="3"/>
            <a:endCxn id="23" idx="4"/>
          </p:cNvCxnSpPr>
          <p:nvPr/>
        </p:nvCxnSpPr>
        <p:spPr>
          <a:xfrm flipV="1">
            <a:off x="9764486" y="4658753"/>
            <a:ext cx="1616782" cy="754516"/>
          </a:xfrm>
          <a:prstGeom prst="bentConnector2">
            <a:avLst/>
          </a:prstGeom>
          <a:ln w="349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1" name="Picture 2" descr="Hidden Contamination at Checkout: Grocery Conveyor Belts | Foo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598" y="2046515"/>
            <a:ext cx="2923269" cy="1800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183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23" grpId="0" animBg="1"/>
      <p:bldP spid="10" grpId="0" animBg="1"/>
      <p:bldP spid="25" grpId="0" animBg="1"/>
      <p:bldP spid="27" grpId="0" animBg="1"/>
      <p:bldP spid="26" grpId="0" animBg="1"/>
      <p:bldP spid="29" grpId="0" animBg="1"/>
      <p:bldP spid="28" grpId="0" animBg="1"/>
      <p:bldP spid="30" grpId="0" animBg="1"/>
      <p:bldP spid="32" grpId="0" animBg="1"/>
      <p:bldP spid="31"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 The trommel</a:t>
            </a:r>
          </a:p>
        </p:txBody>
      </p:sp>
      <p:sp>
        <p:nvSpPr>
          <p:cNvPr id="3" name="Content Placeholder 2"/>
          <p:cNvSpPr>
            <a:spLocks noGrp="1"/>
          </p:cNvSpPr>
          <p:nvPr>
            <p:ph idx="1"/>
          </p:nvPr>
        </p:nvSpPr>
        <p:spPr>
          <a:xfrm>
            <a:off x="281608" y="1256646"/>
            <a:ext cx="10154479" cy="1208258"/>
          </a:xfrm>
        </p:spPr>
        <p:txBody>
          <a:bodyPr>
            <a:normAutofit/>
          </a:bodyPr>
          <a:lstStyle/>
          <a:p>
            <a:r>
              <a:rPr lang="en-GB" sz="2000" dirty="0">
                <a:latin typeface="Comic Sans MS" panose="030F0702030302020204" pitchFamily="66" charset="0"/>
              </a:rPr>
              <a:t>Next, we sort the rubbish by size using a machine called a </a:t>
            </a:r>
            <a:r>
              <a:rPr lang="en-GB" sz="2000" b="1" dirty="0">
                <a:latin typeface="Comic Sans MS" panose="030F0702030302020204" pitchFamily="66" charset="0"/>
              </a:rPr>
              <a:t>trommel</a:t>
            </a:r>
          </a:p>
          <a:p>
            <a:r>
              <a:rPr lang="en-GB" sz="2000" dirty="0">
                <a:latin typeface="Comic Sans MS" panose="030F0702030302020204" pitchFamily="66" charset="0"/>
              </a:rPr>
              <a:t>This is like a giant sieve (like the one in your kitchen) that separates the small pieces of rubbish from the big pieces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17</a:t>
            </a:fld>
            <a:endParaRPr lang="en-GB" dirty="0"/>
          </a:p>
        </p:txBody>
      </p:sp>
      <p:sp>
        <p:nvSpPr>
          <p:cNvPr id="6" name="Flowchart: Direct Access Storage 5"/>
          <p:cNvSpPr/>
          <p:nvPr/>
        </p:nvSpPr>
        <p:spPr>
          <a:xfrm rot="10800000">
            <a:off x="4002156" y="2606813"/>
            <a:ext cx="4989444" cy="2772397"/>
          </a:xfrm>
          <a:prstGeom prst="flowChartMagneticDrum">
            <a:avLst/>
          </a:prstGeom>
          <a:pattFill prst="sphere">
            <a:fgClr>
              <a:schemeClr val="tx1"/>
            </a:fgClr>
            <a:bgClr>
              <a:schemeClr val="bg2">
                <a:lumMod val="90000"/>
              </a:schemeClr>
            </a:bgClr>
          </a:patt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urved Right Arrow 13"/>
          <p:cNvSpPr/>
          <p:nvPr/>
        </p:nvSpPr>
        <p:spPr>
          <a:xfrm>
            <a:off x="3263348" y="2477603"/>
            <a:ext cx="1152940" cy="3071191"/>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Right Arrow 14"/>
          <p:cNvSpPr/>
          <p:nvPr/>
        </p:nvSpPr>
        <p:spPr>
          <a:xfrm rot="10800000">
            <a:off x="5052390" y="2378212"/>
            <a:ext cx="1152940" cy="3071191"/>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ounded Rectangle 16"/>
          <p:cNvSpPr/>
          <p:nvPr/>
        </p:nvSpPr>
        <p:spPr>
          <a:xfrm>
            <a:off x="1524001" y="3511274"/>
            <a:ext cx="1530625" cy="944217"/>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The shredded rubbish enters the trommel</a:t>
            </a:r>
          </a:p>
        </p:txBody>
      </p:sp>
      <p:sp>
        <p:nvSpPr>
          <p:cNvPr id="18" name="Rounded Rectangle 17"/>
          <p:cNvSpPr/>
          <p:nvPr/>
        </p:nvSpPr>
        <p:spPr>
          <a:xfrm>
            <a:off x="7197586" y="5488056"/>
            <a:ext cx="2822714" cy="1139688"/>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The smaller pieces of rubbish fall through the holes and onto a conveyor belt</a:t>
            </a:r>
          </a:p>
        </p:txBody>
      </p:sp>
      <p:sp>
        <p:nvSpPr>
          <p:cNvPr id="19" name="Rounded Rectangle 18"/>
          <p:cNvSpPr/>
          <p:nvPr/>
        </p:nvSpPr>
        <p:spPr>
          <a:xfrm>
            <a:off x="10321235" y="3262174"/>
            <a:ext cx="1629465" cy="1289396"/>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The bigger pieces move onto a different conveyor belt</a:t>
            </a:r>
          </a:p>
        </p:txBody>
      </p:sp>
      <p:cxnSp>
        <p:nvCxnSpPr>
          <p:cNvPr id="21" name="Straight Arrow Connector 20"/>
          <p:cNvCxnSpPr>
            <a:stCxn id="17" idx="3"/>
          </p:cNvCxnSpPr>
          <p:nvPr/>
        </p:nvCxnSpPr>
        <p:spPr>
          <a:xfrm flipV="1">
            <a:off x="3054626" y="3958535"/>
            <a:ext cx="1729409" cy="24848"/>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011478" y="3857487"/>
            <a:ext cx="1268896" cy="21535"/>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01678" y="5419587"/>
            <a:ext cx="19879" cy="904461"/>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35001" y="4864100"/>
            <a:ext cx="2844800" cy="1409700"/>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The trommel is constantly turning to allow the waste to move to other conveyor belts</a:t>
            </a:r>
          </a:p>
        </p:txBody>
      </p:sp>
      <p:sp>
        <p:nvSpPr>
          <p:cNvPr id="5" name="TextBox 4"/>
          <p:cNvSpPr txBox="1"/>
          <p:nvPr/>
        </p:nvSpPr>
        <p:spPr>
          <a:xfrm>
            <a:off x="6604000" y="3746500"/>
            <a:ext cx="1168400" cy="369332"/>
          </a:xfrm>
          <a:prstGeom prst="rect">
            <a:avLst/>
          </a:prstGeom>
          <a:solidFill>
            <a:schemeClr val="bg1"/>
          </a:solidFill>
        </p:spPr>
        <p:txBody>
          <a:bodyPr wrap="square" rtlCol="0">
            <a:spAutoFit/>
          </a:bodyPr>
          <a:lstStyle/>
          <a:p>
            <a:pPr algn="ctr"/>
            <a:r>
              <a:rPr lang="en-GB" dirty="0">
                <a:latin typeface="Comic Sans MS" panose="030F0702030302020204" pitchFamily="66" charset="0"/>
              </a:rPr>
              <a:t>Trommel</a:t>
            </a:r>
          </a:p>
        </p:txBody>
      </p:sp>
    </p:spTree>
    <p:extLst>
      <p:ext uri="{BB962C8B-B14F-4D97-AF65-F5344CB8AC3E}">
        <p14:creationId xmlns:p14="http://schemas.microsoft.com/office/powerpoint/2010/main" val="345193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par>
                                <p:cTn id="60" presetID="22" presetClass="entr" presetSubtype="8"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14" grpId="0" animBg="1"/>
      <p:bldP spid="15" grpId="0" animBg="1"/>
      <p:bldP spid="17" grpId="0" animBg="1"/>
      <p:bldP spid="18" grpId="0" animBg="1"/>
      <p:bldP spid="19" grpId="0" animBg="1"/>
      <p:bldP spid="2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Plastics are separated</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18</a:t>
            </a:fld>
            <a:endParaRPr lang="en-GB" dirty="0"/>
          </a:p>
        </p:txBody>
      </p:sp>
      <p:sp>
        <p:nvSpPr>
          <p:cNvPr id="7" name="Rectangle 6"/>
          <p:cNvSpPr/>
          <p:nvPr/>
        </p:nvSpPr>
        <p:spPr>
          <a:xfrm>
            <a:off x="7289800" y="1270000"/>
            <a:ext cx="965200" cy="1181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Optical sorter</a:t>
            </a:r>
          </a:p>
        </p:txBody>
      </p:sp>
      <p:sp>
        <p:nvSpPr>
          <p:cNvPr id="8" name="Rectangle 7"/>
          <p:cNvSpPr/>
          <p:nvPr/>
        </p:nvSpPr>
        <p:spPr>
          <a:xfrm>
            <a:off x="5803900" y="4572000"/>
            <a:ext cx="5105400" cy="266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Conveyor belt</a:t>
            </a:r>
          </a:p>
        </p:txBody>
      </p:sp>
      <p:sp>
        <p:nvSpPr>
          <p:cNvPr id="9" name="Rectangle 8"/>
          <p:cNvSpPr/>
          <p:nvPr/>
        </p:nvSpPr>
        <p:spPr>
          <a:xfrm>
            <a:off x="9804400" y="5118100"/>
            <a:ext cx="9017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Air cannon</a:t>
            </a:r>
          </a:p>
        </p:txBody>
      </p:sp>
      <p:sp>
        <p:nvSpPr>
          <p:cNvPr id="10" name="Oval 9"/>
          <p:cNvSpPr/>
          <p:nvPr/>
        </p:nvSpPr>
        <p:spPr>
          <a:xfrm>
            <a:off x="5880100" y="4051300"/>
            <a:ext cx="1282700" cy="495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Plastic</a:t>
            </a:r>
          </a:p>
        </p:txBody>
      </p:sp>
      <p:sp>
        <p:nvSpPr>
          <p:cNvPr id="11" name="Rectangle 10"/>
          <p:cNvSpPr/>
          <p:nvPr/>
        </p:nvSpPr>
        <p:spPr>
          <a:xfrm>
            <a:off x="731838" y="2130336"/>
            <a:ext cx="2921000" cy="2862322"/>
          </a:xfrm>
          <a:prstGeom prst="rect">
            <a:avLst/>
          </a:prstGeom>
        </p:spPr>
        <p:txBody>
          <a:bodyPr wrap="square">
            <a:spAutoFit/>
          </a:bodyPr>
          <a:lstStyle/>
          <a:p>
            <a:r>
              <a:rPr lang="en-GB" sz="2000" dirty="0">
                <a:latin typeface="Comic Sans MS" panose="030F0702030302020204" pitchFamily="66" charset="0"/>
              </a:rPr>
              <a:t>The larger waste that moved through the </a:t>
            </a:r>
            <a:r>
              <a:rPr lang="en-GB" sz="2000" b="1" dirty="0">
                <a:latin typeface="Comic Sans MS" panose="030F0702030302020204" pitchFamily="66" charset="0"/>
              </a:rPr>
              <a:t>trommel</a:t>
            </a:r>
            <a:r>
              <a:rPr lang="en-GB" sz="2000" dirty="0">
                <a:latin typeface="Comic Sans MS" panose="030F0702030302020204" pitchFamily="66" charset="0"/>
              </a:rPr>
              <a:t> is dropped onto a </a:t>
            </a:r>
            <a:r>
              <a:rPr lang="en-GB" sz="2000" b="1" dirty="0">
                <a:latin typeface="Comic Sans MS" panose="030F0702030302020204" pitchFamily="66" charset="0"/>
              </a:rPr>
              <a:t>conveyor belt </a:t>
            </a:r>
            <a:r>
              <a:rPr lang="en-GB" sz="2000" dirty="0">
                <a:latin typeface="Comic Sans MS" panose="030F0702030302020204" pitchFamily="66" charset="0"/>
              </a:rPr>
              <a:t>that runs through an </a:t>
            </a:r>
            <a:r>
              <a:rPr lang="en-GB" sz="2000" b="1" dirty="0">
                <a:latin typeface="Comic Sans MS" panose="030F0702030302020204" pitchFamily="66" charset="0"/>
              </a:rPr>
              <a:t>optical sorting machine</a:t>
            </a:r>
            <a:r>
              <a:rPr lang="en-GB" sz="2000" dirty="0">
                <a:latin typeface="Comic Sans MS" panose="030F0702030302020204" pitchFamily="66" charset="0"/>
              </a:rPr>
              <a:t>.  This means that the machine sorts using sight. </a:t>
            </a:r>
          </a:p>
        </p:txBody>
      </p:sp>
      <p:cxnSp>
        <p:nvCxnSpPr>
          <p:cNvPr id="14" name="Straight Arrow Connector 13"/>
          <p:cNvCxnSpPr>
            <a:stCxn id="7" idx="2"/>
          </p:cNvCxnSpPr>
          <p:nvPr/>
        </p:nvCxnSpPr>
        <p:spPr>
          <a:xfrm>
            <a:off x="7772400" y="2451100"/>
            <a:ext cx="12700" cy="163830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873500" y="2814934"/>
            <a:ext cx="200660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latin typeface="Comic Sans MS" panose="030F0702030302020204" pitchFamily="66" charset="0"/>
              </a:rPr>
              <a:t>Waste is on the conveyor</a:t>
            </a:r>
          </a:p>
        </p:txBody>
      </p:sp>
      <p:sp>
        <p:nvSpPr>
          <p:cNvPr id="16" name="Rounded Rectangle 15"/>
          <p:cNvSpPr/>
          <p:nvPr/>
        </p:nvSpPr>
        <p:spPr>
          <a:xfrm>
            <a:off x="8089900" y="2649834"/>
            <a:ext cx="2006600"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latin typeface="Comic Sans MS" panose="030F0702030302020204" pitchFamily="66" charset="0"/>
              </a:rPr>
              <a:t>Scanner detects plastics </a:t>
            </a:r>
          </a:p>
        </p:txBody>
      </p:sp>
      <p:cxnSp>
        <p:nvCxnSpPr>
          <p:cNvPr id="17" name="Straight Arrow Connector 16"/>
          <p:cNvCxnSpPr/>
          <p:nvPr/>
        </p:nvCxnSpPr>
        <p:spPr>
          <a:xfrm flipV="1">
            <a:off x="10248900" y="4584441"/>
            <a:ext cx="555949" cy="571759"/>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985000" y="5036344"/>
            <a:ext cx="2667000"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latin typeface="Comic Sans MS" panose="030F0702030302020204" pitchFamily="66" charset="0"/>
              </a:rPr>
              <a:t>Air pushes the plastic onto a different conveyor</a:t>
            </a:r>
          </a:p>
        </p:txBody>
      </p:sp>
    </p:spTree>
    <p:extLst>
      <p:ext uri="{BB962C8B-B14F-4D97-AF65-F5344CB8AC3E}">
        <p14:creationId xmlns:p14="http://schemas.microsoft.com/office/powerpoint/2010/main" val="13096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4.16667E-6 -1.85185E-6 L 0.10781 -0.00463 " pathEditMode="relative" rAng="0" ptsTypes="AA">
                                      <p:cBhvr>
                                        <p:cTn id="31" dur="2000" fill="hold"/>
                                        <p:tgtEl>
                                          <p:spTgt spid="10"/>
                                        </p:tgtEl>
                                        <p:attrNameLst>
                                          <p:attrName>ppt_x</p:attrName>
                                          <p:attrName>ppt_y</p:attrName>
                                        </p:attrNameLst>
                                      </p:cBhvr>
                                      <p:rCtr x="5391" y="-231"/>
                                    </p:animMotion>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2" nodeType="clickEffect">
                                  <p:stCondLst>
                                    <p:cond delay="0"/>
                                  </p:stCondLst>
                                  <p:childTnLst>
                                    <p:animMotion origin="layout" path="M 0.10781 -0.00463 L 0.33959 -4.07407E-6 " pathEditMode="relative" rAng="0" ptsTypes="AA">
                                      <p:cBhvr>
                                        <p:cTn id="48" dur="2000" fill="hold"/>
                                        <p:tgtEl>
                                          <p:spTgt spid="10"/>
                                        </p:tgtEl>
                                        <p:attrNameLst>
                                          <p:attrName>ppt_x</p:attrName>
                                          <p:attrName>ppt_y</p:attrName>
                                        </p:attrNameLst>
                                      </p:cBhvr>
                                      <p:rCtr x="10872" y="93"/>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par>
                                <p:cTn id="54" presetID="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path" presetSubtype="0" accel="50000" decel="50000" fill="hold" grpId="3" nodeType="clickEffect">
                                  <p:stCondLst>
                                    <p:cond delay="0"/>
                                  </p:stCondLst>
                                  <p:childTnLst>
                                    <p:animMotion origin="layout" path="M 0.33958 -1.85185E-6 L 0.39036 -0.13773 C 0.40091 -0.16944 0.41692 -0.18611 0.43359 -0.18611 C 0.45273 -0.18611 0.46783 -0.16944 0.47851 -0.13773 L 0.52968 -1.85185E-6 " pathEditMode="relative" rAng="0" ptsTypes="AAAAA">
                                      <p:cBhvr>
                                        <p:cTn id="61" dur="2000" fill="hold"/>
                                        <p:tgtEl>
                                          <p:spTgt spid="10"/>
                                        </p:tgtEl>
                                        <p:attrNameLst>
                                          <p:attrName>ppt_x</p:attrName>
                                          <p:attrName>ppt_y</p:attrName>
                                        </p:attrNameLst>
                                      </p:cBhvr>
                                      <p:rCtr x="9505" y="-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0" grpId="1" animBg="1"/>
      <p:bldP spid="10" grpId="2" animBg="1"/>
      <p:bldP spid="10" grpId="3" animBg="1"/>
      <p:bldP spid="11" grpId="0"/>
      <p:bldP spid="15" grpId="0" animBg="1"/>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509658" y="1240971"/>
            <a:ext cx="4604657" cy="9035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Magnet</a:t>
            </a:r>
          </a:p>
        </p:txBody>
      </p:sp>
      <p:sp>
        <p:nvSpPr>
          <p:cNvPr id="2" name="Title 1"/>
          <p:cNvSpPr>
            <a:spLocks noGrp="1"/>
          </p:cNvSpPr>
          <p:nvPr>
            <p:ph type="title"/>
          </p:nvPr>
        </p:nvSpPr>
        <p:spPr/>
        <p:txBody>
          <a:bodyPr/>
          <a:lstStyle/>
          <a:p>
            <a:r>
              <a:rPr lang="en-GB" dirty="0"/>
              <a:t>12. Ferrous metals are separated</a:t>
            </a:r>
          </a:p>
        </p:txBody>
      </p:sp>
      <p:sp>
        <p:nvSpPr>
          <p:cNvPr id="3" name="Content Placeholder 2"/>
          <p:cNvSpPr>
            <a:spLocks noGrp="1"/>
          </p:cNvSpPr>
          <p:nvPr>
            <p:ph idx="1"/>
          </p:nvPr>
        </p:nvSpPr>
        <p:spPr>
          <a:xfrm>
            <a:off x="560388" y="1301609"/>
            <a:ext cx="5715000" cy="4837934"/>
          </a:xfrm>
        </p:spPr>
        <p:txBody>
          <a:bodyPr>
            <a:noAutofit/>
          </a:bodyPr>
          <a:lstStyle/>
          <a:p>
            <a:r>
              <a:rPr lang="en-GB" sz="2400" dirty="0">
                <a:latin typeface="Comic Sans MS" panose="030F0702030302020204" pitchFamily="66" charset="0"/>
              </a:rPr>
              <a:t>The rubbish that isn’t made of plastic carries on along the </a:t>
            </a:r>
            <a:r>
              <a:rPr lang="en-GB" sz="2400" b="1" dirty="0">
                <a:latin typeface="Comic Sans MS" panose="030F0702030302020204" pitchFamily="66" charset="0"/>
              </a:rPr>
              <a:t>conveyor belt</a:t>
            </a:r>
            <a:r>
              <a:rPr lang="en-GB" sz="2400" dirty="0">
                <a:latin typeface="Comic Sans MS" panose="030F0702030302020204" pitchFamily="66" charset="0"/>
              </a:rPr>
              <a:t>  </a:t>
            </a:r>
          </a:p>
          <a:p>
            <a:r>
              <a:rPr lang="en-GB" sz="2400" dirty="0">
                <a:latin typeface="Comic Sans MS" panose="030F0702030302020204" pitchFamily="66" charset="0"/>
              </a:rPr>
              <a:t>Magnets are used to separate </a:t>
            </a:r>
            <a:r>
              <a:rPr lang="en-GB" sz="2400" b="1" dirty="0">
                <a:latin typeface="Comic Sans MS" panose="030F0702030302020204" pitchFamily="66" charset="0"/>
              </a:rPr>
              <a:t>ferrous metals </a:t>
            </a:r>
            <a:r>
              <a:rPr lang="en-GB" sz="2400" dirty="0">
                <a:latin typeface="Comic Sans MS" panose="030F0702030302020204" pitchFamily="66" charset="0"/>
              </a:rPr>
              <a:t>such as steel and tin from the waste</a:t>
            </a:r>
          </a:p>
          <a:p>
            <a:r>
              <a:rPr lang="en-GB" sz="2400" dirty="0">
                <a:latin typeface="Comic Sans MS" panose="030F0702030302020204" pitchFamily="66" charset="0"/>
              </a:rPr>
              <a:t>Not all metals are magnetic, only those like iron, steel and tin, that contain iron.  These are called </a:t>
            </a:r>
            <a:r>
              <a:rPr lang="en-GB" sz="2400" b="1" dirty="0">
                <a:latin typeface="Comic Sans MS" panose="030F0702030302020204" pitchFamily="66" charset="0"/>
              </a:rPr>
              <a:t>ferrous metals</a:t>
            </a:r>
            <a:endParaRPr lang="en-GB" sz="2400" dirty="0">
              <a:latin typeface="Comic Sans MS" panose="030F0702030302020204" pitchFamily="66" charset="0"/>
            </a:endParaRPr>
          </a:p>
          <a:p>
            <a:r>
              <a:rPr lang="en-GB" sz="2400" dirty="0">
                <a:latin typeface="Comic Sans MS" panose="030F0702030302020204" pitchFamily="66" charset="0"/>
              </a:rPr>
              <a:t>There are </a:t>
            </a:r>
            <a:r>
              <a:rPr lang="en-GB" sz="2400" b="1" dirty="0">
                <a:latin typeface="Comic Sans MS" panose="030F0702030302020204" pitchFamily="66" charset="0"/>
              </a:rPr>
              <a:t>magnets</a:t>
            </a:r>
            <a:r>
              <a:rPr lang="en-GB" sz="2400" dirty="0">
                <a:latin typeface="Comic Sans MS" panose="030F0702030302020204" pitchFamily="66" charset="0"/>
              </a:rPr>
              <a:t> that sit above the </a:t>
            </a:r>
            <a:r>
              <a:rPr lang="en-GB" sz="2400" b="1" dirty="0">
                <a:latin typeface="Comic Sans MS" panose="030F0702030302020204" pitchFamily="66" charset="0"/>
              </a:rPr>
              <a:t>conveyor belt </a:t>
            </a:r>
            <a:r>
              <a:rPr lang="en-GB" sz="2400" dirty="0">
                <a:latin typeface="Comic Sans MS" panose="030F0702030302020204" pitchFamily="66" charset="0"/>
              </a:rPr>
              <a:t>and these </a:t>
            </a:r>
            <a:r>
              <a:rPr lang="en-GB" sz="2400" b="1" dirty="0">
                <a:latin typeface="Comic Sans MS" panose="030F0702030302020204" pitchFamily="66" charset="0"/>
              </a:rPr>
              <a:t>attract</a:t>
            </a:r>
            <a:r>
              <a:rPr lang="en-GB" sz="2400" dirty="0">
                <a:latin typeface="Comic Sans MS" panose="030F0702030302020204" pitchFamily="66" charset="0"/>
              </a:rPr>
              <a:t> magnetic metals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19</a:t>
            </a:fld>
            <a:endParaRPr lang="en-GB" dirty="0"/>
          </a:p>
        </p:txBody>
      </p:sp>
      <p:sp>
        <p:nvSpPr>
          <p:cNvPr id="5" name="Rounded Rectangle 4"/>
          <p:cNvSpPr/>
          <p:nvPr/>
        </p:nvSpPr>
        <p:spPr>
          <a:xfrm>
            <a:off x="6275388" y="5486401"/>
            <a:ext cx="5301342" cy="2612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Conveyor belt </a:t>
            </a:r>
          </a:p>
        </p:txBody>
      </p:sp>
      <p:sp>
        <p:nvSpPr>
          <p:cNvPr id="8" name="Oval 7"/>
          <p:cNvSpPr/>
          <p:nvPr/>
        </p:nvSpPr>
        <p:spPr>
          <a:xfrm>
            <a:off x="6422571" y="5159829"/>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19999" y="5148944"/>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492341" y="5127173"/>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621486" y="5138057"/>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580914" y="5094514"/>
            <a:ext cx="359229" cy="32657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955971" y="5127172"/>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091057" y="5116286"/>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164286" y="5116286"/>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9100457" y="5127172"/>
            <a:ext cx="359229" cy="326571"/>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11005458" y="2830286"/>
            <a:ext cx="1128109" cy="1175657"/>
            <a:chOff x="11005458" y="2830286"/>
            <a:chExt cx="1128109" cy="1175657"/>
          </a:xfrm>
        </p:grpSpPr>
        <p:sp>
          <p:nvSpPr>
            <p:cNvPr id="18" name="Rounded Rectangle 17"/>
            <p:cNvSpPr/>
            <p:nvPr/>
          </p:nvSpPr>
          <p:spPr>
            <a:xfrm>
              <a:off x="11005458" y="2830286"/>
              <a:ext cx="1128109" cy="117565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chemeClr val="tx1"/>
                  </a:solidFill>
                  <a:latin typeface="Comic Sans MS" panose="030F0702030302020204" pitchFamily="66" charset="0"/>
                </a:rPr>
                <a:t>Key:</a:t>
              </a: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Magnetic</a:t>
              </a:r>
              <a:br>
                <a:rPr lang="en-GB" sz="1100" dirty="0">
                  <a:solidFill>
                    <a:schemeClr val="tx1"/>
                  </a:solidFill>
                  <a:latin typeface="Comic Sans MS" panose="030F0702030302020204" pitchFamily="66" charset="0"/>
                </a:rPr>
              </a:br>
              <a:endParaRPr lang="en-GB" sz="1100"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100" dirty="0">
                  <a:solidFill>
                    <a:schemeClr val="tx1"/>
                  </a:solidFill>
                  <a:latin typeface="Comic Sans MS" panose="030F0702030302020204" pitchFamily="66" charset="0"/>
                </a:rPr>
                <a:t>Not magnetic</a:t>
              </a:r>
            </a:p>
          </p:txBody>
        </p:sp>
        <p:sp>
          <p:nvSpPr>
            <p:cNvPr id="19" name="Oval 18"/>
            <p:cNvSpPr/>
            <p:nvPr/>
          </p:nvSpPr>
          <p:spPr>
            <a:xfrm>
              <a:off x="11975188" y="3140838"/>
              <a:ext cx="120476" cy="1093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952515" y="3581401"/>
              <a:ext cx="119743" cy="14151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300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64" presetClass="path" presetSubtype="0" accel="50000" decel="50000" fill="hold" grpId="1" nodeType="clickEffect">
                                  <p:stCondLst>
                                    <p:cond delay="0"/>
                                  </p:stCondLst>
                                  <p:childTnLst>
                                    <p:animMotion origin="layout" path="M 3.54167E-6 2.59259E-6 L 0.06614 -0.44977 " pathEditMode="relative" rAng="0" ptsTypes="AA">
                                      <p:cBhvr>
                                        <p:cTn id="69" dur="2000" fill="hold"/>
                                        <p:tgtEl>
                                          <p:spTgt spid="8"/>
                                        </p:tgtEl>
                                        <p:attrNameLst>
                                          <p:attrName>ppt_x</p:attrName>
                                          <p:attrName>ppt_y</p:attrName>
                                        </p:attrNameLst>
                                      </p:cBhvr>
                                      <p:rCtr x="3307" y="-22500"/>
                                    </p:animMotion>
                                  </p:childTnLst>
                                </p:cTn>
                              </p:par>
                              <p:par>
                                <p:cTn id="70" presetID="64" presetClass="path" presetSubtype="0" accel="50000" decel="50000" fill="hold" grpId="1" nodeType="withEffect">
                                  <p:stCondLst>
                                    <p:cond delay="0"/>
                                  </p:stCondLst>
                                  <p:childTnLst>
                                    <p:animMotion origin="layout" path="M -3.54167E-6 2.96296E-6 L 0.01888 -0.47199 " pathEditMode="relative" rAng="0" ptsTypes="AA">
                                      <p:cBhvr>
                                        <p:cTn id="71" dur="2000" fill="hold"/>
                                        <p:tgtEl>
                                          <p:spTgt spid="9"/>
                                        </p:tgtEl>
                                        <p:attrNameLst>
                                          <p:attrName>ppt_x</p:attrName>
                                          <p:attrName>ppt_y</p:attrName>
                                        </p:attrNameLst>
                                      </p:cBhvr>
                                      <p:rCtr x="938" y="-23611"/>
                                    </p:animMotion>
                                  </p:childTnLst>
                                </p:cTn>
                              </p:par>
                              <p:par>
                                <p:cTn id="72" presetID="64" presetClass="path" presetSubtype="0" accel="50000" decel="50000" fill="hold" grpId="1" nodeType="withEffect">
                                  <p:stCondLst>
                                    <p:cond delay="0"/>
                                  </p:stCondLst>
                                  <p:childTnLst>
                                    <p:animMotion origin="layout" path="M 8.33333E-7 3.7037E-6 L -0.04609 -0.47385 " pathEditMode="relative" rAng="0" ptsTypes="AA">
                                      <p:cBhvr>
                                        <p:cTn id="73" dur="2000" fill="hold"/>
                                        <p:tgtEl>
                                          <p:spTgt spid="10"/>
                                        </p:tgtEl>
                                        <p:attrNameLst>
                                          <p:attrName>ppt_x</p:attrName>
                                          <p:attrName>ppt_y</p:attrName>
                                        </p:attrNameLst>
                                      </p:cBhvr>
                                      <p:rCtr x="-2305" y="-23704"/>
                                    </p:animMotion>
                                  </p:childTnLst>
                                </p:cTn>
                              </p:par>
                              <p:par>
                                <p:cTn id="74" presetID="64" presetClass="path" presetSubtype="0" accel="50000" decel="50000" fill="hold" grpId="1" nodeType="withEffect">
                                  <p:stCondLst>
                                    <p:cond delay="0"/>
                                  </p:stCondLst>
                                  <p:childTnLst>
                                    <p:animMotion origin="layout" path="M 5E-6 3.33333E-6 L -0.01615 -0.46343 " pathEditMode="relative" rAng="0" ptsTypes="AA">
                                      <p:cBhvr>
                                        <p:cTn id="75" dur="2000" fill="hold"/>
                                        <p:tgtEl>
                                          <p:spTgt spid="11"/>
                                        </p:tgtEl>
                                        <p:attrNameLst>
                                          <p:attrName>ppt_x</p:attrName>
                                          <p:attrName>ppt_y</p:attrName>
                                        </p:attrNameLst>
                                      </p:cBhvr>
                                      <p:rCtr x="-807" y="-23171"/>
                                    </p:animMotion>
                                  </p:childTnLst>
                                </p:cTn>
                              </p:par>
                              <p:par>
                                <p:cTn id="76" presetID="64" presetClass="path" presetSubtype="0" accel="50000" decel="50000" fill="hold" grpId="1" nodeType="withEffect">
                                  <p:stCondLst>
                                    <p:cond delay="0"/>
                                  </p:stCondLst>
                                  <p:childTnLst>
                                    <p:animMotion origin="layout" path="M -2.08333E-6 3.33333E-6 L -0.05273 -0.4676 " pathEditMode="relative" rAng="0" ptsTypes="AA">
                                      <p:cBhvr>
                                        <p:cTn id="77" dur="2000" fill="hold"/>
                                        <p:tgtEl>
                                          <p:spTgt spid="12"/>
                                        </p:tgtEl>
                                        <p:attrNameLst>
                                          <p:attrName>ppt_x</p:attrName>
                                          <p:attrName>ppt_y</p:attrName>
                                        </p:attrNameLst>
                                      </p:cBhvr>
                                      <p:rCtr x="-2643" y="-23380"/>
                                    </p:animMotion>
                                  </p:childTnLst>
                                </p:cTn>
                              </p:par>
                              <p:par>
                                <p:cTn id="78" presetID="42" presetClass="path" presetSubtype="0" accel="50000" decel="50000" fill="hold" grpId="1" nodeType="withEffect">
                                  <p:stCondLst>
                                    <p:cond delay="0"/>
                                  </p:stCondLst>
                                  <p:childTnLst>
                                    <p:animMotion origin="layout" path="M 3.54167E-6 3.7037E-6 L 0.45312 0.02708 " pathEditMode="relative" rAng="0" ptsTypes="AA">
                                      <p:cBhvr>
                                        <p:cTn id="79" dur="2000" fill="hold"/>
                                        <p:tgtEl>
                                          <p:spTgt spid="14"/>
                                        </p:tgtEl>
                                        <p:attrNameLst>
                                          <p:attrName>ppt_x</p:attrName>
                                          <p:attrName>ppt_y</p:attrName>
                                        </p:attrNameLst>
                                      </p:cBhvr>
                                      <p:rCtr x="22656" y="1343"/>
                                    </p:animMotion>
                                  </p:childTnLst>
                                </p:cTn>
                              </p:par>
                              <p:par>
                                <p:cTn id="80" presetID="42" presetClass="path" presetSubtype="0" accel="50000" decel="50000" fill="hold" grpId="1" nodeType="withEffect">
                                  <p:stCondLst>
                                    <p:cond delay="0"/>
                                  </p:stCondLst>
                                  <p:childTnLst>
                                    <p:animMotion origin="layout" path="M 2.08333E-6 2.59259E-6 L 0.18164 -0.01273 " pathEditMode="relative" rAng="0" ptsTypes="AA">
                                      <p:cBhvr>
                                        <p:cTn id="81" dur="2000" fill="hold"/>
                                        <p:tgtEl>
                                          <p:spTgt spid="15"/>
                                        </p:tgtEl>
                                        <p:attrNameLst>
                                          <p:attrName>ppt_x</p:attrName>
                                          <p:attrName>ppt_y</p:attrName>
                                        </p:attrNameLst>
                                      </p:cBhvr>
                                      <p:rCtr x="9076" y="-648"/>
                                    </p:animMotion>
                                  </p:childTnLst>
                                </p:cTn>
                              </p:par>
                              <p:par>
                                <p:cTn id="82" presetID="42" presetClass="path" presetSubtype="0" accel="50000" decel="50000" fill="hold" grpId="1" nodeType="withEffect">
                                  <p:stCondLst>
                                    <p:cond delay="0"/>
                                  </p:stCondLst>
                                  <p:childTnLst>
                                    <p:animMotion origin="layout" path="M 5E-6 2.59259E-6 L 0.35404 -0.00926 " pathEditMode="relative" rAng="0" ptsTypes="AA">
                                      <p:cBhvr>
                                        <p:cTn id="83" dur="2000" fill="hold"/>
                                        <p:tgtEl>
                                          <p:spTgt spid="16"/>
                                        </p:tgtEl>
                                        <p:attrNameLst>
                                          <p:attrName>ppt_x</p:attrName>
                                          <p:attrName>ppt_y</p:attrName>
                                        </p:attrNameLst>
                                      </p:cBhvr>
                                      <p:rCtr x="17695" y="-463"/>
                                    </p:animMotion>
                                  </p:childTnLst>
                                </p:cTn>
                              </p:par>
                              <p:par>
                                <p:cTn id="84" presetID="42" presetClass="path" presetSubtype="0" accel="50000" decel="50000" fill="hold" grpId="1" nodeType="withEffect">
                                  <p:stCondLst>
                                    <p:cond delay="0"/>
                                  </p:stCondLst>
                                  <p:childTnLst>
                                    <p:animMotion origin="layout" path="M 2.08333E-6 3.7037E-6 L 0.26953 0.00648 " pathEditMode="relative" rAng="0" ptsTypes="AA">
                                      <p:cBhvr>
                                        <p:cTn id="85" dur="2000" fill="hold"/>
                                        <p:tgtEl>
                                          <p:spTgt spid="17"/>
                                        </p:tgtEl>
                                        <p:attrNameLst>
                                          <p:attrName>ppt_x</p:attrName>
                                          <p:attrName>ppt_y</p:attrName>
                                        </p:attrNameLst>
                                      </p:cBhvr>
                                      <p:rCtr x="13477"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uiExpand="1" build="p"/>
      <p:bldP spid="5"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how our waste is processed</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describe the processes our waste goes through</a:t>
            </a:r>
          </a:p>
          <a:p>
            <a:pPr algn="ctr">
              <a:lnSpc>
                <a:spcPct val="150000"/>
              </a:lnSpc>
            </a:pPr>
            <a:r>
              <a:rPr lang="en-GB" dirty="0">
                <a:latin typeface="Comic Sans MS" panose="030F0702030302020204" pitchFamily="66" charset="0"/>
              </a:rPr>
              <a:t>I can explain the benefits of the waste treatment facility </a:t>
            </a:r>
          </a:p>
          <a:p>
            <a:pPr algn="ctr">
              <a:lnSpc>
                <a:spcPct val="150000"/>
              </a:lnSpc>
            </a:pPr>
            <a:r>
              <a:rPr lang="en-GB" dirty="0">
                <a:latin typeface="Comic Sans MS"/>
                <a:cs typeface="Arial"/>
              </a:rPr>
              <a:t> I understand the importance of recycling at home</a:t>
            </a:r>
            <a:endParaRPr lang="en-GB" dirty="0">
              <a:latin typeface="Comic Sans MS" panose="030F0702030302020204" pitchFamily="66" charset="0"/>
            </a:endParaRPr>
          </a:p>
        </p:txBody>
      </p:sp>
    </p:spTree>
    <p:extLst>
      <p:ext uri="{BB962C8B-B14F-4D97-AF65-F5344CB8AC3E}">
        <p14:creationId xmlns:p14="http://schemas.microsoft.com/office/powerpoint/2010/main" val="81443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13. Non-Ferrous metals are separated</a:t>
            </a:r>
          </a:p>
        </p:txBody>
      </p:sp>
      <p:sp>
        <p:nvSpPr>
          <p:cNvPr id="3" name="Content Placeholder 2"/>
          <p:cNvSpPr>
            <a:spLocks noGrp="1"/>
          </p:cNvSpPr>
          <p:nvPr>
            <p:ph idx="1"/>
          </p:nvPr>
        </p:nvSpPr>
        <p:spPr>
          <a:xfrm>
            <a:off x="826477" y="1414652"/>
            <a:ext cx="5972908" cy="4060025"/>
          </a:xfrm>
        </p:spPr>
        <p:txBody>
          <a:bodyPr/>
          <a:lstStyle/>
          <a:p>
            <a:r>
              <a:rPr lang="en-GB" dirty="0">
                <a:latin typeface="Comic Sans MS" panose="030F0702030302020204" pitchFamily="66" charset="0"/>
              </a:rPr>
              <a:t>The waste that is made of non-magnetic metals aren’t attracted to magnets  </a:t>
            </a:r>
          </a:p>
          <a:p>
            <a:r>
              <a:rPr lang="en-GB" dirty="0">
                <a:latin typeface="Comic Sans MS" panose="030F0702030302020204" pitchFamily="66" charset="0"/>
              </a:rPr>
              <a:t>The next piece of equipment the waste gets to is called an </a:t>
            </a:r>
            <a:r>
              <a:rPr lang="en-GB" b="1" dirty="0">
                <a:latin typeface="Comic Sans MS" panose="030F0702030302020204" pitchFamily="66" charset="0"/>
              </a:rPr>
              <a:t>eddy current </a:t>
            </a:r>
          </a:p>
          <a:p>
            <a:r>
              <a:rPr lang="en-GB" dirty="0">
                <a:latin typeface="Comic Sans MS" panose="030F0702030302020204" pitchFamily="66" charset="0"/>
              </a:rPr>
              <a:t>This pushes </a:t>
            </a:r>
            <a:r>
              <a:rPr lang="en-GB" b="1" dirty="0">
                <a:latin typeface="Comic Sans MS" panose="030F0702030302020204" pitchFamily="66" charset="0"/>
              </a:rPr>
              <a:t>non-magnetic metals </a:t>
            </a:r>
            <a:r>
              <a:rPr lang="en-GB" dirty="0">
                <a:latin typeface="Comic Sans MS" panose="030F0702030302020204" pitchFamily="66" charset="0"/>
              </a:rPr>
              <a:t>like </a:t>
            </a:r>
            <a:r>
              <a:rPr lang="en-GB" b="1" dirty="0">
                <a:latin typeface="Comic Sans MS" panose="030F0702030302020204" pitchFamily="66" charset="0"/>
              </a:rPr>
              <a:t>aluminium</a:t>
            </a:r>
            <a:r>
              <a:rPr lang="en-GB" dirty="0">
                <a:latin typeface="Comic Sans MS" panose="030F0702030302020204" pitchFamily="66" charset="0"/>
              </a:rPr>
              <a:t> away from it onto a different conveyor belt</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20</a:t>
            </a:fld>
            <a:endParaRPr lang="en-GB" dirty="0"/>
          </a:p>
        </p:txBody>
      </p:sp>
      <p:pic>
        <p:nvPicPr>
          <p:cNvPr id="6" name="IMG_944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922407" y="1836964"/>
            <a:ext cx="4963886" cy="2792186"/>
          </a:xfrm>
          <a:prstGeom prst="rect">
            <a:avLst/>
          </a:prstGeom>
        </p:spPr>
      </p:pic>
    </p:spTree>
    <p:extLst>
      <p:ext uri="{BB962C8B-B14F-4D97-AF65-F5344CB8AC3E}">
        <p14:creationId xmlns:p14="http://schemas.microsoft.com/office/powerpoint/2010/main" val="17295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mediacall" presetSubtype="0" fill="hold" nodeType="afterEffect">
                                  <p:stCondLst>
                                    <p:cond delay="0"/>
                                  </p:stCondLst>
                                  <p:childTnLst>
                                    <p:cmd type="call" cmd="playFrom(0.0)">
                                      <p:cBhvr>
                                        <p:cTn id="24" dur="15116"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repeatCount="indefinite" fill="hold" display="0">
                  <p:stCondLst>
                    <p:cond delay="indefinite"/>
                  </p:stCondLst>
                </p:cTn>
                <p:tgtEl>
                  <p:spTgt spid="6"/>
                </p:tgtEl>
              </p:cMediaNode>
            </p:video>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14. Fine materials are sieved</a:t>
            </a:r>
          </a:p>
        </p:txBody>
      </p:sp>
      <p:sp>
        <p:nvSpPr>
          <p:cNvPr id="3" name="Content Placeholder 2"/>
          <p:cNvSpPr>
            <a:spLocks noGrp="1"/>
          </p:cNvSpPr>
          <p:nvPr>
            <p:ph idx="1"/>
          </p:nvPr>
        </p:nvSpPr>
        <p:spPr>
          <a:xfrm>
            <a:off x="351693" y="1402930"/>
            <a:ext cx="5357446" cy="3004947"/>
          </a:xfrm>
        </p:spPr>
        <p:txBody>
          <a:bodyPr>
            <a:normAutofit/>
          </a:bodyPr>
          <a:lstStyle/>
          <a:p>
            <a:r>
              <a:rPr lang="en-GB" dirty="0">
                <a:latin typeface="Comic Sans MS" panose="030F0702030302020204" pitchFamily="66" charset="0"/>
              </a:rPr>
              <a:t>The small waste fraction (that fell through the holes in the trommel) is passed over a </a:t>
            </a:r>
            <a:r>
              <a:rPr lang="en-GB" b="1" dirty="0">
                <a:latin typeface="Comic Sans MS" panose="030F0702030302020204" pitchFamily="66" charset="0"/>
              </a:rPr>
              <a:t>vibrating screen</a:t>
            </a:r>
            <a:r>
              <a:rPr lang="en-GB" dirty="0">
                <a:latin typeface="Comic Sans MS" panose="030F0702030302020204" pitchFamily="66" charset="0"/>
              </a:rPr>
              <a:t>  </a:t>
            </a:r>
          </a:p>
          <a:p>
            <a:r>
              <a:rPr lang="en-GB" dirty="0">
                <a:latin typeface="Comic Sans MS" panose="030F0702030302020204" pitchFamily="66" charset="0"/>
              </a:rPr>
              <a:t>This acts like a sieve that shakes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21</a:t>
            </a:fld>
            <a:endParaRPr lang="en-GB" dirty="0"/>
          </a:p>
        </p:txBody>
      </p:sp>
      <p:sp>
        <p:nvSpPr>
          <p:cNvPr id="6" name="Rectangle 5"/>
          <p:cNvSpPr/>
          <p:nvPr/>
        </p:nvSpPr>
        <p:spPr>
          <a:xfrm>
            <a:off x="6134711" y="4208585"/>
            <a:ext cx="5506304" cy="363415"/>
          </a:xfrm>
          <a:prstGeom prst="rect">
            <a:avLst/>
          </a:prstGeom>
          <a:pattFill prst="sphere">
            <a:fgClr>
              <a:schemeClr val="tx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p:cNvCxnSpPr/>
          <p:nvPr/>
        </p:nvCxnSpPr>
        <p:spPr>
          <a:xfrm>
            <a:off x="6482862" y="4689231"/>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383108" y="4595447"/>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003324" y="4642339"/>
            <a:ext cx="0"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0289" y="5649277"/>
            <a:ext cx="3014694" cy="408623"/>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t>Very small pieces fall through </a:t>
            </a:r>
          </a:p>
        </p:txBody>
      </p:sp>
      <p:sp>
        <p:nvSpPr>
          <p:cNvPr id="12" name="TextBox 11"/>
          <p:cNvSpPr txBox="1"/>
          <p:nvPr/>
        </p:nvSpPr>
        <p:spPr>
          <a:xfrm>
            <a:off x="5849817" y="3083114"/>
            <a:ext cx="5674182" cy="408623"/>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dirty="0"/>
              <a:t>Bigger pieces move across the surface to the next process</a:t>
            </a:r>
          </a:p>
        </p:txBody>
      </p:sp>
      <p:cxnSp>
        <p:nvCxnSpPr>
          <p:cNvPr id="13" name="Straight Arrow Connector 12"/>
          <p:cNvCxnSpPr/>
          <p:nvPr/>
        </p:nvCxnSpPr>
        <p:spPr>
          <a:xfrm>
            <a:off x="6122988" y="3739663"/>
            <a:ext cx="5060827" cy="117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261230" y="3915508"/>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053754" y="3880339"/>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0597661" y="3927231"/>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600092" y="3915508"/>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128849" y="3927231"/>
            <a:ext cx="293077" cy="281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9090170" y="409948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8707615" y="410881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118300" y="4080826"/>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449607" y="410881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0128978" y="4080826"/>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563059" y="4102598"/>
            <a:ext cx="117232" cy="1055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8086530" y="4248538"/>
            <a:ext cx="1399592" cy="261610"/>
          </a:xfrm>
          <a:prstGeom prst="rect">
            <a:avLst/>
          </a:prstGeom>
          <a:solidFill>
            <a:schemeClr val="bg1"/>
          </a:solidFill>
        </p:spPr>
        <p:txBody>
          <a:bodyPr wrap="square" rtlCol="0">
            <a:spAutoFit/>
          </a:bodyPr>
          <a:lstStyle/>
          <a:p>
            <a:pPr algn="ctr"/>
            <a:r>
              <a:rPr lang="en-GB" sz="1050" dirty="0">
                <a:latin typeface="Comic Sans MS" panose="030F0702030302020204" pitchFamily="66" charset="0"/>
              </a:rPr>
              <a:t>Vibrating screen </a:t>
            </a:r>
          </a:p>
        </p:txBody>
      </p:sp>
    </p:spTree>
    <p:extLst>
      <p:ext uri="{BB962C8B-B14F-4D97-AF65-F5344CB8AC3E}">
        <p14:creationId xmlns:p14="http://schemas.microsoft.com/office/powerpoint/2010/main" val="34723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grpId="1" nodeType="clickEffect">
                                  <p:stCondLst>
                                    <p:cond delay="0"/>
                                  </p:stCondLst>
                                  <p:childTnLst>
                                    <p:animMotion origin="layout" path="M -4.58333E-6 4.81481E-6 L 0.28698 -0.00139 " pathEditMode="relative" rAng="0" ptsTypes="AA">
                                      <p:cBhvr>
                                        <p:cTn id="69" dur="2000" fill="hold"/>
                                        <p:tgtEl>
                                          <p:spTgt spid="17"/>
                                        </p:tgtEl>
                                        <p:attrNameLst>
                                          <p:attrName>ppt_x</p:attrName>
                                          <p:attrName>ppt_y</p:attrName>
                                        </p:attrNameLst>
                                      </p:cBhvr>
                                      <p:rCtr x="14349" y="-69"/>
                                    </p:animMotion>
                                  </p:childTnLst>
                                </p:cTn>
                              </p:par>
                              <p:par>
                                <p:cTn id="70" presetID="42" presetClass="path" presetSubtype="0" accel="50000" decel="50000" fill="hold" grpId="1" nodeType="withEffect">
                                  <p:stCondLst>
                                    <p:cond delay="0"/>
                                  </p:stCondLst>
                                  <p:childTnLst>
                                    <p:animMotion origin="layout" path="M 3.95833E-6 -2.59259E-6 L 0.37838 0.01135 " pathEditMode="relative" rAng="0" ptsTypes="AA">
                                      <p:cBhvr>
                                        <p:cTn id="71" dur="2000" fill="hold"/>
                                        <p:tgtEl>
                                          <p:spTgt spid="20"/>
                                        </p:tgtEl>
                                        <p:attrNameLst>
                                          <p:attrName>ppt_x</p:attrName>
                                          <p:attrName>ppt_y</p:attrName>
                                        </p:attrNameLst>
                                      </p:cBhvr>
                                      <p:rCtr x="18919" y="556"/>
                                    </p:animMotion>
                                  </p:childTnLst>
                                </p:cTn>
                              </p:par>
                              <p:par>
                                <p:cTn id="72" presetID="42" presetClass="path" presetSubtype="0" accel="50000" decel="50000" fill="hold" grpId="1" nodeType="withEffect">
                                  <p:stCondLst>
                                    <p:cond delay="0"/>
                                  </p:stCondLst>
                                  <p:childTnLst>
                                    <p:animMotion origin="layout" path="M 1.11022E-16 4.44444E-6 L 0.16615 0.00625 " pathEditMode="relative" rAng="0" ptsTypes="AA">
                                      <p:cBhvr>
                                        <p:cTn id="73" dur="2000" fill="hold"/>
                                        <p:tgtEl>
                                          <p:spTgt spid="21"/>
                                        </p:tgtEl>
                                        <p:attrNameLst>
                                          <p:attrName>ppt_x</p:attrName>
                                          <p:attrName>ppt_y</p:attrName>
                                        </p:attrNameLst>
                                      </p:cBhvr>
                                      <p:rCtr x="8307" y="301"/>
                                    </p:animMotion>
                                  </p:childTnLst>
                                </p:cTn>
                              </p:par>
                              <p:par>
                                <p:cTn id="74" presetID="42" presetClass="path" presetSubtype="0" accel="50000" decel="50000" fill="hold" grpId="1" nodeType="withEffect">
                                  <p:stCondLst>
                                    <p:cond delay="0"/>
                                  </p:stCondLst>
                                  <p:childTnLst>
                                    <p:animMotion origin="layout" path="M 4.58333E-6 4.81481E-6 L 0.4983 0.02013 " pathEditMode="relative" rAng="0" ptsTypes="AA">
                                      <p:cBhvr>
                                        <p:cTn id="75" dur="2000" fill="hold"/>
                                        <p:tgtEl>
                                          <p:spTgt spid="22"/>
                                        </p:tgtEl>
                                        <p:attrNameLst>
                                          <p:attrName>ppt_x</p:attrName>
                                          <p:attrName>ppt_y</p:attrName>
                                        </p:attrNameLst>
                                      </p:cBhvr>
                                      <p:rCtr x="24909" y="995"/>
                                    </p:animMotion>
                                  </p:childTnLst>
                                </p:cTn>
                              </p:par>
                              <p:par>
                                <p:cTn id="76" presetID="42" presetClass="path" presetSubtype="0" accel="50000" decel="50000" fill="hold" grpId="1" nodeType="withEffect">
                                  <p:stCondLst>
                                    <p:cond delay="0"/>
                                  </p:stCondLst>
                                  <p:childTnLst>
                                    <p:animMotion origin="layout" path="M -3.54167E-6 4.44444E-6 L 0.5448 0.003 " pathEditMode="relative" rAng="0" ptsTypes="AA">
                                      <p:cBhvr>
                                        <p:cTn id="77" dur="2000" fill="hold"/>
                                        <p:tgtEl>
                                          <p:spTgt spid="23"/>
                                        </p:tgtEl>
                                        <p:attrNameLst>
                                          <p:attrName>ppt_x</p:attrName>
                                          <p:attrName>ppt_y</p:attrName>
                                        </p:attrNameLst>
                                      </p:cBhvr>
                                      <p:rCtr x="27240" y="139"/>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par>
                          <p:cTn id="83" fill="hold">
                            <p:stCondLst>
                              <p:cond delay="500"/>
                            </p:stCondLst>
                            <p:childTnLst>
                              <p:par>
                                <p:cTn id="84" presetID="22" presetClass="entr" presetSubtype="1"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up)">
                                      <p:cBhvr>
                                        <p:cTn id="86" dur="500"/>
                                        <p:tgtEl>
                                          <p:spTgt spid="8"/>
                                        </p:tgtEl>
                                      </p:cBhvr>
                                    </p:animEffect>
                                  </p:childTnLst>
                                </p:cTn>
                              </p:par>
                            </p:childTnLst>
                          </p:cTn>
                        </p:par>
                        <p:par>
                          <p:cTn id="87" fill="hold">
                            <p:stCondLst>
                              <p:cond delay="1000"/>
                            </p:stCondLst>
                            <p:childTnLst>
                              <p:par>
                                <p:cTn id="88" presetID="22" presetClass="entr" presetSubtype="1"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500"/>
                            </p:stCondLst>
                            <p:childTnLst>
                              <p:par>
                                <p:cTn id="92" presetID="22" presetClass="entr" presetSubtype="1"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up)">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1" nodeType="clickEffect">
                                  <p:stCondLst>
                                    <p:cond delay="0"/>
                                  </p:stCondLst>
                                  <p:childTnLst>
                                    <p:animMotion origin="layout" path="M -6.25E-7 -4.07407E-6 L -0.00117 0.20278 " pathEditMode="relative" rAng="0" ptsTypes="AA">
                                      <p:cBhvr>
                                        <p:cTn id="98" dur="2000" fill="hold"/>
                                        <p:tgtEl>
                                          <p:spTgt spid="24"/>
                                        </p:tgtEl>
                                        <p:attrNameLst>
                                          <p:attrName>ppt_x</p:attrName>
                                          <p:attrName>ppt_y</p:attrName>
                                        </p:attrNameLst>
                                      </p:cBhvr>
                                      <p:rCtr x="-65" y="10139"/>
                                    </p:animMotion>
                                  </p:childTnLst>
                                </p:cTn>
                              </p:par>
                              <p:par>
                                <p:cTn id="99" presetID="42" presetClass="path" presetSubtype="0" accel="50000" decel="50000" fill="hold" grpId="1" nodeType="withEffect">
                                  <p:stCondLst>
                                    <p:cond delay="0"/>
                                  </p:stCondLst>
                                  <p:childTnLst>
                                    <p:animMotion origin="layout" path="M -4.16667E-7 -2.96296E-6 L -0.00234 0.20718 " pathEditMode="relative" rAng="0" ptsTypes="AA">
                                      <p:cBhvr>
                                        <p:cTn id="100" dur="2000" fill="hold"/>
                                        <p:tgtEl>
                                          <p:spTgt spid="25"/>
                                        </p:tgtEl>
                                        <p:attrNameLst>
                                          <p:attrName>ppt_x</p:attrName>
                                          <p:attrName>ppt_y</p:attrName>
                                        </p:attrNameLst>
                                      </p:cBhvr>
                                      <p:rCtr x="-117" y="10347"/>
                                    </p:animMotion>
                                  </p:childTnLst>
                                </p:cTn>
                              </p:par>
                              <p:par>
                                <p:cTn id="101" presetID="42" presetClass="path" presetSubtype="0" accel="50000" decel="50000" fill="hold" grpId="1" nodeType="withEffect">
                                  <p:stCondLst>
                                    <p:cond delay="0"/>
                                  </p:stCondLst>
                                  <p:childTnLst>
                                    <p:animMotion origin="layout" path="M -1.875E-6 2.22222E-6 L 0.00222 0.20532 " pathEditMode="relative" rAng="0" ptsTypes="AA">
                                      <p:cBhvr>
                                        <p:cTn id="102" dur="2000" fill="hold"/>
                                        <p:tgtEl>
                                          <p:spTgt spid="26"/>
                                        </p:tgtEl>
                                        <p:attrNameLst>
                                          <p:attrName>ppt_x</p:attrName>
                                          <p:attrName>ppt_y</p:attrName>
                                        </p:attrNameLst>
                                      </p:cBhvr>
                                      <p:rCtr x="104" y="10255"/>
                                    </p:animMotion>
                                  </p:childTnLst>
                                </p:cTn>
                              </p:par>
                              <p:par>
                                <p:cTn id="103" presetID="42" presetClass="path" presetSubtype="0" accel="50000" decel="50000" fill="hold" grpId="1" nodeType="withEffect">
                                  <p:stCondLst>
                                    <p:cond delay="0"/>
                                  </p:stCondLst>
                                  <p:childTnLst>
                                    <p:animMotion origin="layout" path="M -4.16667E-6 -2.96296E-6 L 0.00026 0.20857 " pathEditMode="relative" rAng="0" ptsTypes="AA">
                                      <p:cBhvr>
                                        <p:cTn id="104" dur="2000" fill="hold"/>
                                        <p:tgtEl>
                                          <p:spTgt spid="27"/>
                                        </p:tgtEl>
                                        <p:attrNameLst>
                                          <p:attrName>ppt_x</p:attrName>
                                          <p:attrName>ppt_y</p:attrName>
                                        </p:attrNameLst>
                                      </p:cBhvr>
                                      <p:rCtr x="13" y="10417"/>
                                    </p:animMotion>
                                  </p:childTnLst>
                                </p:cTn>
                              </p:par>
                              <p:par>
                                <p:cTn id="105" presetID="42" presetClass="path" presetSubtype="0" accel="50000" decel="50000" fill="hold" grpId="1" nodeType="withEffect">
                                  <p:stCondLst>
                                    <p:cond delay="0"/>
                                  </p:stCondLst>
                                  <p:childTnLst>
                                    <p:animMotion origin="layout" path="M 3.125E-6 2.22222E-6 L -0.00274 0.2081 " pathEditMode="relative" rAng="0" ptsTypes="AA">
                                      <p:cBhvr>
                                        <p:cTn id="106" dur="2000" fill="hold"/>
                                        <p:tgtEl>
                                          <p:spTgt spid="28"/>
                                        </p:tgtEl>
                                        <p:attrNameLst>
                                          <p:attrName>ppt_x</p:attrName>
                                          <p:attrName>ppt_y</p:attrName>
                                        </p:attrNameLst>
                                      </p:cBhvr>
                                      <p:rCtr x="-143" y="10394"/>
                                    </p:animMotion>
                                  </p:childTnLst>
                                </p:cTn>
                              </p:par>
                              <p:par>
                                <p:cTn id="107" presetID="42" presetClass="path" presetSubtype="0" accel="50000" decel="50000" fill="hold" grpId="1" nodeType="withEffect">
                                  <p:stCondLst>
                                    <p:cond delay="0"/>
                                  </p:stCondLst>
                                  <p:childTnLst>
                                    <p:animMotion origin="layout" path="M -2.08333E-7 2.96296E-6 L -0.00169 0.21041 " pathEditMode="relative" rAng="0" ptsTypes="AA">
                                      <p:cBhvr>
                                        <p:cTn id="108" dur="2000" fill="hold"/>
                                        <p:tgtEl>
                                          <p:spTgt spid="29"/>
                                        </p:tgtEl>
                                        <p:attrNameLst>
                                          <p:attrName>ppt_x</p:attrName>
                                          <p:attrName>ppt_y</p:attrName>
                                        </p:attrNameLst>
                                      </p:cBhvr>
                                      <p:rCtr x="-91" y="1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11" grpId="0" animBg="1"/>
      <p:bldP spid="12" grpId="0"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 Glass is separated</a:t>
            </a:r>
          </a:p>
        </p:txBody>
      </p:sp>
      <p:sp>
        <p:nvSpPr>
          <p:cNvPr id="3" name="Content Placeholder 2"/>
          <p:cNvSpPr>
            <a:spLocks noGrp="1"/>
          </p:cNvSpPr>
          <p:nvPr>
            <p:ph idx="1"/>
          </p:nvPr>
        </p:nvSpPr>
        <p:spPr>
          <a:xfrm>
            <a:off x="319088" y="1368737"/>
            <a:ext cx="2259012" cy="1996763"/>
          </a:xfrm>
        </p:spPr>
        <p:txBody>
          <a:bodyPr>
            <a:normAutofit fontScale="85000" lnSpcReduction="10000"/>
          </a:bodyPr>
          <a:lstStyle/>
          <a:p>
            <a:pPr marL="0" indent="0">
              <a:buNone/>
            </a:pPr>
            <a:r>
              <a:rPr lang="en-GB" dirty="0">
                <a:latin typeface="Comic Sans MS" panose="030F0702030302020204" pitchFamily="66" charset="0"/>
              </a:rPr>
              <a:t>Next we separate the glass out from the organic waste using air</a:t>
            </a:r>
            <a:endParaRPr lang="en-GB" b="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22</a:t>
            </a:fld>
            <a:endParaRPr lang="en-GB" dirty="0"/>
          </a:p>
        </p:txBody>
      </p:sp>
      <p:sp>
        <p:nvSpPr>
          <p:cNvPr id="14" name="AutoShape 2" descr="Air Separation Systems | CP Manufactu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p:cNvSpPr/>
          <p:nvPr/>
        </p:nvSpPr>
        <p:spPr>
          <a:xfrm>
            <a:off x="9893300" y="2095501"/>
            <a:ext cx="2159000" cy="2554545"/>
          </a:xfrm>
          <a:prstGeom prst="rect">
            <a:avLst/>
          </a:prstGeom>
          <a:solidFill>
            <a:srgbClr val="00B0F0"/>
          </a:solidFill>
        </p:spPr>
        <p:txBody>
          <a:bodyPr wrap="square">
            <a:spAutoFit/>
          </a:bodyPr>
          <a:lstStyle/>
          <a:p>
            <a:pPr algn="ctr"/>
            <a:r>
              <a:rPr lang="en-GB" sz="1600" dirty="0">
                <a:solidFill>
                  <a:schemeClr val="bg1"/>
                </a:solidFill>
                <a:latin typeface="Comic Sans MS" panose="030F0702030302020204" pitchFamily="66" charset="0"/>
              </a:rPr>
              <a:t>Imagine a balloon and a bowling bowl on a table, if you blow at them both the balloon will move, just like the organic waste does, and the bowling ball will roll downhill if it can</a:t>
            </a:r>
            <a:endParaRPr lang="en-GB" sz="1600" b="1" dirty="0">
              <a:solidFill>
                <a:schemeClr val="bg1"/>
              </a:solidFill>
              <a:latin typeface="Comic Sans MS" panose="030F0702030302020204" pitchFamily="66" charset="0"/>
            </a:endParaRPr>
          </a:p>
        </p:txBody>
      </p:sp>
      <p:sp>
        <p:nvSpPr>
          <p:cNvPr id="17" name="Rectangle 16"/>
          <p:cNvSpPr/>
          <p:nvPr/>
        </p:nvSpPr>
        <p:spPr>
          <a:xfrm>
            <a:off x="5283200" y="1498600"/>
            <a:ext cx="3086100" cy="45593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V="1">
            <a:off x="58547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8580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810500" y="4559300"/>
            <a:ext cx="0" cy="149860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608388" y="2908300"/>
            <a:ext cx="1890712"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Incoming waste</a:t>
            </a:r>
          </a:p>
        </p:txBody>
      </p:sp>
      <p:cxnSp>
        <p:nvCxnSpPr>
          <p:cNvPr id="24" name="Curved Connector 23"/>
          <p:cNvCxnSpPr>
            <a:stCxn id="22" idx="3"/>
          </p:cNvCxnSpPr>
          <p:nvPr/>
        </p:nvCxnSpPr>
        <p:spPr>
          <a:xfrm flipV="1">
            <a:off x="5499100" y="2032000"/>
            <a:ext cx="3390900" cy="1371600"/>
          </a:xfrm>
          <a:prstGeom prst="curvedConnector3">
            <a:avLst/>
          </a:prstGeom>
          <a:ln w="254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22" idx="3"/>
          </p:cNvCxnSpPr>
          <p:nvPr/>
        </p:nvCxnSpPr>
        <p:spPr>
          <a:xfrm>
            <a:off x="5499100" y="3403600"/>
            <a:ext cx="1955800" cy="2146300"/>
          </a:xfrm>
          <a:prstGeom prst="curvedConnector2">
            <a:avLst/>
          </a:prstGeom>
          <a:ln w="28575">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666816" y="2241034"/>
            <a:ext cx="2213344" cy="830997"/>
          </a:xfrm>
          <a:prstGeom prst="rect">
            <a:avLst/>
          </a:prstGeom>
          <a:ln>
            <a:solidFill>
              <a:srgbClr val="00B0F0"/>
            </a:solidFill>
          </a:ln>
        </p:spPr>
        <p:txBody>
          <a:bodyPr wrap="square">
            <a:spAutoFit/>
          </a:bodyPr>
          <a:lstStyle/>
          <a:p>
            <a:pPr algn="ctr"/>
            <a:r>
              <a:rPr lang="en-GB" sz="1600" dirty="0">
                <a:latin typeface="Comic Sans MS" panose="030F0702030302020204" pitchFamily="66" charset="0"/>
              </a:rPr>
              <a:t>The waste is dropped in to a big tube from half-way up  </a:t>
            </a:r>
          </a:p>
        </p:txBody>
      </p:sp>
      <p:sp>
        <p:nvSpPr>
          <p:cNvPr id="29" name="Rectangle 28"/>
          <p:cNvSpPr/>
          <p:nvPr/>
        </p:nvSpPr>
        <p:spPr>
          <a:xfrm>
            <a:off x="8498251" y="4730234"/>
            <a:ext cx="1191849" cy="1200329"/>
          </a:xfrm>
          <a:prstGeom prst="rect">
            <a:avLst/>
          </a:prstGeom>
          <a:ln>
            <a:solidFill>
              <a:srgbClr val="FF0000"/>
            </a:solidFill>
          </a:ln>
        </p:spPr>
        <p:txBody>
          <a:bodyPr wrap="square">
            <a:spAutoFit/>
          </a:bodyPr>
          <a:lstStyle/>
          <a:p>
            <a:r>
              <a:rPr lang="en-GB" dirty="0">
                <a:latin typeface="Comic Sans MS" panose="030F0702030302020204" pitchFamily="66" charset="0"/>
              </a:rPr>
              <a:t>Air is blown up from the bottom  </a:t>
            </a:r>
          </a:p>
        </p:txBody>
      </p:sp>
      <p:sp>
        <p:nvSpPr>
          <p:cNvPr id="30" name="Rectangle 29"/>
          <p:cNvSpPr/>
          <p:nvPr/>
        </p:nvSpPr>
        <p:spPr>
          <a:xfrm>
            <a:off x="5519738" y="1772334"/>
            <a:ext cx="1511300" cy="954107"/>
          </a:xfrm>
          <a:prstGeom prst="rect">
            <a:avLst/>
          </a:prstGeom>
          <a:solidFill>
            <a:schemeClr val="bg1"/>
          </a:solidFill>
          <a:ln>
            <a:solidFill>
              <a:srgbClr val="FFC000"/>
            </a:solidFill>
          </a:ln>
        </p:spPr>
        <p:txBody>
          <a:bodyPr wrap="square">
            <a:spAutoFit/>
          </a:bodyPr>
          <a:lstStyle/>
          <a:p>
            <a:r>
              <a:rPr lang="en-GB" sz="1400" dirty="0">
                <a:latin typeface="Comic Sans MS" panose="030F0702030302020204" pitchFamily="66" charset="0"/>
              </a:rPr>
              <a:t>The light organic waste is pushed up onto a conveyor belt </a:t>
            </a:r>
            <a:endParaRPr lang="en-GB" sz="1400" dirty="0"/>
          </a:p>
        </p:txBody>
      </p:sp>
      <p:sp>
        <p:nvSpPr>
          <p:cNvPr id="31" name="Rectangle 30"/>
          <p:cNvSpPr/>
          <p:nvPr/>
        </p:nvSpPr>
        <p:spPr>
          <a:xfrm>
            <a:off x="7035800" y="3055035"/>
            <a:ext cx="2336800" cy="954107"/>
          </a:xfrm>
          <a:prstGeom prst="rect">
            <a:avLst/>
          </a:prstGeom>
          <a:solidFill>
            <a:schemeClr val="bg1"/>
          </a:solidFill>
          <a:ln>
            <a:solidFill>
              <a:srgbClr val="002060"/>
            </a:solidFill>
          </a:ln>
        </p:spPr>
        <p:txBody>
          <a:bodyPr wrap="square">
            <a:spAutoFit/>
          </a:bodyPr>
          <a:lstStyle/>
          <a:p>
            <a:r>
              <a:rPr lang="en-GB" sz="1400" dirty="0">
                <a:latin typeface="Comic Sans MS" panose="030F0702030302020204" pitchFamily="66" charset="0"/>
              </a:rPr>
              <a:t>The heavy pieces of glass drop down the tube to a conveyor belt at the bottom  </a:t>
            </a:r>
          </a:p>
        </p:txBody>
      </p:sp>
    </p:spTree>
    <p:extLst>
      <p:ext uri="{BB962C8B-B14F-4D97-AF65-F5344CB8AC3E}">
        <p14:creationId xmlns:p14="http://schemas.microsoft.com/office/powerpoint/2010/main" val="169394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animBg="1"/>
      <p:bldP spid="17" grpId="0" animBg="1"/>
      <p:bldP spid="22"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88493" y="3131419"/>
            <a:ext cx="3898900" cy="168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2000" cy="1247628"/>
          </a:xfrm>
        </p:spPr>
        <p:txBody>
          <a:bodyPr/>
          <a:lstStyle/>
          <a:p>
            <a:r>
              <a:rPr lang="en-GB" dirty="0"/>
              <a:t>16. Fuel is compacted</a:t>
            </a:r>
          </a:p>
        </p:txBody>
      </p:sp>
      <p:sp>
        <p:nvSpPr>
          <p:cNvPr id="3" name="Content Placeholder 2"/>
          <p:cNvSpPr>
            <a:spLocks noGrp="1"/>
          </p:cNvSpPr>
          <p:nvPr>
            <p:ph idx="1"/>
          </p:nvPr>
        </p:nvSpPr>
        <p:spPr>
          <a:xfrm>
            <a:off x="838200" y="1356037"/>
            <a:ext cx="4413308" cy="4601703"/>
          </a:xfrm>
        </p:spPr>
        <p:txBody>
          <a:bodyPr>
            <a:normAutofit lnSpcReduction="10000"/>
          </a:bodyPr>
          <a:lstStyle/>
          <a:p>
            <a:r>
              <a:rPr lang="en-GB" dirty="0">
                <a:latin typeface="Comic Sans MS" panose="030F0702030302020204" pitchFamily="66" charset="0"/>
              </a:rPr>
              <a:t>Once the recycling has been removed the remaining material is fed into a </a:t>
            </a:r>
            <a:r>
              <a:rPr lang="en-GB" b="1" dirty="0">
                <a:latin typeface="Comic Sans MS" panose="030F0702030302020204" pitchFamily="66" charset="0"/>
              </a:rPr>
              <a:t>compactor </a:t>
            </a:r>
          </a:p>
          <a:p>
            <a:r>
              <a:rPr lang="en-GB" dirty="0">
                <a:latin typeface="Comic Sans MS" panose="030F0702030302020204" pitchFamily="66" charset="0"/>
              </a:rPr>
              <a:t> It is then </a:t>
            </a:r>
            <a:r>
              <a:rPr lang="en-GB" b="1" dirty="0">
                <a:latin typeface="Comic Sans MS" panose="030F0702030302020204" pitchFamily="66" charset="0"/>
              </a:rPr>
              <a:t>compressed</a:t>
            </a:r>
            <a:r>
              <a:rPr lang="en-GB" dirty="0">
                <a:latin typeface="Comic Sans MS" panose="030F0702030302020204" pitchFamily="66" charset="0"/>
              </a:rPr>
              <a:t> to remove air and formed into a large block which can be loaded into an articulated lorry to be taken away and used to generate electricity</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23</a:t>
            </a:fld>
            <a:endParaRPr lang="en-GB" dirty="0"/>
          </a:p>
        </p:txBody>
      </p:sp>
      <p:pic>
        <p:nvPicPr>
          <p:cNvPr id="36" name="Picture 2" descr="Circular economy: More recycling of household waste, les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13" t="47304"/>
          <a:stretch/>
        </p:blipFill>
        <p:spPr bwMode="auto">
          <a:xfrm>
            <a:off x="9175531" y="3129229"/>
            <a:ext cx="1744717" cy="17018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493093" y="3155610"/>
            <a:ext cx="749300" cy="1625112"/>
            <a:chOff x="7429500" y="2818191"/>
            <a:chExt cx="749300" cy="1625112"/>
          </a:xfrm>
        </p:grpSpPr>
        <p:sp>
          <p:nvSpPr>
            <p:cNvPr id="6" name="Rectangle 5"/>
            <p:cNvSpPr/>
            <p:nvPr/>
          </p:nvSpPr>
          <p:spPr>
            <a:xfrm>
              <a:off x="7429500" y="3378200"/>
              <a:ext cx="558800" cy="431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rot="5400000">
              <a:off x="7269887" y="3534390"/>
              <a:ext cx="1625112" cy="1927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5112093" y="2547219"/>
            <a:ext cx="1197764" cy="338554"/>
          </a:xfrm>
          <a:prstGeom prst="rect">
            <a:avLst/>
          </a:prstGeom>
          <a:noFill/>
          <a:ln>
            <a:solidFill>
              <a:srgbClr val="00B0F0"/>
            </a:solidFill>
          </a:ln>
        </p:spPr>
        <p:txBody>
          <a:bodyPr wrap="none" rtlCol="0">
            <a:spAutoFit/>
          </a:bodyPr>
          <a:lstStyle/>
          <a:p>
            <a:r>
              <a:rPr lang="en-GB" sz="1600" dirty="0">
                <a:latin typeface="Comic Sans MS" panose="030F0702030302020204" pitchFamily="66" charset="0"/>
              </a:rPr>
              <a:t>Compactor</a:t>
            </a:r>
          </a:p>
        </p:txBody>
      </p:sp>
      <p:sp>
        <p:nvSpPr>
          <p:cNvPr id="12" name="TextBox 11"/>
          <p:cNvSpPr txBox="1"/>
          <p:nvPr/>
        </p:nvSpPr>
        <p:spPr>
          <a:xfrm>
            <a:off x="8071193" y="2013819"/>
            <a:ext cx="712054" cy="338554"/>
          </a:xfrm>
          <a:prstGeom prst="rect">
            <a:avLst/>
          </a:prstGeom>
          <a:noFill/>
          <a:ln>
            <a:solidFill>
              <a:srgbClr val="FF0000"/>
            </a:solidFill>
          </a:ln>
        </p:spPr>
        <p:txBody>
          <a:bodyPr wrap="none" rtlCol="0">
            <a:spAutoFit/>
          </a:bodyPr>
          <a:lstStyle/>
          <a:p>
            <a:r>
              <a:rPr lang="en-GB" sz="1600" dirty="0">
                <a:latin typeface="Comic Sans MS" panose="030F0702030302020204" pitchFamily="66" charset="0"/>
              </a:rPr>
              <a:t>Lorry</a:t>
            </a:r>
          </a:p>
        </p:txBody>
      </p:sp>
      <p:cxnSp>
        <p:nvCxnSpPr>
          <p:cNvPr id="13" name="Straight Arrow Connector 12"/>
          <p:cNvCxnSpPr>
            <a:stCxn id="10" idx="2"/>
            <a:endCxn id="6" idx="0"/>
          </p:cNvCxnSpPr>
          <p:nvPr/>
        </p:nvCxnSpPr>
        <p:spPr>
          <a:xfrm>
            <a:off x="5710975" y="2885773"/>
            <a:ext cx="61518" cy="82984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p:cNvCxnSpPr>
          <p:nvPr/>
        </p:nvCxnSpPr>
        <p:spPr>
          <a:xfrm>
            <a:off x="8427220" y="2352373"/>
            <a:ext cx="63073" cy="7917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12704" t="30727" r="61502" b="29874"/>
          <a:stretch/>
        </p:blipFill>
        <p:spPr>
          <a:xfrm flipH="1">
            <a:off x="10906124" y="3127516"/>
            <a:ext cx="1203566" cy="2425559"/>
          </a:xfrm>
          <a:prstGeom prst="rect">
            <a:avLst/>
          </a:prstGeom>
        </p:spPr>
      </p:pic>
      <p:pic>
        <p:nvPicPr>
          <p:cNvPr id="5122" name="Picture 2" descr="Circular economy: More recycling of household waste, less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13" t="47304"/>
          <a:stretch/>
        </p:blipFill>
        <p:spPr bwMode="auto">
          <a:xfrm>
            <a:off x="6788493" y="3131418"/>
            <a:ext cx="4131434" cy="1701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9725026" y="4352926"/>
            <a:ext cx="1295400" cy="895350"/>
          </a:xfrm>
          <a:prstGeom prst="rect">
            <a:avLst/>
          </a:prstGeom>
        </p:spPr>
      </p:pic>
      <p:pic>
        <p:nvPicPr>
          <p:cNvPr id="39" name="Picture 38"/>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8105776" y="4381501"/>
            <a:ext cx="1295400" cy="895350"/>
          </a:xfrm>
          <a:prstGeom prst="rect">
            <a:avLst/>
          </a:prstGeom>
        </p:spPr>
      </p:pic>
      <p:pic>
        <p:nvPicPr>
          <p:cNvPr id="40" name="Picture 39"/>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8886826" y="4362451"/>
            <a:ext cx="1295400" cy="895350"/>
          </a:xfrm>
          <a:prstGeom prst="rect">
            <a:avLst/>
          </a:prstGeom>
        </p:spPr>
      </p:pic>
      <p:pic>
        <p:nvPicPr>
          <p:cNvPr id="41" name="Picture 40"/>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6505576" y="4400551"/>
            <a:ext cx="1295400" cy="895350"/>
          </a:xfrm>
          <a:prstGeom prst="rect">
            <a:avLst/>
          </a:prstGeom>
        </p:spPr>
      </p:pic>
      <p:pic>
        <p:nvPicPr>
          <p:cNvPr id="42" name="Picture 41"/>
          <p:cNvPicPr>
            <a:picLocks noChangeAspect="1"/>
          </p:cNvPicPr>
          <p:nvPr/>
        </p:nvPicPr>
        <p:blipFill rotWithShape="1">
          <a:blip r:embed="rId5">
            <a:extLst>
              <a:ext uri="{28A0092B-C50C-407E-A947-70E740481C1C}">
                <a14:useLocalDpi xmlns:a14="http://schemas.microsoft.com/office/drawing/2010/main" val="0"/>
              </a:ext>
            </a:extLst>
          </a:blip>
          <a:srcRect t="14879" b="47542"/>
          <a:stretch/>
        </p:blipFill>
        <p:spPr>
          <a:xfrm>
            <a:off x="7315201" y="4391026"/>
            <a:ext cx="1295400" cy="895350"/>
          </a:xfrm>
          <a:prstGeom prst="rect">
            <a:avLst/>
          </a:prstGeom>
        </p:spPr>
      </p:pic>
    </p:spTree>
    <p:extLst>
      <p:ext uri="{BB962C8B-B14F-4D97-AF65-F5344CB8AC3E}">
        <p14:creationId xmlns:p14="http://schemas.microsoft.com/office/powerpoint/2010/main" val="20027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500"/>
                                        <p:tgtEl>
                                          <p:spTgt spid="5122"/>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0 -2.22222E-6 L 0.24141 0.00209 " pathEditMode="relative" rAng="0" ptsTypes="AA">
                                      <p:cBhvr>
                                        <p:cTn id="65" dur="2000" fill="hold"/>
                                        <p:tgtEl>
                                          <p:spTgt spid="8"/>
                                        </p:tgtEl>
                                        <p:attrNameLst>
                                          <p:attrName>ppt_x</p:attrName>
                                          <p:attrName>ppt_y</p:attrName>
                                        </p:attrNameLst>
                                      </p:cBhvr>
                                      <p:rCtr x="12070" y="93"/>
                                    </p:animMotion>
                                  </p:childTnLst>
                                </p:cTn>
                              </p:par>
                              <p:par>
                                <p:cTn id="66" presetID="22" presetClass="exit" presetSubtype="8" fill="hold" nodeType="withEffect">
                                  <p:stCondLst>
                                    <p:cond delay="0"/>
                                  </p:stCondLst>
                                  <p:childTnLst>
                                    <p:animEffect transition="out" filter="wipe(left)">
                                      <p:cBhvr>
                                        <p:cTn id="67" dur="2000"/>
                                        <p:tgtEl>
                                          <p:spTgt spid="5122"/>
                                        </p:tgtEl>
                                      </p:cBhvr>
                                    </p:animEffect>
                                    <p:set>
                                      <p:cBhvr>
                                        <p:cTn id="68"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16. Fuel is used for electricity</a:t>
            </a:r>
          </a:p>
        </p:txBody>
      </p:sp>
      <p:sp>
        <p:nvSpPr>
          <p:cNvPr id="3" name="Content Placeholder 2"/>
          <p:cNvSpPr>
            <a:spLocks noGrp="1"/>
          </p:cNvSpPr>
          <p:nvPr>
            <p:ph idx="1"/>
          </p:nvPr>
        </p:nvSpPr>
        <p:spPr>
          <a:xfrm>
            <a:off x="482600" y="1343337"/>
            <a:ext cx="11226800" cy="2238063"/>
          </a:xfrm>
        </p:spPr>
        <p:txBody>
          <a:bodyPr/>
          <a:lstStyle/>
          <a:p>
            <a:r>
              <a:rPr lang="en-GB" dirty="0">
                <a:latin typeface="Comic Sans MS" panose="030F0702030302020204" pitchFamily="66" charset="0"/>
              </a:rPr>
              <a:t>The fuel is then transported to a power station called Ferrybridge Multifuel in West Yorkshire</a:t>
            </a:r>
          </a:p>
          <a:p>
            <a:r>
              <a:rPr lang="en-GB" dirty="0">
                <a:latin typeface="Comic Sans MS" panose="030F0702030302020204" pitchFamily="66" charset="0"/>
              </a:rPr>
              <a:t>Here they can generate enough electricity to power 160,000 homes!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24</a:t>
            </a:fld>
            <a:endParaRPr lang="en-GB" dirty="0"/>
          </a:p>
        </p:txBody>
      </p:sp>
      <p:pic>
        <p:nvPicPr>
          <p:cNvPr id="7170" name="Picture 2" descr="Ferrybridge Multifuel 2 'fully operational' - letsrecycl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5909">
            <a:off x="3425031" y="3019924"/>
            <a:ext cx="5341938" cy="303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01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25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summary...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25</a:t>
            </a:fld>
            <a:endParaRPr lang="en-GB" dirty="0"/>
          </a:p>
        </p:txBody>
      </p:sp>
      <p:sp>
        <p:nvSpPr>
          <p:cNvPr id="6" name="Rounded Rectangle 5"/>
          <p:cNvSpPr/>
          <p:nvPr/>
        </p:nvSpPr>
        <p:spPr>
          <a:xfrm>
            <a:off x="241300" y="1341625"/>
            <a:ext cx="1232452" cy="6957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Waste is collected by the bin lorries</a:t>
            </a:r>
          </a:p>
        </p:txBody>
      </p:sp>
      <p:sp>
        <p:nvSpPr>
          <p:cNvPr id="7" name="Rounded Rectangle 6"/>
          <p:cNvSpPr/>
          <p:nvPr/>
        </p:nvSpPr>
        <p:spPr>
          <a:xfrm>
            <a:off x="1726567" y="1279069"/>
            <a:ext cx="1368287" cy="75206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Waste is transported to the waste treatment facility</a:t>
            </a:r>
          </a:p>
        </p:txBody>
      </p:sp>
      <p:sp>
        <p:nvSpPr>
          <p:cNvPr id="8" name="Rounded Rectangle 7"/>
          <p:cNvSpPr/>
          <p:nvPr/>
        </p:nvSpPr>
        <p:spPr>
          <a:xfrm>
            <a:off x="3391923" y="1721757"/>
            <a:ext cx="1613453" cy="11699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The bin lorry is weighed on the weighbridge on the way in and out to calculate how much rubbish is dropped off at the facility</a:t>
            </a:r>
          </a:p>
        </p:txBody>
      </p:sp>
      <p:sp>
        <p:nvSpPr>
          <p:cNvPr id="9" name="Rounded Rectangle 8"/>
          <p:cNvSpPr/>
          <p:nvPr/>
        </p:nvSpPr>
        <p:spPr>
          <a:xfrm>
            <a:off x="3038927" y="3383170"/>
            <a:ext cx="1567069"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The bin lorry takes the waste to the reception hall and empties into the reception pit </a:t>
            </a:r>
          </a:p>
        </p:txBody>
      </p:sp>
      <p:sp>
        <p:nvSpPr>
          <p:cNvPr id="10" name="Rounded Rectangle 9"/>
          <p:cNvSpPr/>
          <p:nvPr/>
        </p:nvSpPr>
        <p:spPr>
          <a:xfrm>
            <a:off x="510522" y="2708570"/>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The waste is moved from the reception pit to the shredder using cranes</a:t>
            </a:r>
          </a:p>
        </p:txBody>
      </p:sp>
      <p:sp>
        <p:nvSpPr>
          <p:cNvPr id="11" name="Rounded Rectangle 10"/>
          <p:cNvSpPr/>
          <p:nvPr/>
        </p:nvSpPr>
        <p:spPr>
          <a:xfrm>
            <a:off x="335324" y="4188712"/>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The rubbish is shredded so that big items break up and will fit on the conveyor</a:t>
            </a:r>
          </a:p>
        </p:txBody>
      </p:sp>
      <p:sp>
        <p:nvSpPr>
          <p:cNvPr id="12" name="Rounded Rectangle 11"/>
          <p:cNvSpPr/>
          <p:nvPr/>
        </p:nvSpPr>
        <p:spPr>
          <a:xfrm>
            <a:off x="2414813" y="4994847"/>
            <a:ext cx="1580794"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It is then taken to the bio-drying hall where it decomposes for 2 weeks and any liquid is removed</a:t>
            </a:r>
          </a:p>
        </p:txBody>
      </p:sp>
      <p:sp>
        <p:nvSpPr>
          <p:cNvPr id="13" name="Rounded Rectangle 12"/>
          <p:cNvSpPr/>
          <p:nvPr/>
        </p:nvSpPr>
        <p:spPr>
          <a:xfrm>
            <a:off x="7524167" y="1584815"/>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The waste is then separated by size using the trommel</a:t>
            </a:r>
          </a:p>
        </p:txBody>
      </p:sp>
      <p:sp>
        <p:nvSpPr>
          <p:cNvPr id="14" name="Rounded Rectangle 13"/>
          <p:cNvSpPr/>
          <p:nvPr/>
        </p:nvSpPr>
        <p:spPr>
          <a:xfrm>
            <a:off x="5735362" y="197740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Plastics are separated using an optical sorter</a:t>
            </a:r>
          </a:p>
        </p:txBody>
      </p:sp>
      <p:sp>
        <p:nvSpPr>
          <p:cNvPr id="15" name="Rounded Rectangle 14"/>
          <p:cNvSpPr/>
          <p:nvPr/>
        </p:nvSpPr>
        <p:spPr>
          <a:xfrm>
            <a:off x="5746367" y="318484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Ferrous metals are separated using magnets</a:t>
            </a:r>
          </a:p>
        </p:txBody>
      </p:sp>
      <p:sp>
        <p:nvSpPr>
          <p:cNvPr id="16" name="Rounded Rectangle 15"/>
          <p:cNvSpPr/>
          <p:nvPr/>
        </p:nvSpPr>
        <p:spPr>
          <a:xfrm>
            <a:off x="5785531" y="4413752"/>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Non-Ferrous metals are separated using an eddy current</a:t>
            </a:r>
          </a:p>
        </p:txBody>
      </p:sp>
      <p:sp>
        <p:nvSpPr>
          <p:cNvPr id="17" name="Rounded Rectangle 16"/>
          <p:cNvSpPr/>
          <p:nvPr/>
        </p:nvSpPr>
        <p:spPr>
          <a:xfrm>
            <a:off x="10137912" y="4298999"/>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Glass is separated using  air</a:t>
            </a:r>
          </a:p>
        </p:txBody>
      </p:sp>
      <p:sp>
        <p:nvSpPr>
          <p:cNvPr id="18" name="Rounded Rectangle 17"/>
          <p:cNvSpPr/>
          <p:nvPr/>
        </p:nvSpPr>
        <p:spPr>
          <a:xfrm>
            <a:off x="10135951" y="1929866"/>
            <a:ext cx="1613453" cy="9584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Ferrous metals are separated using magnets</a:t>
            </a:r>
          </a:p>
        </p:txBody>
      </p:sp>
      <p:sp>
        <p:nvSpPr>
          <p:cNvPr id="19" name="Rounded Rectangle 18"/>
          <p:cNvSpPr/>
          <p:nvPr/>
        </p:nvSpPr>
        <p:spPr>
          <a:xfrm>
            <a:off x="10177916" y="3097400"/>
            <a:ext cx="1613453" cy="97734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The waste is sieved again to get out any remaining small particles</a:t>
            </a:r>
          </a:p>
        </p:txBody>
      </p:sp>
      <p:sp>
        <p:nvSpPr>
          <p:cNvPr id="20" name="Rounded Rectangle 19"/>
          <p:cNvSpPr/>
          <p:nvPr/>
        </p:nvSpPr>
        <p:spPr>
          <a:xfrm>
            <a:off x="7976677" y="3275810"/>
            <a:ext cx="1470992" cy="8680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Everything that is left is sent to the compactor and will be used as fuel</a:t>
            </a:r>
          </a:p>
        </p:txBody>
      </p:sp>
      <p:sp>
        <p:nvSpPr>
          <p:cNvPr id="21" name="Rounded Rectangle 20"/>
          <p:cNvSpPr/>
          <p:nvPr/>
        </p:nvSpPr>
        <p:spPr>
          <a:xfrm>
            <a:off x="7776028" y="4763119"/>
            <a:ext cx="1930400" cy="116415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latin typeface="Comic Sans MS" panose="030F0702030302020204" pitchFamily="66" charset="0"/>
              </a:rPr>
              <a:t>The fuel is transported to Ferrybridge power station, where it generates enough electricity to power 160,000 homes!</a:t>
            </a:r>
          </a:p>
        </p:txBody>
      </p:sp>
      <p:cxnSp>
        <p:nvCxnSpPr>
          <p:cNvPr id="23" name="Straight Arrow Connector 22"/>
          <p:cNvCxnSpPr>
            <a:stCxn id="6" idx="3"/>
            <a:endCxn id="7" idx="1"/>
          </p:cNvCxnSpPr>
          <p:nvPr/>
        </p:nvCxnSpPr>
        <p:spPr>
          <a:xfrm flipV="1">
            <a:off x="1473752" y="1655100"/>
            <a:ext cx="252815" cy="343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3"/>
            <a:endCxn id="8" idx="1"/>
          </p:cNvCxnSpPr>
          <p:nvPr/>
        </p:nvCxnSpPr>
        <p:spPr>
          <a:xfrm>
            <a:off x="3094854" y="1655100"/>
            <a:ext cx="297069" cy="651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12" idx="1"/>
          </p:cNvCxnSpPr>
          <p:nvPr/>
        </p:nvCxnSpPr>
        <p:spPr>
          <a:xfrm>
            <a:off x="1948777" y="4677387"/>
            <a:ext cx="466036" cy="806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9" idx="0"/>
          </p:cNvCxnSpPr>
          <p:nvPr/>
        </p:nvCxnSpPr>
        <p:spPr>
          <a:xfrm flipH="1">
            <a:off x="3822462" y="2891735"/>
            <a:ext cx="376188" cy="4914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a:endCxn id="11" idx="0"/>
          </p:cNvCxnSpPr>
          <p:nvPr/>
        </p:nvCxnSpPr>
        <p:spPr>
          <a:xfrm flipH="1">
            <a:off x="1142051" y="3685919"/>
            <a:ext cx="175198" cy="5027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1"/>
            <a:endCxn id="10" idx="3"/>
          </p:cNvCxnSpPr>
          <p:nvPr/>
        </p:nvCxnSpPr>
        <p:spPr>
          <a:xfrm flipH="1" flipV="1">
            <a:off x="2123975" y="3197245"/>
            <a:ext cx="914952" cy="674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2" idx="3"/>
            <a:endCxn id="13" idx="0"/>
          </p:cNvCxnSpPr>
          <p:nvPr/>
        </p:nvCxnSpPr>
        <p:spPr>
          <a:xfrm flipV="1">
            <a:off x="3995607" y="1584815"/>
            <a:ext cx="4335287" cy="3898707"/>
          </a:xfrm>
          <a:prstGeom prst="bentConnector4">
            <a:avLst>
              <a:gd name="adj1" fmla="val 28643"/>
              <a:gd name="adj2" fmla="val 105863"/>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2"/>
            <a:endCxn id="15" idx="0"/>
          </p:cNvCxnSpPr>
          <p:nvPr/>
        </p:nvCxnSpPr>
        <p:spPr>
          <a:xfrm>
            <a:off x="6542089" y="2954758"/>
            <a:ext cx="11005" cy="2300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a:endCxn id="16" idx="0"/>
          </p:cNvCxnSpPr>
          <p:nvPr/>
        </p:nvCxnSpPr>
        <p:spPr>
          <a:xfrm>
            <a:off x="6553094" y="4162198"/>
            <a:ext cx="39164" cy="251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2"/>
            <a:endCxn id="19" idx="0"/>
          </p:cNvCxnSpPr>
          <p:nvPr/>
        </p:nvCxnSpPr>
        <p:spPr>
          <a:xfrm>
            <a:off x="10942678" y="2888341"/>
            <a:ext cx="41965" cy="2090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2"/>
            <a:endCxn id="17" idx="0"/>
          </p:cNvCxnSpPr>
          <p:nvPr/>
        </p:nvCxnSpPr>
        <p:spPr>
          <a:xfrm flipH="1">
            <a:off x="10944639" y="4074749"/>
            <a:ext cx="40004" cy="224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6" idx="3"/>
            <a:endCxn id="20" idx="1"/>
          </p:cNvCxnSpPr>
          <p:nvPr/>
        </p:nvCxnSpPr>
        <p:spPr>
          <a:xfrm flipV="1">
            <a:off x="7398984" y="3709820"/>
            <a:ext cx="577693" cy="11926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1"/>
            <a:endCxn id="20" idx="3"/>
          </p:cNvCxnSpPr>
          <p:nvPr/>
        </p:nvCxnSpPr>
        <p:spPr>
          <a:xfrm flipH="1" flipV="1">
            <a:off x="9447669" y="3709820"/>
            <a:ext cx="690243" cy="10778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2"/>
            <a:endCxn id="21" idx="0"/>
          </p:cNvCxnSpPr>
          <p:nvPr/>
        </p:nvCxnSpPr>
        <p:spPr>
          <a:xfrm>
            <a:off x="8712173" y="4143829"/>
            <a:ext cx="29055" cy="619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3" idx="3"/>
            <a:endCxn id="18" idx="0"/>
          </p:cNvCxnSpPr>
          <p:nvPr/>
        </p:nvCxnSpPr>
        <p:spPr>
          <a:xfrm flipV="1">
            <a:off x="9137620" y="1929866"/>
            <a:ext cx="1805058" cy="143624"/>
          </a:xfrm>
          <a:prstGeom prst="bentConnector4">
            <a:avLst>
              <a:gd name="adj1" fmla="val 27654"/>
              <a:gd name="adj2" fmla="val 510780"/>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3" idx="1"/>
            <a:endCxn id="14" idx="0"/>
          </p:cNvCxnSpPr>
          <p:nvPr/>
        </p:nvCxnSpPr>
        <p:spPr>
          <a:xfrm rot="10800000">
            <a:off x="6542089" y="1977410"/>
            <a:ext cx="982078" cy="96081"/>
          </a:xfrm>
          <a:prstGeom prst="bentConnector4">
            <a:avLst>
              <a:gd name="adj1" fmla="val 8928"/>
              <a:gd name="adj2" fmla="val 509758"/>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07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731838" y="2138363"/>
            <a:ext cx="10233991" cy="3638480"/>
          </a:xfrm>
        </p:spPr>
        <p:txBody>
          <a:bodyPr>
            <a:noAutofit/>
          </a:bodyPr>
          <a:lstStyle/>
          <a:p>
            <a:r>
              <a:rPr lang="en-GB" sz="11500" dirty="0">
                <a:solidFill>
                  <a:schemeClr val="bg1"/>
                </a:solidFill>
              </a:rPr>
              <a:t>What are the benefits of the facility?</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26</a:t>
            </a:fld>
            <a:endParaRPr lang="en-GB" dirty="0"/>
          </a:p>
        </p:txBody>
      </p:sp>
    </p:spTree>
    <p:extLst>
      <p:ext uri="{BB962C8B-B14F-4D97-AF65-F5344CB8AC3E}">
        <p14:creationId xmlns:p14="http://schemas.microsoft.com/office/powerpoint/2010/main" val="162764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Landfill</a:t>
            </a:r>
          </a:p>
        </p:txBody>
      </p:sp>
      <p:sp>
        <p:nvSpPr>
          <p:cNvPr id="3" name="Content Placeholder 2"/>
          <p:cNvSpPr>
            <a:spLocks noGrp="1"/>
          </p:cNvSpPr>
          <p:nvPr>
            <p:ph idx="1"/>
          </p:nvPr>
        </p:nvSpPr>
        <p:spPr>
          <a:xfrm>
            <a:off x="731838" y="1330637"/>
            <a:ext cx="10370270" cy="1082363"/>
          </a:xfrm>
        </p:spPr>
        <p:txBody>
          <a:bodyPr>
            <a:normAutofit/>
          </a:bodyPr>
          <a:lstStyle/>
          <a:p>
            <a:r>
              <a:rPr lang="en-GB" sz="2400" dirty="0">
                <a:latin typeface="Comic Sans MS" panose="030F0702030302020204" pitchFamily="66" charset="0"/>
              </a:rPr>
              <a:t>In the past, most general waste used to go straight to </a:t>
            </a:r>
            <a:r>
              <a:rPr lang="en-GB" sz="2400" b="1" dirty="0">
                <a:latin typeface="Comic Sans MS" panose="030F0702030302020204" pitchFamily="66" charset="0"/>
              </a:rPr>
              <a:t>landfill </a:t>
            </a:r>
          </a:p>
          <a:p>
            <a:r>
              <a:rPr lang="en-GB" sz="2400" dirty="0">
                <a:latin typeface="Comic Sans MS" panose="030F0702030302020204" pitchFamily="66" charset="0"/>
              </a:rPr>
              <a:t>This is a giant hole in the ground that is filled up with rubbish</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27</a:t>
            </a:fld>
            <a:endParaRPr lang="en-GB" dirty="0"/>
          </a:p>
        </p:txBody>
      </p:sp>
      <p:pic>
        <p:nvPicPr>
          <p:cNvPr id="6146" name="Picture 2" descr="Hard Brexit a 'disaster scenario' for waste treatment capaci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399" y="2966399"/>
            <a:ext cx="5143501" cy="2913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762574" y="2590800"/>
            <a:ext cx="2577950" cy="369332"/>
          </a:xfrm>
          <a:prstGeom prst="rect">
            <a:avLst/>
          </a:prstGeom>
          <a:noFill/>
        </p:spPr>
        <p:txBody>
          <a:bodyPr wrap="none" rtlCol="0">
            <a:spAutoFit/>
          </a:bodyPr>
          <a:lstStyle/>
          <a:p>
            <a:r>
              <a:rPr lang="en-GB" b="1" dirty="0">
                <a:solidFill>
                  <a:srgbClr val="FF0000"/>
                </a:solidFill>
                <a:latin typeface="Comic Sans MS" panose="030F0702030302020204" pitchFamily="66" charset="0"/>
              </a:rPr>
              <a:t>Problems with landfill</a:t>
            </a:r>
          </a:p>
        </p:txBody>
      </p:sp>
      <p:sp>
        <p:nvSpPr>
          <p:cNvPr id="7" name="TextBox 6"/>
          <p:cNvSpPr txBox="1"/>
          <p:nvPr/>
        </p:nvSpPr>
        <p:spPr>
          <a:xfrm>
            <a:off x="8877300" y="2882900"/>
            <a:ext cx="2019300" cy="919401"/>
          </a:xfrm>
          <a:prstGeom prst="roundRect">
            <a:avLst/>
          </a:prstGeom>
          <a:solidFill>
            <a:srgbClr val="FF0000"/>
          </a:solidFill>
        </p:spPr>
        <p:txBody>
          <a:bodyPr wrap="square" rtlCol="0">
            <a:spAutoFit/>
          </a:bodyPr>
          <a:lstStyle/>
          <a:p>
            <a:pPr algn="ctr"/>
            <a:r>
              <a:rPr lang="en-GB" sz="1200" dirty="0">
                <a:solidFill>
                  <a:schemeClr val="bg1"/>
                </a:solidFill>
                <a:latin typeface="Comic Sans MS" panose="030F0702030302020204" pitchFamily="66" charset="0"/>
              </a:rPr>
              <a:t>Some materials such as plastics can take a long time to bio-degrade naturally</a:t>
            </a:r>
          </a:p>
        </p:txBody>
      </p:sp>
      <p:sp>
        <p:nvSpPr>
          <p:cNvPr id="9" name="TextBox 8"/>
          <p:cNvSpPr txBox="1"/>
          <p:nvPr/>
        </p:nvSpPr>
        <p:spPr>
          <a:xfrm>
            <a:off x="1409700" y="3263900"/>
            <a:ext cx="2019300" cy="510778"/>
          </a:xfrm>
          <a:prstGeom prst="roundRect">
            <a:avLst/>
          </a:prstGeom>
          <a:solidFill>
            <a:srgbClr val="FF0000"/>
          </a:solidFill>
        </p:spPr>
        <p:txBody>
          <a:bodyPr wrap="square" rtlCol="0">
            <a:spAutoFit/>
          </a:bodyPr>
          <a:lstStyle/>
          <a:p>
            <a:pPr algn="ctr"/>
            <a:r>
              <a:rPr lang="en-GB" sz="1200" dirty="0">
                <a:solidFill>
                  <a:schemeClr val="bg1"/>
                </a:solidFill>
                <a:latin typeface="Comic Sans MS" panose="030F0702030302020204" pitchFamily="66" charset="0"/>
              </a:rPr>
              <a:t>Landfill takes up a lot of space</a:t>
            </a:r>
          </a:p>
        </p:txBody>
      </p:sp>
      <p:sp>
        <p:nvSpPr>
          <p:cNvPr id="10" name="TextBox 9"/>
          <p:cNvSpPr txBox="1"/>
          <p:nvPr/>
        </p:nvSpPr>
        <p:spPr>
          <a:xfrm>
            <a:off x="1257300" y="4140200"/>
            <a:ext cx="2019300" cy="1123712"/>
          </a:xfrm>
          <a:prstGeom prst="roundRect">
            <a:avLst/>
          </a:prstGeom>
          <a:solidFill>
            <a:srgbClr val="FF0000"/>
          </a:solidFill>
        </p:spPr>
        <p:txBody>
          <a:bodyPr wrap="square" rtlCol="0">
            <a:spAutoFit/>
          </a:bodyPr>
          <a:lstStyle/>
          <a:p>
            <a:pPr algn="ctr"/>
            <a:r>
              <a:rPr lang="en-GB" sz="1200" dirty="0">
                <a:solidFill>
                  <a:schemeClr val="bg1"/>
                </a:solidFill>
                <a:latin typeface="Comic Sans MS" panose="030F0702030302020204" pitchFamily="66" charset="0"/>
              </a:rPr>
              <a:t>When rubbish decomposes in landfill it creates a gas called methane, which causes climate change</a:t>
            </a:r>
          </a:p>
        </p:txBody>
      </p:sp>
      <p:sp>
        <p:nvSpPr>
          <p:cNvPr id="11" name="TextBox 10"/>
          <p:cNvSpPr txBox="1"/>
          <p:nvPr/>
        </p:nvSpPr>
        <p:spPr>
          <a:xfrm>
            <a:off x="8839200" y="3968988"/>
            <a:ext cx="2019300" cy="510778"/>
          </a:xfrm>
          <a:prstGeom prst="roundRect">
            <a:avLst/>
          </a:prstGeom>
          <a:solidFill>
            <a:srgbClr val="FF0000"/>
          </a:solidFill>
        </p:spPr>
        <p:txBody>
          <a:bodyPr wrap="square" rtlCol="0">
            <a:spAutoFit/>
          </a:bodyPr>
          <a:lstStyle/>
          <a:p>
            <a:pPr algn="ctr"/>
            <a:r>
              <a:rPr lang="en-GB" sz="1200" dirty="0">
                <a:solidFill>
                  <a:schemeClr val="bg1"/>
                </a:solidFill>
                <a:latin typeface="Comic Sans MS" panose="030F0702030302020204" pitchFamily="66" charset="0"/>
              </a:rPr>
              <a:t>It is expensive to bury our rubbish in landfill</a:t>
            </a:r>
          </a:p>
        </p:txBody>
      </p:sp>
      <p:sp>
        <p:nvSpPr>
          <p:cNvPr id="12" name="TextBox 11"/>
          <p:cNvSpPr txBox="1"/>
          <p:nvPr/>
        </p:nvSpPr>
        <p:spPr>
          <a:xfrm>
            <a:off x="1295400" y="5416788"/>
            <a:ext cx="2019300" cy="510778"/>
          </a:xfrm>
          <a:prstGeom prst="roundRect">
            <a:avLst/>
          </a:prstGeom>
          <a:solidFill>
            <a:srgbClr val="FF0000"/>
          </a:solidFill>
        </p:spPr>
        <p:txBody>
          <a:bodyPr wrap="square" rtlCol="0">
            <a:spAutoFit/>
          </a:bodyPr>
          <a:lstStyle/>
          <a:p>
            <a:pPr algn="ctr"/>
            <a:r>
              <a:rPr lang="en-GB" sz="1200" dirty="0">
                <a:solidFill>
                  <a:schemeClr val="bg1"/>
                </a:solidFill>
                <a:latin typeface="Comic Sans MS" panose="030F0702030302020204" pitchFamily="66" charset="0"/>
              </a:rPr>
              <a:t>It can effect wildlife and human health</a:t>
            </a:r>
          </a:p>
        </p:txBody>
      </p:sp>
      <p:sp>
        <p:nvSpPr>
          <p:cNvPr id="8" name="Rounded Rectangle 7"/>
          <p:cNvSpPr/>
          <p:nvPr/>
        </p:nvSpPr>
        <p:spPr>
          <a:xfrm rot="157986">
            <a:off x="7670800" y="4699000"/>
            <a:ext cx="4102100" cy="120650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Comic Sans MS" panose="030F0702030302020204" pitchFamily="66" charset="0"/>
              </a:rPr>
              <a:t>Facilities like the BDR one were built to help reduce these problem. Since the BDR facility opened over 97% of rubbish has been diverted from landfill</a:t>
            </a:r>
          </a:p>
        </p:txBody>
      </p:sp>
    </p:spTree>
    <p:extLst>
      <p:ext uri="{BB962C8B-B14F-4D97-AF65-F5344CB8AC3E}">
        <p14:creationId xmlns:p14="http://schemas.microsoft.com/office/powerpoint/2010/main" val="81953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animBg="1"/>
      <p:bldP spid="9" grpId="0" animBg="1"/>
      <p:bldP spid="10" grpId="0" animBg="1"/>
      <p:bldP spid="11" grpId="0" animBg="1"/>
      <p:bldP spid="12"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Recycling</a:t>
            </a:r>
          </a:p>
        </p:txBody>
      </p:sp>
      <p:sp>
        <p:nvSpPr>
          <p:cNvPr id="3" name="Content Placeholder 2"/>
          <p:cNvSpPr>
            <a:spLocks noGrp="1"/>
          </p:cNvSpPr>
          <p:nvPr>
            <p:ph idx="1"/>
          </p:nvPr>
        </p:nvSpPr>
        <p:spPr>
          <a:xfrm>
            <a:off x="838200" y="1356037"/>
            <a:ext cx="6426200" cy="4601703"/>
          </a:xfrm>
        </p:spPr>
        <p:txBody>
          <a:bodyPr/>
          <a:lstStyle/>
          <a:p>
            <a:r>
              <a:rPr lang="en-GB" dirty="0">
                <a:latin typeface="Comic Sans MS" panose="030F0702030302020204" pitchFamily="66" charset="0"/>
              </a:rPr>
              <a:t>By separating out as much recycling as we can at the plant, we can increase the levels of recycling across the area</a:t>
            </a:r>
          </a:p>
          <a:p>
            <a:r>
              <a:rPr lang="en-GB" dirty="0">
                <a:latin typeface="Comic Sans MS" panose="030F0702030302020204" pitchFamily="66" charset="0"/>
              </a:rPr>
              <a:t>Some of the materials we separate cannot be recycled using your bins at home such as plastic film and carrier bags and sauce pans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3273">
            <a:off x="8166099" y="1339454"/>
            <a:ext cx="3060701" cy="4599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17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Does this replace recycling at home?</a:t>
            </a:r>
          </a:p>
        </p:txBody>
      </p:sp>
      <p:sp>
        <p:nvSpPr>
          <p:cNvPr id="3" name="Content Placeholder 2"/>
          <p:cNvSpPr>
            <a:spLocks noGrp="1"/>
          </p:cNvSpPr>
          <p:nvPr>
            <p:ph idx="1"/>
          </p:nvPr>
        </p:nvSpPr>
        <p:spPr>
          <a:xfrm>
            <a:off x="139700" y="1841500"/>
            <a:ext cx="5689600" cy="3657600"/>
          </a:xfrm>
          <a:prstGeom prst="roundRect">
            <a:avLst/>
          </a:prstGeom>
          <a:solidFill>
            <a:srgbClr val="00B0F0"/>
          </a:solidFill>
          <a:ln>
            <a:noFill/>
          </a:ln>
        </p:spPr>
        <p:txBody>
          <a:bodyPr anchor="ctr">
            <a:noAutofit/>
          </a:bodyPr>
          <a:lstStyle/>
          <a:p>
            <a:r>
              <a:rPr lang="en-GB" sz="2400" b="1" dirty="0">
                <a:solidFill>
                  <a:schemeClr val="bg1"/>
                </a:solidFill>
                <a:latin typeface="Comic Sans MS" panose="030F0702030302020204" pitchFamily="66" charset="0"/>
              </a:rPr>
              <a:t>Imagine if you were running a recycling company-</a:t>
            </a:r>
          </a:p>
          <a:p>
            <a:pPr lvl="1"/>
            <a:r>
              <a:rPr lang="en-GB" sz="2000" dirty="0">
                <a:solidFill>
                  <a:schemeClr val="bg1"/>
                </a:solidFill>
                <a:latin typeface="Comic Sans MS" panose="030F0702030302020204" pitchFamily="66" charset="0"/>
              </a:rPr>
              <a:t>Would you want the nice clean recycling that has been washed, squashed and put in the correct bin at home</a:t>
            </a:r>
          </a:p>
          <a:p>
            <a:pPr lvl="1"/>
            <a:r>
              <a:rPr lang="en-GB" sz="2000" dirty="0">
                <a:solidFill>
                  <a:schemeClr val="bg1"/>
                </a:solidFill>
                <a:latin typeface="Comic Sans MS" panose="030F0702030302020204" pitchFamily="66" charset="0"/>
              </a:rPr>
              <a:t>Or would you prefer the dirty recycling that has been sitting with food waste, pet poo and nappies for 2 weeks?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29</a:t>
            </a:fld>
            <a:endParaRPr lang="en-GB" dirty="0"/>
          </a:p>
        </p:txBody>
      </p:sp>
      <p:sp>
        <p:nvSpPr>
          <p:cNvPr id="5" name="Hexagon 4"/>
          <p:cNvSpPr/>
          <p:nvPr/>
        </p:nvSpPr>
        <p:spPr>
          <a:xfrm rot="822466">
            <a:off x="10233231" y="482599"/>
            <a:ext cx="1816100" cy="142240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bg1"/>
                </a:solidFill>
                <a:latin typeface="Comic Sans MS" panose="030F0702030302020204" pitchFamily="66" charset="0"/>
              </a:rPr>
              <a:t>NO!</a:t>
            </a:r>
          </a:p>
        </p:txBody>
      </p:sp>
      <p:sp>
        <p:nvSpPr>
          <p:cNvPr id="6" name="TextBox 5"/>
          <p:cNvSpPr txBox="1"/>
          <p:nvPr/>
        </p:nvSpPr>
        <p:spPr>
          <a:xfrm>
            <a:off x="6311900" y="4013201"/>
            <a:ext cx="5245100" cy="1736646"/>
          </a:xfrm>
          <a:prstGeom prst="roundRect">
            <a:avLst/>
          </a:prstGeom>
          <a:solidFill>
            <a:srgbClr val="FFC000"/>
          </a:solidFill>
        </p:spPr>
        <p:txBody>
          <a:bodyPr wrap="square" rtlCol="0">
            <a:spAutoFit/>
          </a:bodyPr>
          <a:lstStyle/>
          <a:p>
            <a:pPr algn="ctr"/>
            <a:r>
              <a:rPr lang="en-GB" sz="2400" b="1" dirty="0">
                <a:latin typeface="Comic Sans MS" panose="030F0702030302020204" pitchFamily="66" charset="0"/>
              </a:rPr>
              <a:t>The facility is not designed to replace recycling a home, but it is there to catch the things we miss or cannot recycle at home!</a:t>
            </a:r>
          </a:p>
        </p:txBody>
      </p:sp>
      <p:sp>
        <p:nvSpPr>
          <p:cNvPr id="7" name="L-Shape 6"/>
          <p:cNvSpPr/>
          <p:nvPr/>
        </p:nvSpPr>
        <p:spPr>
          <a:xfrm rot="19003485">
            <a:off x="5181308" y="2567705"/>
            <a:ext cx="1109153" cy="613701"/>
          </a:xfrm>
          <a:prstGeom prst="corner">
            <a:avLst>
              <a:gd name="adj1" fmla="val 34270"/>
              <a:gd name="adj2" fmla="val 3219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64300" y="1973977"/>
            <a:ext cx="4191000" cy="1634490"/>
          </a:xfrm>
          <a:prstGeom prst="roundRect">
            <a:avLst/>
          </a:prstGeom>
          <a:noFill/>
          <a:ln>
            <a:solidFill>
              <a:srgbClr val="00B050"/>
            </a:solidFill>
          </a:ln>
        </p:spPr>
        <p:txBody>
          <a:bodyPr wrap="square" rtlCol="0">
            <a:spAutoFit/>
          </a:bodyPr>
          <a:lstStyle/>
          <a:p>
            <a:pPr algn="ctr"/>
            <a:r>
              <a:rPr lang="en-GB" dirty="0">
                <a:latin typeface="Comic Sans MS" panose="030F0702030302020204" pitchFamily="66" charset="0"/>
              </a:rPr>
              <a:t>Even though both of these can be recycled, it is easier to do so when it is clean. The quality of clean recycling can also be much higher and is worth more money</a:t>
            </a:r>
          </a:p>
        </p:txBody>
      </p:sp>
    </p:spTree>
    <p:extLst>
      <p:ext uri="{BB962C8B-B14F-4D97-AF65-F5344CB8AC3E}">
        <p14:creationId xmlns:p14="http://schemas.microsoft.com/office/powerpoint/2010/main" val="35294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500"/>
                                        <p:tgtEl>
                                          <p:spTgt spid="3">
                                            <p:bg/>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Barnsley, we have 4 bins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5" name="Rounded Rectangle 4"/>
          <p:cNvSpPr/>
          <p:nvPr/>
        </p:nvSpPr>
        <p:spPr>
          <a:xfrm>
            <a:off x="696035" y="5254388"/>
            <a:ext cx="1419368" cy="8188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Garden waste</a:t>
            </a:r>
          </a:p>
        </p:txBody>
      </p:sp>
      <p:sp>
        <p:nvSpPr>
          <p:cNvPr id="6" name="Rounded Rectangle 5"/>
          <p:cNvSpPr/>
          <p:nvPr/>
        </p:nvSpPr>
        <p:spPr>
          <a:xfrm>
            <a:off x="3291384" y="5297606"/>
            <a:ext cx="1419368" cy="81886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Paper and card</a:t>
            </a:r>
          </a:p>
        </p:txBody>
      </p:sp>
      <p:sp>
        <p:nvSpPr>
          <p:cNvPr id="7" name="Rounded Rectangle 6"/>
          <p:cNvSpPr/>
          <p:nvPr/>
        </p:nvSpPr>
        <p:spPr>
          <a:xfrm>
            <a:off x="5241056" y="5207553"/>
            <a:ext cx="2617842" cy="11009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mic Sans MS" panose="030F0702030302020204" pitchFamily="66" charset="0"/>
              </a:rPr>
              <a:t>Plastic bottles, pots, tubs, trays, tins and cans, glass bottles and jars</a:t>
            </a:r>
          </a:p>
        </p:txBody>
      </p:sp>
      <p:sp>
        <p:nvSpPr>
          <p:cNvPr id="8" name="Rounded Rectangle 7"/>
          <p:cNvSpPr/>
          <p:nvPr/>
        </p:nvSpPr>
        <p:spPr>
          <a:xfrm>
            <a:off x="8038533" y="5329450"/>
            <a:ext cx="1876567" cy="8188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…Everything else</a:t>
            </a:r>
          </a:p>
        </p:txBody>
      </p:sp>
      <p:sp>
        <p:nvSpPr>
          <p:cNvPr id="9" name="Rounded Rectangle 8"/>
          <p:cNvSpPr/>
          <p:nvPr/>
        </p:nvSpPr>
        <p:spPr>
          <a:xfrm>
            <a:off x="10194878" y="1931157"/>
            <a:ext cx="1867469" cy="21904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rubbish in this bin is what we are going to look at today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354" y="2601036"/>
            <a:ext cx="1817282" cy="255675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92" y="2583518"/>
            <a:ext cx="1829032" cy="257328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9366" y="2601036"/>
            <a:ext cx="1817282" cy="255675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908" y="2632727"/>
            <a:ext cx="1817282" cy="2556752"/>
          </a:xfrm>
          <a:prstGeom prst="rect">
            <a:avLst/>
          </a:prstGeom>
        </p:spPr>
      </p:pic>
      <p:sp>
        <p:nvSpPr>
          <p:cNvPr id="14" name="Right Brace 13"/>
          <p:cNvSpPr/>
          <p:nvPr/>
        </p:nvSpPr>
        <p:spPr>
          <a:xfrm rot="16200000">
            <a:off x="3812721" y="-1232809"/>
            <a:ext cx="424543" cy="7021286"/>
          </a:xfrm>
          <a:prstGeom prst="rightBrace">
            <a:avLst>
              <a:gd name="adj1" fmla="val 92394"/>
              <a:gd name="adj2" fmla="val 50127"/>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ounded Rectangle 2"/>
          <p:cNvSpPr/>
          <p:nvPr/>
        </p:nvSpPr>
        <p:spPr>
          <a:xfrm>
            <a:off x="1717697" y="1156490"/>
            <a:ext cx="4701208" cy="88458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The items in these bins are taken to specialist recycling facilities to be turned into new things</a:t>
            </a:r>
          </a:p>
        </p:txBody>
      </p:sp>
    </p:spTree>
    <p:extLst>
      <p:ext uri="{BB962C8B-B14F-4D97-AF65-F5344CB8AC3E}">
        <p14:creationId xmlns:p14="http://schemas.microsoft.com/office/powerpoint/2010/main" val="42101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4"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right things, right bin!</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30</a:t>
            </a:fld>
            <a:endParaRPr lang="en-GB" dirty="0"/>
          </a:p>
        </p:txBody>
      </p:sp>
      <p:sp>
        <p:nvSpPr>
          <p:cNvPr id="5" name="Rounded Rectangle 4"/>
          <p:cNvSpPr/>
          <p:nvPr/>
        </p:nvSpPr>
        <p:spPr>
          <a:xfrm>
            <a:off x="696035" y="5254388"/>
            <a:ext cx="1419368" cy="8188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Garden waste</a:t>
            </a:r>
          </a:p>
        </p:txBody>
      </p:sp>
      <p:sp>
        <p:nvSpPr>
          <p:cNvPr id="6" name="Rounded Rectangle 5"/>
          <p:cNvSpPr/>
          <p:nvPr/>
        </p:nvSpPr>
        <p:spPr>
          <a:xfrm>
            <a:off x="3291384" y="5297606"/>
            <a:ext cx="1419368" cy="81886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Paper and card</a:t>
            </a:r>
          </a:p>
        </p:txBody>
      </p:sp>
      <p:sp>
        <p:nvSpPr>
          <p:cNvPr id="8" name="Rounded Rectangle 7"/>
          <p:cNvSpPr/>
          <p:nvPr/>
        </p:nvSpPr>
        <p:spPr>
          <a:xfrm>
            <a:off x="8038533" y="5329450"/>
            <a:ext cx="1876567" cy="8188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…Everything else</a:t>
            </a:r>
          </a:p>
        </p:txBody>
      </p:sp>
      <p:sp>
        <p:nvSpPr>
          <p:cNvPr id="9" name="Rounded Rectangle 8"/>
          <p:cNvSpPr/>
          <p:nvPr/>
        </p:nvSpPr>
        <p:spPr>
          <a:xfrm>
            <a:off x="10194878" y="1931157"/>
            <a:ext cx="1867469" cy="2190467"/>
          </a:xfrm>
          <a:prstGeom prst="roundRect">
            <a:avLst/>
          </a:prstGeom>
          <a:solidFill>
            <a:schemeClr val="accent2"/>
          </a:solidFill>
          <a:ln>
            <a:solidFill>
              <a:srgbClr val="EEA5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If you are unsure, just ask an adult or check your Council’s website!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354" y="2601036"/>
            <a:ext cx="1817282" cy="255675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92" y="2583518"/>
            <a:ext cx="1829032" cy="257328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9366" y="2601036"/>
            <a:ext cx="1817282" cy="255675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908" y="2632727"/>
            <a:ext cx="1817282" cy="2556752"/>
          </a:xfrm>
          <a:prstGeom prst="rect">
            <a:avLst/>
          </a:prstGeom>
        </p:spPr>
      </p:pic>
      <p:sp>
        <p:nvSpPr>
          <p:cNvPr id="3" name="Rounded Rectangle 2"/>
          <p:cNvSpPr/>
          <p:nvPr/>
        </p:nvSpPr>
        <p:spPr>
          <a:xfrm>
            <a:off x="1709532" y="1172818"/>
            <a:ext cx="4701208" cy="88458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It is still important for us to put the correct things in the correct bin</a:t>
            </a:r>
          </a:p>
        </p:txBody>
      </p:sp>
      <p:sp>
        <p:nvSpPr>
          <p:cNvPr id="15" name="Rounded Rectangle 6">
            <a:extLst>
              <a:ext uri="{FF2B5EF4-FFF2-40B4-BE49-F238E27FC236}">
                <a16:creationId xmlns:a16="http://schemas.microsoft.com/office/drawing/2014/main" id="{8540260A-19CE-4782-A118-CE684D8D342F}"/>
              </a:ext>
            </a:extLst>
          </p:cNvPr>
          <p:cNvSpPr/>
          <p:nvPr/>
        </p:nvSpPr>
        <p:spPr>
          <a:xfrm>
            <a:off x="5241056" y="5207553"/>
            <a:ext cx="2617842" cy="11009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Comic Sans MS" panose="030F0702030302020204" pitchFamily="66" charset="0"/>
              </a:rPr>
              <a:t>Plastic bottles, pots, tubs, trays, tins and cans, glass bottles and jars</a:t>
            </a:r>
          </a:p>
        </p:txBody>
      </p:sp>
    </p:spTree>
    <p:extLst>
      <p:ext uri="{BB962C8B-B14F-4D97-AF65-F5344CB8AC3E}">
        <p14:creationId xmlns:p14="http://schemas.microsoft.com/office/powerpoint/2010/main" val="31011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9" grpId="0" animBg="1"/>
      <p:bldP spid="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and objectives</a:t>
            </a:r>
          </a:p>
        </p:txBody>
      </p:sp>
      <p:sp>
        <p:nvSpPr>
          <p:cNvPr id="3" name="Content Placeholder 2"/>
          <p:cNvSpPr>
            <a:spLocks noGrp="1"/>
          </p:cNvSpPr>
          <p:nvPr>
            <p:ph idx="1"/>
          </p:nvPr>
        </p:nvSpPr>
        <p:spPr/>
        <p:txBody>
          <a:bodyPr/>
          <a:lstStyle/>
          <a:p>
            <a:pPr algn="ctr"/>
            <a:r>
              <a:rPr lang="en-GB" dirty="0">
                <a:latin typeface="Comic Sans MS" panose="030F0702030302020204" pitchFamily="66" charset="0"/>
              </a:rPr>
              <a:t>To understand how our waste is processed</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31</a:t>
            </a:fld>
            <a:endParaRPr lang="en-GB" dirty="0"/>
          </a:p>
        </p:txBody>
      </p:sp>
      <p:sp>
        <p:nvSpPr>
          <p:cNvPr id="5" name="Title 1"/>
          <p:cNvSpPr txBox="1">
            <a:spLocks/>
          </p:cNvSpPr>
          <p:nvPr/>
        </p:nvSpPr>
        <p:spPr>
          <a:xfrm>
            <a:off x="0" y="2361753"/>
            <a:ext cx="12192000" cy="1247628"/>
          </a:xfrm>
          <a:prstGeom prst="rect">
            <a:avLst/>
          </a:prstGeom>
          <a:solidFill>
            <a:srgbClr val="8DC63F"/>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take_out_the_garbage" panose="02000500000000000000" pitchFamily="2" charset="0"/>
                <a:ea typeface="+mj-ea"/>
                <a:cs typeface="+mj-cs"/>
              </a:defRPr>
            </a:lvl1pPr>
          </a:lstStyle>
          <a:p>
            <a:r>
              <a:rPr lang="en-GB" dirty="0"/>
              <a:t>Success Criteria</a:t>
            </a:r>
          </a:p>
        </p:txBody>
      </p:sp>
      <p:sp>
        <p:nvSpPr>
          <p:cNvPr id="6" name="Content Placeholder 2"/>
          <p:cNvSpPr txBox="1">
            <a:spLocks/>
          </p:cNvSpPr>
          <p:nvPr/>
        </p:nvSpPr>
        <p:spPr>
          <a:xfrm>
            <a:off x="947378" y="3717790"/>
            <a:ext cx="10395536" cy="20734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dirty="0">
                <a:latin typeface="Comic Sans MS" panose="030F0702030302020204" pitchFamily="66" charset="0"/>
              </a:rPr>
              <a:t>I can describe the processes our waste goes through</a:t>
            </a:r>
          </a:p>
          <a:p>
            <a:pPr algn="ctr">
              <a:lnSpc>
                <a:spcPct val="150000"/>
              </a:lnSpc>
            </a:pPr>
            <a:r>
              <a:rPr lang="en-GB" dirty="0">
                <a:latin typeface="Comic Sans MS" panose="030F0702030302020204" pitchFamily="66" charset="0"/>
              </a:rPr>
              <a:t>I can explain the benefits of the waste treatment facility </a:t>
            </a:r>
          </a:p>
          <a:p>
            <a:pPr algn="ctr">
              <a:lnSpc>
                <a:spcPct val="150000"/>
              </a:lnSpc>
            </a:pPr>
            <a:r>
              <a:rPr lang="en-GB" dirty="0">
                <a:latin typeface="Comic Sans MS"/>
                <a:cs typeface="Arial"/>
              </a:rPr>
              <a:t> I understand the importance of recycling at home</a:t>
            </a:r>
            <a:endParaRPr lang="en-GB" dirty="0">
              <a:latin typeface="Comic Sans MS" panose="030F0702030302020204" pitchFamily="66" charset="0"/>
            </a:endParaRPr>
          </a:p>
        </p:txBody>
      </p:sp>
      <p:sp>
        <p:nvSpPr>
          <p:cNvPr id="7" name="Rectangle 6"/>
          <p:cNvSpPr/>
          <p:nvPr/>
        </p:nvSpPr>
        <p:spPr>
          <a:xfrm>
            <a:off x="10528300" y="38227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807700" y="44958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210800" y="5168900"/>
            <a:ext cx="482600" cy="48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003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Rubbish is collected from your home</a:t>
            </a:r>
          </a:p>
        </p:txBody>
      </p:sp>
      <p:sp>
        <p:nvSpPr>
          <p:cNvPr id="3" name="Content Placeholder 2"/>
          <p:cNvSpPr>
            <a:spLocks noGrp="1"/>
          </p:cNvSpPr>
          <p:nvPr>
            <p:ph idx="1"/>
          </p:nvPr>
        </p:nvSpPr>
        <p:spPr>
          <a:xfrm>
            <a:off x="838200" y="1356038"/>
            <a:ext cx="10370270" cy="841252"/>
          </a:xfrm>
        </p:spPr>
        <p:txBody>
          <a:bodyPr>
            <a:normAutofit lnSpcReduction="10000"/>
          </a:bodyPr>
          <a:lstStyle/>
          <a:p>
            <a:pPr marL="0" indent="0">
              <a:buNone/>
            </a:pPr>
            <a:r>
              <a:rPr lang="en-GB" dirty="0">
                <a:latin typeface="Comic Sans MS" panose="030F0702030302020204" pitchFamily="66" charset="0"/>
              </a:rPr>
              <a:t>The bin lorry will come to your house and collect the rubbish inside your bin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30629" y="2813957"/>
            <a:ext cx="4065815" cy="40440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137" y="2081892"/>
            <a:ext cx="1981031" cy="2122716"/>
          </a:xfrm>
          <a:prstGeom prst="rect">
            <a:avLst/>
          </a:prstGeom>
        </p:spPr>
      </p:pic>
    </p:spTree>
    <p:extLst>
      <p:ext uri="{BB962C8B-B14F-4D97-AF65-F5344CB8AC3E}">
        <p14:creationId xmlns:p14="http://schemas.microsoft.com/office/powerpoint/2010/main" val="40433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3.75E-6 -2.59259E-6 L 0.49571 -0.00162 " pathEditMode="relative" rAng="0" ptsTypes="AA">
                                      <p:cBhvr>
                                        <p:cTn id="25" dur="2000" fill="hold"/>
                                        <p:tgtEl>
                                          <p:spTgt spid="5"/>
                                        </p:tgtEl>
                                        <p:attrNameLst>
                                          <p:attrName>ppt_x</p:attrName>
                                          <p:attrName>ppt_y</p:attrName>
                                        </p:attrNameLst>
                                      </p:cBhvr>
                                      <p:rCtr x="2477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Rubbish is collected from your home</a:t>
            </a:r>
          </a:p>
        </p:txBody>
      </p:sp>
      <p:sp>
        <p:nvSpPr>
          <p:cNvPr id="3" name="Content Placeholder 2"/>
          <p:cNvSpPr>
            <a:spLocks noGrp="1"/>
          </p:cNvSpPr>
          <p:nvPr>
            <p:ph idx="1"/>
          </p:nvPr>
        </p:nvSpPr>
        <p:spPr>
          <a:xfrm>
            <a:off x="838200" y="1356037"/>
            <a:ext cx="10370270" cy="1593351"/>
          </a:xfrm>
        </p:spPr>
        <p:txBody>
          <a:bodyPr>
            <a:normAutofit fontScale="92500" lnSpcReduction="20000"/>
          </a:bodyPr>
          <a:lstStyle/>
          <a:p>
            <a:r>
              <a:rPr lang="en-GB" sz="2400" dirty="0">
                <a:latin typeface="Comic Sans MS" panose="030F0702030302020204" pitchFamily="66" charset="0"/>
              </a:rPr>
              <a:t>The bin lorry lifts up your bin and empties all of your rubbish into the back of the vehicle </a:t>
            </a:r>
          </a:p>
          <a:p>
            <a:r>
              <a:rPr lang="en-GB" sz="2400" dirty="0">
                <a:latin typeface="Comic Sans MS" panose="030F0702030302020204" pitchFamily="66" charset="0"/>
              </a:rPr>
              <a:t>It then lowers your bin back on the ground and the bin worker will move it back to where it was</a:t>
            </a:r>
          </a:p>
          <a:p>
            <a:r>
              <a:rPr lang="en-GB" sz="2400" dirty="0">
                <a:latin typeface="Comic Sans MS" panose="030F0702030302020204" pitchFamily="66" charset="0"/>
              </a:rPr>
              <a:t>They will keep doing this until the truck is full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881648">
            <a:off x="3530634" y="3020450"/>
            <a:ext cx="834721" cy="117437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704" t="30727" r="14948" b="29874"/>
          <a:stretch/>
        </p:blipFill>
        <p:spPr>
          <a:xfrm flipH="1">
            <a:off x="4087905" y="3500064"/>
            <a:ext cx="5825680" cy="3155576"/>
          </a:xfrm>
          <a:prstGeom prst="rect">
            <a:avLst/>
          </a:prstGeom>
        </p:spPr>
      </p:pic>
    </p:spTree>
    <p:extLst>
      <p:ext uri="{BB962C8B-B14F-4D97-AF65-F5344CB8AC3E}">
        <p14:creationId xmlns:p14="http://schemas.microsoft.com/office/powerpoint/2010/main" val="3715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a:t>2. It is then transported</a:t>
            </a:r>
          </a:p>
        </p:txBody>
      </p:sp>
      <p:sp>
        <p:nvSpPr>
          <p:cNvPr id="4" name="Slide Number Placeholder 3"/>
          <p:cNvSpPr>
            <a:spLocks noGrp="1"/>
          </p:cNvSpPr>
          <p:nvPr>
            <p:ph type="sldNum" sz="quarter" idx="12"/>
          </p:nvPr>
        </p:nvSpPr>
        <p:spPr/>
        <p:txBody>
          <a:bodyPr/>
          <a:lstStyle/>
          <a:p>
            <a:fld id="{F2198C37-2E9A-47E5-8C17-BEDDB4D5E342}" type="slidenum">
              <a:rPr lang="en-GB" smtClean="0"/>
              <a:pPr/>
              <a:t>6</a:t>
            </a:fld>
            <a:endParaRPr lang="en-GB" dirty="0"/>
          </a:p>
        </p:txBody>
      </p:sp>
      <p:sp>
        <p:nvSpPr>
          <p:cNvPr id="3" name="Content Placeholder 2"/>
          <p:cNvSpPr>
            <a:spLocks noGrp="1"/>
          </p:cNvSpPr>
          <p:nvPr>
            <p:ph idx="1"/>
          </p:nvPr>
        </p:nvSpPr>
        <p:spPr>
          <a:xfrm>
            <a:off x="838200" y="1356037"/>
            <a:ext cx="10370270" cy="1055469"/>
          </a:xfrm>
        </p:spPr>
        <p:txBody>
          <a:bodyPr/>
          <a:lstStyle/>
          <a:p>
            <a:pPr marL="0" indent="0">
              <a:buNone/>
            </a:pPr>
            <a:r>
              <a:rPr lang="en-GB" dirty="0">
                <a:latin typeface="Comic Sans MS" panose="030F0702030302020204" pitchFamily="66" charset="0"/>
              </a:rPr>
              <a:t>The bin lorry then travels to the BDR waste treatment facility in Rotherham</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2704" t="30727" r="14948" b="29874"/>
          <a:stretch/>
        </p:blipFill>
        <p:spPr>
          <a:xfrm flipH="1">
            <a:off x="564776" y="3392488"/>
            <a:ext cx="3935507" cy="2131733"/>
          </a:xfrm>
          <a:prstGeom prst="rect">
            <a:avLst/>
          </a:prstGeom>
        </p:spPr>
      </p:pic>
    </p:spTree>
    <p:extLst>
      <p:ext uri="{BB962C8B-B14F-4D97-AF65-F5344CB8AC3E}">
        <p14:creationId xmlns:p14="http://schemas.microsoft.com/office/powerpoint/2010/main" val="729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2.29167E-6 1.11022E-16 L 0.52175 -0.00301 " pathEditMode="relative" rAng="0" ptsTypes="AA">
                                      <p:cBhvr>
                                        <p:cTn id="18" dur="2000" fill="hold"/>
                                        <p:tgtEl>
                                          <p:spTgt spid="10"/>
                                        </p:tgtEl>
                                        <p:attrNameLst>
                                          <p:attrName>ppt_x</p:attrName>
                                          <p:attrName>ppt_y</p:attrName>
                                        </p:attrNameLst>
                                      </p:cBhvr>
                                      <p:rCtr x="2608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a:t>2. It is then transported</a:t>
            </a:r>
          </a:p>
        </p:txBody>
      </p:sp>
      <p:sp>
        <p:nvSpPr>
          <p:cNvPr id="4" name="Slide Number Placeholder 3"/>
          <p:cNvSpPr>
            <a:spLocks noGrp="1"/>
          </p:cNvSpPr>
          <p:nvPr>
            <p:ph type="sldNum" sz="quarter" idx="12"/>
          </p:nvPr>
        </p:nvSpPr>
        <p:spPr/>
        <p:txBody>
          <a:bodyPr/>
          <a:lstStyle/>
          <a:p>
            <a:fld id="{F2198C37-2E9A-47E5-8C17-BEDDB4D5E342}" type="slidenum">
              <a:rPr lang="en-GB" smtClean="0"/>
              <a:pPr/>
              <a:t>7</a:t>
            </a:fld>
            <a:endParaRPr lang="en-GB" dirty="0"/>
          </a:p>
        </p:txBody>
      </p:sp>
      <p:sp>
        <p:nvSpPr>
          <p:cNvPr id="5" name="Content Placeholder 2"/>
          <p:cNvSpPr>
            <a:spLocks noGrp="1"/>
          </p:cNvSpPr>
          <p:nvPr>
            <p:ph idx="1"/>
          </p:nvPr>
        </p:nvSpPr>
        <p:spPr>
          <a:xfrm>
            <a:off x="2206438" y="2225453"/>
            <a:ext cx="8289471" cy="676870"/>
          </a:xfrm>
        </p:spPr>
        <p:txBody>
          <a:bodyPr>
            <a:normAutofit/>
          </a:bodyPr>
          <a:lstStyle/>
          <a:p>
            <a:pPr marL="0" indent="0">
              <a:buNone/>
            </a:pPr>
            <a:r>
              <a:rPr lang="en-GB" sz="4000" dirty="0">
                <a:latin typeface="Comic Sans MS" panose="030F0702030302020204" pitchFamily="66" charset="0"/>
              </a:rPr>
              <a:t>BDR Waste Treatment facility </a:t>
            </a:r>
          </a:p>
        </p:txBody>
      </p:sp>
      <p:sp>
        <p:nvSpPr>
          <p:cNvPr id="6" name="Left Brace 5"/>
          <p:cNvSpPr/>
          <p:nvPr/>
        </p:nvSpPr>
        <p:spPr>
          <a:xfrm rot="16200000">
            <a:off x="2388670" y="2710383"/>
            <a:ext cx="857250" cy="1162242"/>
          </a:xfrm>
          <a:prstGeom prst="leftBrace">
            <a:avLst>
              <a:gd name="adj1" fmla="val 39058"/>
              <a:gd name="adj2" fmla="val 464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Left Brace 6"/>
          <p:cNvSpPr/>
          <p:nvPr/>
        </p:nvSpPr>
        <p:spPr>
          <a:xfrm rot="16200000">
            <a:off x="6127917" y="271980"/>
            <a:ext cx="857250" cy="6033606"/>
          </a:xfrm>
          <a:prstGeom prst="leftBrace">
            <a:avLst>
              <a:gd name="adj1" fmla="val 39058"/>
              <a:gd name="adj2" fmla="val 464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ounded Rectangle 7"/>
          <p:cNvSpPr/>
          <p:nvPr/>
        </p:nvSpPr>
        <p:spPr>
          <a:xfrm>
            <a:off x="1768288" y="3816723"/>
            <a:ext cx="2563585" cy="127362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This stands for Barnsley, Doncaster and Rotherham </a:t>
            </a:r>
          </a:p>
        </p:txBody>
      </p:sp>
      <p:sp>
        <p:nvSpPr>
          <p:cNvPr id="9" name="Rounded Rectangle 8"/>
          <p:cNvSpPr/>
          <p:nvPr/>
        </p:nvSpPr>
        <p:spPr>
          <a:xfrm>
            <a:off x="5217018" y="3767056"/>
            <a:ext cx="2563585" cy="127362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 place where rubbish is processed </a:t>
            </a:r>
          </a:p>
        </p:txBody>
      </p:sp>
    </p:spTree>
    <p:extLst>
      <p:ext uri="{BB962C8B-B14F-4D97-AF65-F5344CB8AC3E}">
        <p14:creationId xmlns:p14="http://schemas.microsoft.com/office/powerpoint/2010/main" val="39105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187779"/>
            <a:ext cx="11625944" cy="1059849"/>
          </a:xfrm>
        </p:spPr>
        <p:txBody>
          <a:bodyPr>
            <a:noAutofit/>
          </a:bodyPr>
          <a:lstStyle/>
          <a:p>
            <a:r>
              <a:rPr lang="en-GB" sz="4400" dirty="0"/>
              <a:t>2. It is then transported</a:t>
            </a:r>
          </a:p>
        </p:txBody>
      </p:sp>
      <p:sp>
        <p:nvSpPr>
          <p:cNvPr id="4" name="Slide Number Placeholder 3"/>
          <p:cNvSpPr>
            <a:spLocks noGrp="1"/>
          </p:cNvSpPr>
          <p:nvPr>
            <p:ph type="sldNum" sz="quarter" idx="12"/>
          </p:nvPr>
        </p:nvSpPr>
        <p:spPr/>
        <p:txBody>
          <a:bodyPr/>
          <a:lstStyle/>
          <a:p>
            <a:fld id="{F2198C37-2E9A-47E5-8C17-BEDDB4D5E342}" type="slidenum">
              <a:rPr lang="en-GB" smtClean="0"/>
              <a:pPr/>
              <a:t>8</a:t>
            </a:fld>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93" y="1687978"/>
            <a:ext cx="6694706" cy="3759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7791167" y="2452259"/>
            <a:ext cx="3700248" cy="2553891"/>
          </a:xfrm>
          <a:prstGeom prst="roundRect">
            <a:avLst/>
          </a:prstGeom>
          <a:solidFill>
            <a:schemeClr val="accent6">
              <a:lumMod val="40000"/>
              <a:lumOff val="60000"/>
            </a:schemeClr>
          </a:solidFill>
          <a:ln>
            <a:noFill/>
          </a:ln>
        </p:spPr>
        <p:txBody>
          <a:bodyPr wrap="square" rtlCol="0">
            <a:spAutoFit/>
          </a:bodyPr>
          <a:lstStyle/>
          <a:p>
            <a:pPr algn="ctr"/>
            <a:r>
              <a:rPr lang="en-GB" dirty="0">
                <a:latin typeface="Comic Sans MS" panose="030F0702030302020204" pitchFamily="66" charset="0"/>
              </a:rPr>
              <a:t>Although the plant is in Rotherham, it is close by to Barnsley and Doncaster. </a:t>
            </a:r>
          </a:p>
          <a:p>
            <a:pPr algn="ctr"/>
            <a:endParaRPr lang="en-GB" dirty="0">
              <a:latin typeface="Comic Sans MS" panose="030F0702030302020204" pitchFamily="66" charset="0"/>
            </a:endParaRPr>
          </a:p>
          <a:p>
            <a:pPr algn="ctr"/>
            <a:r>
              <a:rPr lang="en-GB" dirty="0">
                <a:latin typeface="Comic Sans MS" panose="030F0702030302020204" pitchFamily="66" charset="0"/>
              </a:rPr>
              <a:t>This means that the bin lorries don't have to drive too far and can get back out to collecting bins</a:t>
            </a:r>
          </a:p>
        </p:txBody>
      </p:sp>
    </p:spTree>
    <p:extLst>
      <p:ext uri="{BB962C8B-B14F-4D97-AF65-F5344CB8AC3E}">
        <p14:creationId xmlns:p14="http://schemas.microsoft.com/office/powerpoint/2010/main" val="39618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The bin lorry is weighed at the weighbridge</a:t>
            </a:r>
          </a:p>
        </p:txBody>
      </p:sp>
      <p:sp>
        <p:nvSpPr>
          <p:cNvPr id="3" name="Content Placeholder 2"/>
          <p:cNvSpPr>
            <a:spLocks noGrp="1"/>
          </p:cNvSpPr>
          <p:nvPr>
            <p:ph idx="1"/>
          </p:nvPr>
        </p:nvSpPr>
        <p:spPr>
          <a:xfrm>
            <a:off x="295835" y="1356037"/>
            <a:ext cx="11577717" cy="1414057"/>
          </a:xfrm>
        </p:spPr>
        <p:txBody>
          <a:bodyPr>
            <a:normAutofit fontScale="92500" lnSpcReduction="20000"/>
          </a:bodyPr>
          <a:lstStyle/>
          <a:p>
            <a:r>
              <a:rPr lang="en-GB" sz="2400" dirty="0">
                <a:latin typeface="Comic Sans MS" panose="030F0702030302020204" pitchFamily="66" charset="0"/>
              </a:rPr>
              <a:t>The weighbridge is just like your scales at home, but are much bigger and can weigh heavy objects such as cars and lorries</a:t>
            </a:r>
          </a:p>
          <a:p>
            <a:r>
              <a:rPr lang="en-GB" sz="2400" dirty="0">
                <a:latin typeface="Comic Sans MS" panose="030F0702030302020204" pitchFamily="66" charset="0"/>
              </a:rPr>
              <a:t>The bin lorry drives onto the weighbridge and is weighed</a:t>
            </a:r>
          </a:p>
          <a:p>
            <a:r>
              <a:rPr lang="en-GB" sz="2400" dirty="0">
                <a:latin typeface="Comic Sans MS" panose="030F0702030302020204" pitchFamily="66" charset="0"/>
              </a:rPr>
              <a:t>Can you think why this is?</a:t>
            </a:r>
          </a:p>
          <a:p>
            <a:pPr marL="0" indent="0">
              <a:buNone/>
            </a:pPr>
            <a:endParaRPr lang="en-GB" sz="2400"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pPr/>
              <a:t>9</a:t>
            </a:fld>
            <a:endParaRPr lang="en-GB" dirty="0"/>
          </a:p>
        </p:txBody>
      </p:sp>
      <p:sp>
        <p:nvSpPr>
          <p:cNvPr id="5" name="Rectangle 4"/>
          <p:cNvSpPr/>
          <p:nvPr/>
        </p:nvSpPr>
        <p:spPr>
          <a:xfrm>
            <a:off x="414338" y="5657850"/>
            <a:ext cx="5314950" cy="4286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Weighbridge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704" t="30727" r="14948" b="29874"/>
          <a:stretch/>
        </p:blipFill>
        <p:spPr>
          <a:xfrm flipH="1">
            <a:off x="932329" y="3876582"/>
            <a:ext cx="3935507" cy="2131733"/>
          </a:xfrm>
          <a:prstGeom prst="rect">
            <a:avLst/>
          </a:prstGeom>
        </p:spPr>
      </p:pic>
      <p:sp>
        <p:nvSpPr>
          <p:cNvPr id="7" name="Rounded Rectangle 6"/>
          <p:cNvSpPr/>
          <p:nvPr/>
        </p:nvSpPr>
        <p:spPr>
          <a:xfrm>
            <a:off x="6185648" y="2321859"/>
            <a:ext cx="5468471" cy="19453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latin typeface="Comic Sans MS" panose="030F0702030302020204" pitchFamily="66" charset="0"/>
              </a:rPr>
              <a:t>Answer:</a:t>
            </a:r>
          </a:p>
          <a:p>
            <a:pPr marL="285750" indent="-285750" algn="ctr">
              <a:buFont typeface="Courier New" panose="02070309020205020404" pitchFamily="49" charset="0"/>
              <a:buChar char="o"/>
            </a:pPr>
            <a:r>
              <a:rPr lang="en-GB" dirty="0">
                <a:solidFill>
                  <a:schemeClr val="tx1"/>
                </a:solidFill>
                <a:latin typeface="Comic Sans MS" panose="030F0702030302020204" pitchFamily="66" charset="0"/>
              </a:rPr>
              <a:t>The bin lorry is also weighed on the way out after it has emptied all of its rubbish</a:t>
            </a:r>
          </a:p>
          <a:p>
            <a:pPr marL="285750" indent="-285750" algn="ctr">
              <a:buFont typeface="Courier New" panose="02070309020205020404" pitchFamily="49" charset="0"/>
              <a:buChar char="o"/>
            </a:pPr>
            <a:r>
              <a:rPr lang="en-GB" dirty="0">
                <a:solidFill>
                  <a:schemeClr val="tx1"/>
                </a:solidFill>
                <a:latin typeface="Comic Sans MS" panose="030F0702030302020204" pitchFamily="66" charset="0"/>
              </a:rPr>
              <a:t>This way, the weighbridge operator can figure out how much rubbish has been collected using a simple calculation</a:t>
            </a:r>
          </a:p>
          <a:p>
            <a:pPr algn="ctr"/>
            <a:endParaRPr lang="en-GB" dirty="0">
              <a:solidFill>
                <a:schemeClr val="tx1"/>
              </a:solidFill>
              <a:latin typeface="Comic Sans MS" panose="030F0702030302020204" pitchFamily="66" charset="0"/>
            </a:endParaRPr>
          </a:p>
        </p:txBody>
      </p:sp>
      <p:sp>
        <p:nvSpPr>
          <p:cNvPr id="9" name="Rounded Rectangle 8"/>
          <p:cNvSpPr/>
          <p:nvPr/>
        </p:nvSpPr>
        <p:spPr>
          <a:xfrm>
            <a:off x="6096000" y="4625791"/>
            <a:ext cx="1443318" cy="902375"/>
          </a:xfrm>
          <a:prstGeom prst="roundRect">
            <a:avLst/>
          </a:prstGeom>
          <a:solidFill>
            <a:srgbClr val="002060"/>
          </a:solidFill>
        </p:spPr>
        <p:txBody>
          <a:bodyPr wrap="square">
            <a:spAutoFit/>
          </a:bodyPr>
          <a:lstStyle/>
          <a:p>
            <a:pPr algn="ctr"/>
            <a:r>
              <a:rPr lang="en-GB" dirty="0">
                <a:solidFill>
                  <a:schemeClr val="bg1"/>
                </a:solidFill>
                <a:latin typeface="Comic Sans MS" panose="030F0702030302020204" pitchFamily="66" charset="0"/>
              </a:rPr>
              <a:t>Weight on the way in </a:t>
            </a:r>
          </a:p>
          <a:p>
            <a:pPr algn="ctr"/>
            <a:endParaRPr lang="en-GB" sz="1100" dirty="0"/>
          </a:p>
        </p:txBody>
      </p:sp>
      <p:sp>
        <p:nvSpPr>
          <p:cNvPr id="10" name="Rounded Rectangle 9"/>
          <p:cNvSpPr/>
          <p:nvPr/>
        </p:nvSpPr>
        <p:spPr>
          <a:xfrm>
            <a:off x="7978589" y="4634566"/>
            <a:ext cx="1353670" cy="1021556"/>
          </a:xfrm>
          <a:prstGeom prst="roundRect">
            <a:avLst/>
          </a:prstGeom>
          <a:solidFill>
            <a:srgbClr val="002060"/>
          </a:solidFill>
        </p:spPr>
        <p:txBody>
          <a:bodyPr wrap="square">
            <a:spAutoFit/>
          </a:bodyPr>
          <a:lstStyle/>
          <a:p>
            <a:pPr algn="ctr"/>
            <a:r>
              <a:rPr lang="en-GB" dirty="0">
                <a:solidFill>
                  <a:schemeClr val="bg1"/>
                </a:solidFill>
                <a:latin typeface="Comic Sans MS" panose="030F0702030302020204" pitchFamily="66" charset="0"/>
              </a:rPr>
              <a:t>Weight on the way out </a:t>
            </a:r>
          </a:p>
        </p:txBody>
      </p:sp>
      <p:sp>
        <p:nvSpPr>
          <p:cNvPr id="11" name="Rounded Rectangle 10"/>
          <p:cNvSpPr/>
          <p:nvPr/>
        </p:nvSpPr>
        <p:spPr>
          <a:xfrm>
            <a:off x="10103224" y="4781501"/>
            <a:ext cx="1566833" cy="715089"/>
          </a:xfrm>
          <a:prstGeom prst="roundRect">
            <a:avLst/>
          </a:prstGeom>
          <a:solidFill>
            <a:srgbClr val="00B050"/>
          </a:solidFill>
        </p:spPr>
        <p:txBody>
          <a:bodyPr wrap="square">
            <a:spAutoFit/>
          </a:bodyPr>
          <a:lstStyle/>
          <a:p>
            <a:pPr algn="ctr"/>
            <a:r>
              <a:rPr lang="en-GB" dirty="0">
                <a:solidFill>
                  <a:schemeClr val="bg1"/>
                </a:solidFill>
                <a:latin typeface="Comic Sans MS" panose="030F0702030302020204" pitchFamily="66" charset="0"/>
              </a:rPr>
              <a:t>Weight of the rubbish</a:t>
            </a:r>
          </a:p>
        </p:txBody>
      </p:sp>
      <p:sp>
        <p:nvSpPr>
          <p:cNvPr id="12" name="TextBox 11"/>
          <p:cNvSpPr txBox="1"/>
          <p:nvPr/>
        </p:nvSpPr>
        <p:spPr>
          <a:xfrm>
            <a:off x="7575176" y="4805083"/>
            <a:ext cx="309700" cy="584775"/>
          </a:xfrm>
          <a:prstGeom prst="rect">
            <a:avLst/>
          </a:prstGeom>
          <a:noFill/>
        </p:spPr>
        <p:txBody>
          <a:bodyPr wrap="none" rtlCol="0">
            <a:spAutoFit/>
          </a:bodyPr>
          <a:lstStyle/>
          <a:p>
            <a:r>
              <a:rPr lang="en-GB" sz="3200" b="1" dirty="0"/>
              <a:t>-</a:t>
            </a:r>
          </a:p>
        </p:txBody>
      </p:sp>
      <p:sp>
        <p:nvSpPr>
          <p:cNvPr id="13" name="TextBox 12"/>
          <p:cNvSpPr txBox="1"/>
          <p:nvPr/>
        </p:nvSpPr>
        <p:spPr>
          <a:xfrm flipH="1">
            <a:off x="9498523" y="4787155"/>
            <a:ext cx="801924" cy="584775"/>
          </a:xfrm>
          <a:prstGeom prst="rect">
            <a:avLst/>
          </a:prstGeom>
          <a:noFill/>
        </p:spPr>
        <p:txBody>
          <a:bodyPr wrap="square" rtlCol="0">
            <a:spAutoFit/>
          </a:bodyPr>
          <a:lstStyle/>
          <a:p>
            <a:r>
              <a:rPr lang="en-GB" sz="3200" b="1" dirty="0"/>
              <a:t>=</a:t>
            </a:r>
          </a:p>
        </p:txBody>
      </p:sp>
    </p:spTree>
    <p:extLst>
      <p:ext uri="{BB962C8B-B14F-4D97-AF65-F5344CB8AC3E}">
        <p14:creationId xmlns:p14="http://schemas.microsoft.com/office/powerpoint/2010/main" val="40276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7" grpId="0" animBg="1"/>
      <p:bldP spid="9" grpId="0" animBg="1"/>
      <p:bldP spid="10" grpId="0" animBg="1"/>
      <p:bldP spid="11" grpId="0" animBg="1"/>
      <p:bldP spid="12" grpId="0"/>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4213</TotalTime>
  <Words>2049</Words>
  <Application>Microsoft Office PowerPoint</Application>
  <PresentationFormat>Widescreen</PresentationFormat>
  <Paragraphs>219</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take_out_the_garbage</vt:lpstr>
      <vt:lpstr>Courier New</vt:lpstr>
      <vt:lpstr>Arial</vt:lpstr>
      <vt:lpstr>Comic Sans MS</vt:lpstr>
      <vt:lpstr>Calibri</vt:lpstr>
      <vt:lpstr>1_Office Theme</vt:lpstr>
      <vt:lpstr>What happens to our rubbish that does not get recycled?</vt:lpstr>
      <vt:lpstr>Aims and objectives</vt:lpstr>
      <vt:lpstr>In Barnsley, we have 4 bins</vt:lpstr>
      <vt:lpstr>1. Rubbish is collected from your home</vt:lpstr>
      <vt:lpstr>1. Rubbish is collected from your home</vt:lpstr>
      <vt:lpstr>2. It is then transported</vt:lpstr>
      <vt:lpstr>2. It is then transported</vt:lpstr>
      <vt:lpstr>2. It is then transported</vt:lpstr>
      <vt:lpstr>3. The bin lorry is weighed at the weighbridge</vt:lpstr>
      <vt:lpstr>4. The bin lorry enters the reception hall</vt:lpstr>
      <vt:lpstr>5. The vehicle reverses into a tipping bay</vt:lpstr>
      <vt:lpstr>6. The rubbish is moved by a crane</vt:lpstr>
      <vt:lpstr>6. The rubbish is moved by a crane</vt:lpstr>
      <vt:lpstr>7. The rubbish is shredded </vt:lpstr>
      <vt:lpstr>8. The Bio-Drying Hall</vt:lpstr>
      <vt:lpstr>9. Conveyors</vt:lpstr>
      <vt:lpstr>10. The trommel</vt:lpstr>
      <vt:lpstr>11. Plastics are separated</vt:lpstr>
      <vt:lpstr>12. Ferrous metals are separated</vt:lpstr>
      <vt:lpstr>13. Non-Ferrous metals are separated</vt:lpstr>
      <vt:lpstr>14. Fine materials are sieved</vt:lpstr>
      <vt:lpstr>15. Glass is separated</vt:lpstr>
      <vt:lpstr>16. Fuel is compacted</vt:lpstr>
      <vt:lpstr>16. Fuel is used for electricity</vt:lpstr>
      <vt:lpstr>In summary... </vt:lpstr>
      <vt:lpstr>What are the benefits of the facility?</vt:lpstr>
      <vt:lpstr>Landfill</vt:lpstr>
      <vt:lpstr>Recycling</vt:lpstr>
      <vt:lpstr>Does this replace recycling at home?</vt:lpstr>
      <vt:lpstr>Remember- right things, right bin!</vt:lpstr>
      <vt:lpstr>Aims and objectives</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BDR waste treatment facility</dc:title>
  <dc:creator>Rebecca Wilson</dc:creator>
  <cp:lastModifiedBy>Rebecca Wilson</cp:lastModifiedBy>
  <cp:revision>113</cp:revision>
  <dcterms:created xsi:type="dcterms:W3CDTF">2020-08-10T08:51:05Z</dcterms:created>
  <dcterms:modified xsi:type="dcterms:W3CDTF">2021-12-22T11:17:41Z</dcterms:modified>
</cp:coreProperties>
</file>