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0"/>
  </p:notesMasterIdLst>
  <p:sldIdLst>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Lst>
  <p:sldSz cx="12192000" cy="6858000"/>
  <p:notesSz cx="6858000" cy="9144000"/>
  <p:embeddedFontLst>
    <p:embeddedFont>
      <p:font typeface="Comic Sans MS" panose="030F0702030302020204" pitchFamily="66"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take_out_the_garbage"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7701F9-F6C5-41E5-B949-AEF31A6E0143}" v="36" dt="2020-08-05T13:18:03.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1" d="100"/>
          <a:sy n="111" d="100"/>
        </p:scale>
        <p:origin x="534" y="78"/>
      </p:cViewPr>
      <p:guideLst>
        <p:guide orient="horz" pos="370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5</c:v>
                </c:pt>
              </c:numCache>
            </c:numRef>
          </c:val>
          <c:extLst>
            <c:ext xmlns:c16="http://schemas.microsoft.com/office/drawing/2014/chart" uri="{C3380CC4-5D6E-409C-BE32-E72D297353CC}">
              <c16:uniqueId val="{00000000-C355-479C-8558-5BBF588BDF70}"/>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5</c:v>
                </c:pt>
              </c:numCache>
            </c:numRef>
          </c:val>
          <c:extLst>
            <c:ext xmlns:c16="http://schemas.microsoft.com/office/drawing/2014/chart" uri="{C3380CC4-5D6E-409C-BE32-E72D297353CC}">
              <c16:uniqueId val="{00000001-C355-479C-8558-5BBF588BDF70}"/>
            </c:ext>
          </c:extLst>
        </c:ser>
        <c:dLbls>
          <c:showLegendKey val="0"/>
          <c:showVal val="0"/>
          <c:showCatName val="0"/>
          <c:showSerName val="0"/>
          <c:showPercent val="0"/>
          <c:showBubbleSize val="0"/>
        </c:dLbls>
        <c:gapWidth val="219"/>
        <c:overlap val="-27"/>
        <c:axId val="418820936"/>
        <c:axId val="418821264"/>
      </c:barChart>
      <c:catAx>
        <c:axId val="418820936"/>
        <c:scaling>
          <c:orientation val="minMax"/>
        </c:scaling>
        <c:delete val="1"/>
        <c:axPos val="b"/>
        <c:numFmt formatCode="General" sourceLinked="1"/>
        <c:majorTickMark val="none"/>
        <c:minorTickMark val="none"/>
        <c:tickLblPos val="nextTo"/>
        <c:crossAx val="418821264"/>
        <c:crosses val="autoZero"/>
        <c:auto val="1"/>
        <c:lblAlgn val="ctr"/>
        <c:lblOffset val="100"/>
        <c:noMultiLvlLbl val="0"/>
      </c:catAx>
      <c:valAx>
        <c:axId val="418821264"/>
        <c:scaling>
          <c:orientation val="minMax"/>
        </c:scaling>
        <c:delete val="1"/>
        <c:axPos val="l"/>
        <c:numFmt formatCode="General" sourceLinked="1"/>
        <c:majorTickMark val="none"/>
        <c:minorTickMark val="none"/>
        <c:tickLblPos val="nextTo"/>
        <c:crossAx val="418820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55907-B3B2-4F27-8700-2D662E0F8CF7}" type="doc">
      <dgm:prSet loTypeId="urn:microsoft.com/office/officeart/2005/8/layout/pyramid3" loCatId="pyramid" qsTypeId="urn:microsoft.com/office/officeart/2005/8/quickstyle/simple1" qsCatId="simple" csTypeId="urn:microsoft.com/office/officeart/2005/8/colors/accent1_2" csCatId="accent1" phldr="1"/>
      <dgm:spPr/>
    </dgm:pt>
    <dgm:pt modelId="{06F746BF-B6AF-4012-A278-CAB3AA55F58C}">
      <dgm:prSet phldrT="[Text]" custT="1"/>
      <dgm:spPr>
        <a:solidFill>
          <a:srgbClr val="00B0F0"/>
        </a:solidFill>
      </dgm:spPr>
      <dgm:t>
        <a:bodyPr/>
        <a:lstStyle/>
        <a:p>
          <a:r>
            <a:rPr lang="en-US" sz="3200" dirty="0">
              <a:ln>
                <a:solidFill>
                  <a:srgbClr val="FFFFFF"/>
                </a:solidFill>
              </a:ln>
              <a:solidFill>
                <a:schemeClr val="bg1"/>
              </a:solidFill>
              <a:effectLst/>
              <a:latin typeface="Comic Sans MS" panose="030F0702030302020204" pitchFamily="66" charset="0"/>
            </a:rPr>
            <a:t>Reduce</a:t>
          </a:r>
        </a:p>
      </dgm:t>
    </dgm:pt>
    <dgm:pt modelId="{8E60549E-767A-4633-BD8B-015C9FA7500D}" type="parTrans" cxnId="{34F61D55-223D-4D15-A304-DB08F625DFEE}">
      <dgm:prSet/>
      <dgm:spPr/>
      <dgm:t>
        <a:bodyPr/>
        <a:lstStyle/>
        <a:p>
          <a:endParaRPr lang="en-US" sz="3200">
            <a:latin typeface="Comic Sans MS" panose="030F0702030302020204" pitchFamily="66" charset="0"/>
          </a:endParaRPr>
        </a:p>
      </dgm:t>
    </dgm:pt>
    <dgm:pt modelId="{3C33F7D6-B06B-4229-8F58-7D1D74385281}" type="sibTrans" cxnId="{34F61D55-223D-4D15-A304-DB08F625DFEE}">
      <dgm:prSet/>
      <dgm:spPr/>
      <dgm:t>
        <a:bodyPr/>
        <a:lstStyle/>
        <a:p>
          <a:endParaRPr lang="en-US" sz="3200">
            <a:latin typeface="Comic Sans MS" panose="030F0702030302020204" pitchFamily="66" charset="0"/>
          </a:endParaRPr>
        </a:p>
      </dgm:t>
    </dgm:pt>
    <dgm:pt modelId="{240CDBCF-23D3-4727-88EF-23F7D0EBF40D}">
      <dgm:prSet phldrT="[Text]" custT="1"/>
      <dgm:spPr>
        <a:solidFill>
          <a:srgbClr val="FFC000"/>
        </a:solidFill>
      </dgm:spPr>
      <dgm:t>
        <a:bodyPr/>
        <a:lstStyle/>
        <a:p>
          <a:r>
            <a:rPr lang="en-US" sz="3200" dirty="0">
              <a:solidFill>
                <a:schemeClr val="bg1"/>
              </a:solidFill>
              <a:latin typeface="Comic Sans MS" panose="030F0702030302020204" pitchFamily="66" charset="0"/>
            </a:rPr>
            <a:t>Reuse</a:t>
          </a:r>
        </a:p>
      </dgm:t>
    </dgm:pt>
    <dgm:pt modelId="{3838A862-9281-4181-9A95-3338191AAF33}" type="parTrans" cxnId="{C7780E09-45EF-47E1-8757-47A87BCADD34}">
      <dgm:prSet/>
      <dgm:spPr/>
      <dgm:t>
        <a:bodyPr/>
        <a:lstStyle/>
        <a:p>
          <a:endParaRPr lang="en-US" sz="3200">
            <a:latin typeface="Comic Sans MS" panose="030F0702030302020204" pitchFamily="66" charset="0"/>
          </a:endParaRPr>
        </a:p>
      </dgm:t>
    </dgm:pt>
    <dgm:pt modelId="{32E163AC-5985-40C8-89D0-943D5DBDB9CE}" type="sibTrans" cxnId="{C7780E09-45EF-47E1-8757-47A87BCADD34}">
      <dgm:prSet/>
      <dgm:spPr/>
      <dgm:t>
        <a:bodyPr/>
        <a:lstStyle/>
        <a:p>
          <a:endParaRPr lang="en-US" sz="3200">
            <a:latin typeface="Comic Sans MS" panose="030F0702030302020204" pitchFamily="66" charset="0"/>
          </a:endParaRPr>
        </a:p>
      </dgm:t>
    </dgm:pt>
    <dgm:pt modelId="{0CBDBBAF-8587-460A-A180-A955C9B6EDA5}">
      <dgm:prSet phldrT="[Text]" custT="1"/>
      <dgm:spPr>
        <a:solidFill>
          <a:srgbClr val="92D050"/>
        </a:solidFill>
      </dgm:spPr>
      <dgm:t>
        <a:bodyPr/>
        <a:lstStyle/>
        <a:p>
          <a:r>
            <a:rPr lang="en-US" sz="2800" dirty="0">
              <a:solidFill>
                <a:schemeClr val="bg1"/>
              </a:solidFill>
              <a:latin typeface="Comic Sans MS" panose="030F0702030302020204" pitchFamily="66" charset="0"/>
            </a:rPr>
            <a:t>Recycle</a:t>
          </a:r>
        </a:p>
      </dgm:t>
    </dgm:pt>
    <dgm:pt modelId="{176A24CE-6062-4493-AF6D-D3B0F2EBF9F8}" type="parTrans" cxnId="{01FEFFCE-CF73-46D5-BD04-C937B4633BAA}">
      <dgm:prSet/>
      <dgm:spPr/>
      <dgm:t>
        <a:bodyPr/>
        <a:lstStyle/>
        <a:p>
          <a:endParaRPr lang="en-US" sz="3200">
            <a:latin typeface="Comic Sans MS" panose="030F0702030302020204" pitchFamily="66" charset="0"/>
          </a:endParaRPr>
        </a:p>
      </dgm:t>
    </dgm:pt>
    <dgm:pt modelId="{A310EC5F-7374-4D0B-AB80-4D6FA06E4353}" type="sibTrans" cxnId="{01FEFFCE-CF73-46D5-BD04-C937B4633BAA}">
      <dgm:prSet/>
      <dgm:spPr/>
      <dgm:t>
        <a:bodyPr/>
        <a:lstStyle/>
        <a:p>
          <a:endParaRPr lang="en-US" sz="3200">
            <a:latin typeface="Comic Sans MS" panose="030F0702030302020204" pitchFamily="66" charset="0"/>
          </a:endParaRPr>
        </a:p>
      </dgm:t>
    </dgm:pt>
    <dgm:pt modelId="{C939BDA2-2495-4118-B402-7B6D284815DE}" type="pres">
      <dgm:prSet presAssocID="{27855907-B3B2-4F27-8700-2D662E0F8CF7}" presName="Name0" presStyleCnt="0">
        <dgm:presLayoutVars>
          <dgm:dir/>
          <dgm:animLvl val="lvl"/>
          <dgm:resizeHandles val="exact"/>
        </dgm:presLayoutVars>
      </dgm:prSet>
      <dgm:spPr/>
    </dgm:pt>
    <dgm:pt modelId="{20E57026-6D47-4D01-9529-4D20A8227566}" type="pres">
      <dgm:prSet presAssocID="{06F746BF-B6AF-4012-A278-CAB3AA55F58C}" presName="Name8" presStyleCnt="0"/>
      <dgm:spPr/>
    </dgm:pt>
    <dgm:pt modelId="{32779325-F4C8-4AF3-8327-D9F0B42909C9}" type="pres">
      <dgm:prSet presAssocID="{06F746BF-B6AF-4012-A278-CAB3AA55F58C}" presName="level" presStyleLbl="node1" presStyleIdx="0" presStyleCnt="3" custScaleX="55711">
        <dgm:presLayoutVars>
          <dgm:chMax val="1"/>
          <dgm:bulletEnabled val="1"/>
        </dgm:presLayoutVars>
      </dgm:prSet>
      <dgm:spPr>
        <a:prstGeom prst="trapezoid">
          <a:avLst/>
        </a:prstGeom>
      </dgm:spPr>
    </dgm:pt>
    <dgm:pt modelId="{6C4AAEF9-A074-41A3-88F1-5CD8D598C01B}" type="pres">
      <dgm:prSet presAssocID="{06F746BF-B6AF-4012-A278-CAB3AA55F58C}" presName="levelTx" presStyleLbl="revTx" presStyleIdx="0" presStyleCnt="0">
        <dgm:presLayoutVars>
          <dgm:chMax val="1"/>
          <dgm:bulletEnabled val="1"/>
        </dgm:presLayoutVars>
      </dgm:prSet>
      <dgm:spPr/>
    </dgm:pt>
    <dgm:pt modelId="{1C23F414-F2D8-4121-A818-3B2853E68CFD}" type="pres">
      <dgm:prSet presAssocID="{240CDBCF-23D3-4727-88EF-23F7D0EBF40D}" presName="Name8" presStyleCnt="0"/>
      <dgm:spPr/>
    </dgm:pt>
    <dgm:pt modelId="{6296E9DB-A056-4BFC-B986-7A47947B58F5}" type="pres">
      <dgm:prSet presAssocID="{240CDBCF-23D3-4727-88EF-23F7D0EBF40D}" presName="level" presStyleLbl="node1" presStyleIdx="1" presStyleCnt="3" custScaleX="67728" custScaleY="95598">
        <dgm:presLayoutVars>
          <dgm:chMax val="1"/>
          <dgm:bulletEnabled val="1"/>
        </dgm:presLayoutVars>
      </dgm:prSet>
      <dgm:spPr>
        <a:prstGeom prst="trapezoid">
          <a:avLst/>
        </a:prstGeom>
      </dgm:spPr>
    </dgm:pt>
    <dgm:pt modelId="{D0ACF26A-4977-4738-B6AA-231BDD706CFF}" type="pres">
      <dgm:prSet presAssocID="{240CDBCF-23D3-4727-88EF-23F7D0EBF40D}" presName="levelTx" presStyleLbl="revTx" presStyleIdx="0" presStyleCnt="0">
        <dgm:presLayoutVars>
          <dgm:chMax val="1"/>
          <dgm:bulletEnabled val="1"/>
        </dgm:presLayoutVars>
      </dgm:prSet>
      <dgm:spPr>
        <a:prstGeom prst="trapezoid">
          <a:avLst/>
        </a:prstGeom>
      </dgm:spPr>
    </dgm:pt>
    <dgm:pt modelId="{A44E4D87-11C8-4DFB-BA52-2DF3314481D4}" type="pres">
      <dgm:prSet presAssocID="{0CBDBBAF-8587-460A-A180-A955C9B6EDA5}" presName="Name8" presStyleCnt="0"/>
      <dgm:spPr/>
    </dgm:pt>
    <dgm:pt modelId="{904E6E2D-DC98-4345-A51F-65211C9B323F}" type="pres">
      <dgm:prSet presAssocID="{0CBDBBAF-8587-460A-A180-A955C9B6EDA5}" presName="level" presStyleLbl="node1" presStyleIdx="2" presStyleCnt="3" custScaleX="100001" custScaleY="100001" custLinFactNeighborX="-363">
        <dgm:presLayoutVars>
          <dgm:chMax val="1"/>
          <dgm:bulletEnabled val="1"/>
        </dgm:presLayoutVars>
      </dgm:prSet>
      <dgm:spPr>
        <a:prstGeom prst="trapezoid">
          <a:avLst/>
        </a:prstGeom>
      </dgm:spPr>
    </dgm:pt>
    <dgm:pt modelId="{B505850A-1ABF-48F5-A147-D8E03FD03D95}" type="pres">
      <dgm:prSet presAssocID="{0CBDBBAF-8587-460A-A180-A955C9B6EDA5}" presName="levelTx" presStyleLbl="revTx" presStyleIdx="0" presStyleCnt="0">
        <dgm:presLayoutVars>
          <dgm:chMax val="1"/>
          <dgm:bulletEnabled val="1"/>
        </dgm:presLayoutVars>
      </dgm:prSet>
      <dgm:spPr>
        <a:prstGeom prst="trapezoid">
          <a:avLst/>
        </a:prstGeom>
      </dgm:spPr>
    </dgm:pt>
  </dgm:ptLst>
  <dgm:cxnLst>
    <dgm:cxn modelId="{AE8B0007-F491-4BE9-A5F9-77CA3F4119BF}" type="presOf" srcId="{06F746BF-B6AF-4012-A278-CAB3AA55F58C}" destId="{32779325-F4C8-4AF3-8327-D9F0B42909C9}" srcOrd="0" destOrd="0" presId="urn:microsoft.com/office/officeart/2005/8/layout/pyramid3"/>
    <dgm:cxn modelId="{C7780E09-45EF-47E1-8757-47A87BCADD34}" srcId="{27855907-B3B2-4F27-8700-2D662E0F8CF7}" destId="{240CDBCF-23D3-4727-88EF-23F7D0EBF40D}" srcOrd="1" destOrd="0" parTransId="{3838A862-9281-4181-9A95-3338191AAF33}" sibTransId="{32E163AC-5985-40C8-89D0-943D5DBDB9CE}"/>
    <dgm:cxn modelId="{CCE17C5B-463B-4245-90F0-AA248E296189}" type="presOf" srcId="{27855907-B3B2-4F27-8700-2D662E0F8CF7}" destId="{C939BDA2-2495-4118-B402-7B6D284815DE}" srcOrd="0" destOrd="0" presId="urn:microsoft.com/office/officeart/2005/8/layout/pyramid3"/>
    <dgm:cxn modelId="{300CD145-9574-4189-8F98-730C8C5D55F3}" type="presOf" srcId="{240CDBCF-23D3-4727-88EF-23F7D0EBF40D}" destId="{6296E9DB-A056-4BFC-B986-7A47947B58F5}" srcOrd="0" destOrd="0" presId="urn:microsoft.com/office/officeart/2005/8/layout/pyramid3"/>
    <dgm:cxn modelId="{34F61D55-223D-4D15-A304-DB08F625DFEE}" srcId="{27855907-B3B2-4F27-8700-2D662E0F8CF7}" destId="{06F746BF-B6AF-4012-A278-CAB3AA55F58C}" srcOrd="0" destOrd="0" parTransId="{8E60549E-767A-4633-BD8B-015C9FA7500D}" sibTransId="{3C33F7D6-B06B-4229-8F58-7D1D74385281}"/>
    <dgm:cxn modelId="{C84F0D9E-18D6-4772-9794-B3704BD085A1}" type="presOf" srcId="{0CBDBBAF-8587-460A-A180-A955C9B6EDA5}" destId="{B505850A-1ABF-48F5-A147-D8E03FD03D95}" srcOrd="1" destOrd="0" presId="urn:microsoft.com/office/officeart/2005/8/layout/pyramid3"/>
    <dgm:cxn modelId="{5B19BEA0-77B0-4E50-BF27-D67EF318AB01}" type="presOf" srcId="{240CDBCF-23D3-4727-88EF-23F7D0EBF40D}" destId="{D0ACF26A-4977-4738-B6AA-231BDD706CFF}" srcOrd="1" destOrd="0" presId="urn:microsoft.com/office/officeart/2005/8/layout/pyramid3"/>
    <dgm:cxn modelId="{0F4C37C1-6E29-4BFF-BB30-95FBC7DC0A1A}" type="presOf" srcId="{06F746BF-B6AF-4012-A278-CAB3AA55F58C}" destId="{6C4AAEF9-A074-41A3-88F1-5CD8D598C01B}" srcOrd="1" destOrd="0" presId="urn:microsoft.com/office/officeart/2005/8/layout/pyramid3"/>
    <dgm:cxn modelId="{01FEFFCE-CF73-46D5-BD04-C937B4633BAA}" srcId="{27855907-B3B2-4F27-8700-2D662E0F8CF7}" destId="{0CBDBBAF-8587-460A-A180-A955C9B6EDA5}" srcOrd="2" destOrd="0" parTransId="{176A24CE-6062-4493-AF6D-D3B0F2EBF9F8}" sibTransId="{A310EC5F-7374-4D0B-AB80-4D6FA06E4353}"/>
    <dgm:cxn modelId="{3C2023CF-472D-4355-BBA4-D48A5559EBD6}" type="presOf" srcId="{0CBDBBAF-8587-460A-A180-A955C9B6EDA5}" destId="{904E6E2D-DC98-4345-A51F-65211C9B323F}" srcOrd="0" destOrd="0" presId="urn:microsoft.com/office/officeart/2005/8/layout/pyramid3"/>
    <dgm:cxn modelId="{4A8EA1B7-9AA3-4185-999B-DFD41B8E528E}" type="presParOf" srcId="{C939BDA2-2495-4118-B402-7B6D284815DE}" destId="{20E57026-6D47-4D01-9529-4D20A8227566}" srcOrd="0" destOrd="0" presId="urn:microsoft.com/office/officeart/2005/8/layout/pyramid3"/>
    <dgm:cxn modelId="{DD638C5B-7F1C-4B34-A4D0-B4118065FEC3}" type="presParOf" srcId="{20E57026-6D47-4D01-9529-4D20A8227566}" destId="{32779325-F4C8-4AF3-8327-D9F0B42909C9}" srcOrd="0" destOrd="0" presId="urn:microsoft.com/office/officeart/2005/8/layout/pyramid3"/>
    <dgm:cxn modelId="{208029BB-930A-4318-BAC7-A041D6AD8BEC}" type="presParOf" srcId="{20E57026-6D47-4D01-9529-4D20A8227566}" destId="{6C4AAEF9-A074-41A3-88F1-5CD8D598C01B}" srcOrd="1" destOrd="0" presId="urn:microsoft.com/office/officeart/2005/8/layout/pyramid3"/>
    <dgm:cxn modelId="{C86F6884-0727-492A-98E3-0E0F7533EA67}" type="presParOf" srcId="{C939BDA2-2495-4118-B402-7B6D284815DE}" destId="{1C23F414-F2D8-4121-A818-3B2853E68CFD}" srcOrd="1" destOrd="0" presId="urn:microsoft.com/office/officeart/2005/8/layout/pyramid3"/>
    <dgm:cxn modelId="{5D5EC8E9-F74C-48B4-B05A-79A1FDE42B99}" type="presParOf" srcId="{1C23F414-F2D8-4121-A818-3B2853E68CFD}" destId="{6296E9DB-A056-4BFC-B986-7A47947B58F5}" srcOrd="0" destOrd="0" presId="urn:microsoft.com/office/officeart/2005/8/layout/pyramid3"/>
    <dgm:cxn modelId="{99816C8F-3689-4D1A-83CE-941519D7B005}" type="presParOf" srcId="{1C23F414-F2D8-4121-A818-3B2853E68CFD}" destId="{D0ACF26A-4977-4738-B6AA-231BDD706CFF}" srcOrd="1" destOrd="0" presId="urn:microsoft.com/office/officeart/2005/8/layout/pyramid3"/>
    <dgm:cxn modelId="{44635F57-6018-4E02-B3DA-FF02FA80F4AB}" type="presParOf" srcId="{C939BDA2-2495-4118-B402-7B6D284815DE}" destId="{A44E4D87-11C8-4DFB-BA52-2DF3314481D4}" srcOrd="2" destOrd="0" presId="urn:microsoft.com/office/officeart/2005/8/layout/pyramid3"/>
    <dgm:cxn modelId="{B10B13CB-CE99-4CAB-A642-D662695FC85F}" type="presParOf" srcId="{A44E4D87-11C8-4DFB-BA52-2DF3314481D4}" destId="{904E6E2D-DC98-4345-A51F-65211C9B323F}" srcOrd="0" destOrd="0" presId="urn:microsoft.com/office/officeart/2005/8/layout/pyramid3"/>
    <dgm:cxn modelId="{8883C340-F77F-403D-BEA9-6E65510A2232}" type="presParOf" srcId="{A44E4D87-11C8-4DFB-BA52-2DF3314481D4}" destId="{B505850A-1ABF-48F5-A147-D8E03FD03D95}"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55907-B3B2-4F27-8700-2D662E0F8CF7}" type="doc">
      <dgm:prSet loTypeId="urn:microsoft.com/office/officeart/2005/8/layout/pyramid3" loCatId="pyramid" qsTypeId="urn:microsoft.com/office/officeart/2005/8/quickstyle/simple1" qsCatId="simple" csTypeId="urn:microsoft.com/office/officeart/2005/8/colors/accent1_2" csCatId="accent1" phldr="1"/>
      <dgm:spPr/>
    </dgm:pt>
    <dgm:pt modelId="{06F746BF-B6AF-4012-A278-CAB3AA55F58C}">
      <dgm:prSet phldrT="[Text]" custT="1"/>
      <dgm:spPr>
        <a:solidFill>
          <a:srgbClr val="00B0F0"/>
        </a:solidFill>
      </dgm:spPr>
      <dgm:t>
        <a:bodyPr/>
        <a:lstStyle/>
        <a:p>
          <a:r>
            <a:rPr lang="en-US" sz="3200" dirty="0">
              <a:ln>
                <a:solidFill>
                  <a:srgbClr val="FFFFFF"/>
                </a:solidFill>
              </a:ln>
              <a:solidFill>
                <a:schemeClr val="bg1"/>
              </a:solidFill>
              <a:effectLst/>
              <a:latin typeface="Comic Sans MS" panose="030F0702030302020204" pitchFamily="66" charset="0"/>
            </a:rPr>
            <a:t>Reduce</a:t>
          </a:r>
        </a:p>
      </dgm:t>
    </dgm:pt>
    <dgm:pt modelId="{8E60549E-767A-4633-BD8B-015C9FA7500D}" type="parTrans" cxnId="{34F61D55-223D-4D15-A304-DB08F625DFEE}">
      <dgm:prSet/>
      <dgm:spPr/>
      <dgm:t>
        <a:bodyPr/>
        <a:lstStyle/>
        <a:p>
          <a:endParaRPr lang="en-US" sz="3200">
            <a:latin typeface="Comic Sans MS" panose="030F0702030302020204" pitchFamily="66" charset="0"/>
          </a:endParaRPr>
        </a:p>
      </dgm:t>
    </dgm:pt>
    <dgm:pt modelId="{3C33F7D6-B06B-4229-8F58-7D1D74385281}" type="sibTrans" cxnId="{34F61D55-223D-4D15-A304-DB08F625DFEE}">
      <dgm:prSet/>
      <dgm:spPr/>
      <dgm:t>
        <a:bodyPr/>
        <a:lstStyle/>
        <a:p>
          <a:endParaRPr lang="en-US" sz="3200">
            <a:latin typeface="Comic Sans MS" panose="030F0702030302020204" pitchFamily="66" charset="0"/>
          </a:endParaRPr>
        </a:p>
      </dgm:t>
    </dgm:pt>
    <dgm:pt modelId="{240CDBCF-23D3-4727-88EF-23F7D0EBF40D}">
      <dgm:prSet phldrT="[Text]" custT="1"/>
      <dgm:spPr>
        <a:solidFill>
          <a:srgbClr val="FFC000"/>
        </a:solidFill>
      </dgm:spPr>
      <dgm:t>
        <a:bodyPr/>
        <a:lstStyle/>
        <a:p>
          <a:r>
            <a:rPr lang="en-US" sz="2800" dirty="0">
              <a:solidFill>
                <a:schemeClr val="bg1"/>
              </a:solidFill>
              <a:latin typeface="Comic Sans MS" panose="030F0702030302020204" pitchFamily="66" charset="0"/>
            </a:rPr>
            <a:t>Reuse</a:t>
          </a:r>
        </a:p>
      </dgm:t>
    </dgm:pt>
    <dgm:pt modelId="{3838A862-9281-4181-9A95-3338191AAF33}" type="parTrans" cxnId="{C7780E09-45EF-47E1-8757-47A87BCADD34}">
      <dgm:prSet/>
      <dgm:spPr/>
      <dgm:t>
        <a:bodyPr/>
        <a:lstStyle/>
        <a:p>
          <a:endParaRPr lang="en-US" sz="3200">
            <a:latin typeface="Comic Sans MS" panose="030F0702030302020204" pitchFamily="66" charset="0"/>
          </a:endParaRPr>
        </a:p>
      </dgm:t>
    </dgm:pt>
    <dgm:pt modelId="{32E163AC-5985-40C8-89D0-943D5DBDB9CE}" type="sibTrans" cxnId="{C7780E09-45EF-47E1-8757-47A87BCADD34}">
      <dgm:prSet/>
      <dgm:spPr/>
      <dgm:t>
        <a:bodyPr/>
        <a:lstStyle/>
        <a:p>
          <a:endParaRPr lang="en-US" sz="3200">
            <a:latin typeface="Comic Sans MS" panose="030F0702030302020204" pitchFamily="66" charset="0"/>
          </a:endParaRPr>
        </a:p>
      </dgm:t>
    </dgm:pt>
    <dgm:pt modelId="{0CBDBBAF-8587-460A-A180-A955C9B6EDA5}">
      <dgm:prSet phldrT="[Text]" custT="1"/>
      <dgm:spPr>
        <a:solidFill>
          <a:srgbClr val="92D050"/>
        </a:solidFill>
      </dgm:spPr>
      <dgm:t>
        <a:bodyPr/>
        <a:lstStyle/>
        <a:p>
          <a:r>
            <a:rPr lang="en-US" sz="2800" dirty="0">
              <a:solidFill>
                <a:schemeClr val="bg1"/>
              </a:solidFill>
              <a:latin typeface="Comic Sans MS" panose="030F0702030302020204" pitchFamily="66" charset="0"/>
            </a:rPr>
            <a:t>Recycle</a:t>
          </a:r>
        </a:p>
      </dgm:t>
    </dgm:pt>
    <dgm:pt modelId="{176A24CE-6062-4493-AF6D-D3B0F2EBF9F8}" type="parTrans" cxnId="{01FEFFCE-CF73-46D5-BD04-C937B4633BAA}">
      <dgm:prSet/>
      <dgm:spPr/>
      <dgm:t>
        <a:bodyPr/>
        <a:lstStyle/>
        <a:p>
          <a:endParaRPr lang="en-US" sz="3200">
            <a:latin typeface="Comic Sans MS" panose="030F0702030302020204" pitchFamily="66" charset="0"/>
          </a:endParaRPr>
        </a:p>
      </dgm:t>
    </dgm:pt>
    <dgm:pt modelId="{A310EC5F-7374-4D0B-AB80-4D6FA06E4353}" type="sibTrans" cxnId="{01FEFFCE-CF73-46D5-BD04-C937B4633BAA}">
      <dgm:prSet/>
      <dgm:spPr/>
      <dgm:t>
        <a:bodyPr/>
        <a:lstStyle/>
        <a:p>
          <a:endParaRPr lang="en-US" sz="3200">
            <a:latin typeface="Comic Sans MS" panose="030F0702030302020204" pitchFamily="66" charset="0"/>
          </a:endParaRPr>
        </a:p>
      </dgm:t>
    </dgm:pt>
    <dgm:pt modelId="{C939BDA2-2495-4118-B402-7B6D284815DE}" type="pres">
      <dgm:prSet presAssocID="{27855907-B3B2-4F27-8700-2D662E0F8CF7}" presName="Name0" presStyleCnt="0">
        <dgm:presLayoutVars>
          <dgm:dir/>
          <dgm:animLvl val="lvl"/>
          <dgm:resizeHandles val="exact"/>
        </dgm:presLayoutVars>
      </dgm:prSet>
      <dgm:spPr/>
    </dgm:pt>
    <dgm:pt modelId="{20E57026-6D47-4D01-9529-4D20A8227566}" type="pres">
      <dgm:prSet presAssocID="{06F746BF-B6AF-4012-A278-CAB3AA55F58C}" presName="Name8" presStyleCnt="0"/>
      <dgm:spPr/>
    </dgm:pt>
    <dgm:pt modelId="{32779325-F4C8-4AF3-8327-D9F0B42909C9}" type="pres">
      <dgm:prSet presAssocID="{06F746BF-B6AF-4012-A278-CAB3AA55F58C}" presName="level" presStyleLbl="node1" presStyleIdx="0" presStyleCnt="3" custScaleX="55711">
        <dgm:presLayoutVars>
          <dgm:chMax val="1"/>
          <dgm:bulletEnabled val="1"/>
        </dgm:presLayoutVars>
      </dgm:prSet>
      <dgm:spPr>
        <a:prstGeom prst="trapezoid">
          <a:avLst/>
        </a:prstGeom>
      </dgm:spPr>
    </dgm:pt>
    <dgm:pt modelId="{6C4AAEF9-A074-41A3-88F1-5CD8D598C01B}" type="pres">
      <dgm:prSet presAssocID="{06F746BF-B6AF-4012-A278-CAB3AA55F58C}" presName="levelTx" presStyleLbl="revTx" presStyleIdx="0" presStyleCnt="0">
        <dgm:presLayoutVars>
          <dgm:chMax val="1"/>
          <dgm:bulletEnabled val="1"/>
        </dgm:presLayoutVars>
      </dgm:prSet>
      <dgm:spPr/>
    </dgm:pt>
    <dgm:pt modelId="{1C23F414-F2D8-4121-A818-3B2853E68CFD}" type="pres">
      <dgm:prSet presAssocID="{240CDBCF-23D3-4727-88EF-23F7D0EBF40D}" presName="Name8" presStyleCnt="0"/>
      <dgm:spPr/>
    </dgm:pt>
    <dgm:pt modelId="{6296E9DB-A056-4BFC-B986-7A47947B58F5}" type="pres">
      <dgm:prSet presAssocID="{240CDBCF-23D3-4727-88EF-23F7D0EBF40D}" presName="level" presStyleLbl="node1" presStyleIdx="1" presStyleCnt="3" custScaleX="67728" custScaleY="95598">
        <dgm:presLayoutVars>
          <dgm:chMax val="1"/>
          <dgm:bulletEnabled val="1"/>
        </dgm:presLayoutVars>
      </dgm:prSet>
      <dgm:spPr>
        <a:prstGeom prst="trapezoid">
          <a:avLst/>
        </a:prstGeom>
      </dgm:spPr>
    </dgm:pt>
    <dgm:pt modelId="{D0ACF26A-4977-4738-B6AA-231BDD706CFF}" type="pres">
      <dgm:prSet presAssocID="{240CDBCF-23D3-4727-88EF-23F7D0EBF40D}" presName="levelTx" presStyleLbl="revTx" presStyleIdx="0" presStyleCnt="0">
        <dgm:presLayoutVars>
          <dgm:chMax val="1"/>
          <dgm:bulletEnabled val="1"/>
        </dgm:presLayoutVars>
      </dgm:prSet>
      <dgm:spPr>
        <a:prstGeom prst="trapezoid">
          <a:avLst/>
        </a:prstGeom>
      </dgm:spPr>
    </dgm:pt>
    <dgm:pt modelId="{A44E4D87-11C8-4DFB-BA52-2DF3314481D4}" type="pres">
      <dgm:prSet presAssocID="{0CBDBBAF-8587-460A-A180-A955C9B6EDA5}" presName="Name8" presStyleCnt="0"/>
      <dgm:spPr/>
    </dgm:pt>
    <dgm:pt modelId="{904E6E2D-DC98-4345-A51F-65211C9B323F}" type="pres">
      <dgm:prSet presAssocID="{0CBDBBAF-8587-460A-A180-A955C9B6EDA5}" presName="level" presStyleLbl="node1" presStyleIdx="2" presStyleCnt="3" custScaleX="100001" custScaleY="100001" custLinFactNeighborX="-363">
        <dgm:presLayoutVars>
          <dgm:chMax val="1"/>
          <dgm:bulletEnabled val="1"/>
        </dgm:presLayoutVars>
      </dgm:prSet>
      <dgm:spPr>
        <a:prstGeom prst="trapezoid">
          <a:avLst/>
        </a:prstGeom>
      </dgm:spPr>
    </dgm:pt>
    <dgm:pt modelId="{B505850A-1ABF-48F5-A147-D8E03FD03D95}" type="pres">
      <dgm:prSet presAssocID="{0CBDBBAF-8587-460A-A180-A955C9B6EDA5}" presName="levelTx" presStyleLbl="revTx" presStyleIdx="0" presStyleCnt="0">
        <dgm:presLayoutVars>
          <dgm:chMax val="1"/>
          <dgm:bulletEnabled val="1"/>
        </dgm:presLayoutVars>
      </dgm:prSet>
      <dgm:spPr>
        <a:prstGeom prst="trapezoid">
          <a:avLst/>
        </a:prstGeom>
      </dgm:spPr>
    </dgm:pt>
  </dgm:ptLst>
  <dgm:cxnLst>
    <dgm:cxn modelId="{AE8B0007-F491-4BE9-A5F9-77CA3F4119BF}" type="presOf" srcId="{06F746BF-B6AF-4012-A278-CAB3AA55F58C}" destId="{32779325-F4C8-4AF3-8327-D9F0B42909C9}" srcOrd="0" destOrd="0" presId="urn:microsoft.com/office/officeart/2005/8/layout/pyramid3"/>
    <dgm:cxn modelId="{C7780E09-45EF-47E1-8757-47A87BCADD34}" srcId="{27855907-B3B2-4F27-8700-2D662E0F8CF7}" destId="{240CDBCF-23D3-4727-88EF-23F7D0EBF40D}" srcOrd="1" destOrd="0" parTransId="{3838A862-9281-4181-9A95-3338191AAF33}" sibTransId="{32E163AC-5985-40C8-89D0-943D5DBDB9CE}"/>
    <dgm:cxn modelId="{CCE17C5B-463B-4245-90F0-AA248E296189}" type="presOf" srcId="{27855907-B3B2-4F27-8700-2D662E0F8CF7}" destId="{C939BDA2-2495-4118-B402-7B6D284815DE}" srcOrd="0" destOrd="0" presId="urn:microsoft.com/office/officeart/2005/8/layout/pyramid3"/>
    <dgm:cxn modelId="{300CD145-9574-4189-8F98-730C8C5D55F3}" type="presOf" srcId="{240CDBCF-23D3-4727-88EF-23F7D0EBF40D}" destId="{6296E9DB-A056-4BFC-B986-7A47947B58F5}" srcOrd="0" destOrd="0" presId="urn:microsoft.com/office/officeart/2005/8/layout/pyramid3"/>
    <dgm:cxn modelId="{34F61D55-223D-4D15-A304-DB08F625DFEE}" srcId="{27855907-B3B2-4F27-8700-2D662E0F8CF7}" destId="{06F746BF-B6AF-4012-A278-CAB3AA55F58C}" srcOrd="0" destOrd="0" parTransId="{8E60549E-767A-4633-BD8B-015C9FA7500D}" sibTransId="{3C33F7D6-B06B-4229-8F58-7D1D74385281}"/>
    <dgm:cxn modelId="{C84F0D9E-18D6-4772-9794-B3704BD085A1}" type="presOf" srcId="{0CBDBBAF-8587-460A-A180-A955C9B6EDA5}" destId="{B505850A-1ABF-48F5-A147-D8E03FD03D95}" srcOrd="1" destOrd="0" presId="urn:microsoft.com/office/officeart/2005/8/layout/pyramid3"/>
    <dgm:cxn modelId="{5B19BEA0-77B0-4E50-BF27-D67EF318AB01}" type="presOf" srcId="{240CDBCF-23D3-4727-88EF-23F7D0EBF40D}" destId="{D0ACF26A-4977-4738-B6AA-231BDD706CFF}" srcOrd="1" destOrd="0" presId="urn:microsoft.com/office/officeart/2005/8/layout/pyramid3"/>
    <dgm:cxn modelId="{0F4C37C1-6E29-4BFF-BB30-95FBC7DC0A1A}" type="presOf" srcId="{06F746BF-B6AF-4012-A278-CAB3AA55F58C}" destId="{6C4AAEF9-A074-41A3-88F1-5CD8D598C01B}" srcOrd="1" destOrd="0" presId="urn:microsoft.com/office/officeart/2005/8/layout/pyramid3"/>
    <dgm:cxn modelId="{01FEFFCE-CF73-46D5-BD04-C937B4633BAA}" srcId="{27855907-B3B2-4F27-8700-2D662E0F8CF7}" destId="{0CBDBBAF-8587-460A-A180-A955C9B6EDA5}" srcOrd="2" destOrd="0" parTransId="{176A24CE-6062-4493-AF6D-D3B0F2EBF9F8}" sibTransId="{A310EC5F-7374-4D0B-AB80-4D6FA06E4353}"/>
    <dgm:cxn modelId="{3C2023CF-472D-4355-BBA4-D48A5559EBD6}" type="presOf" srcId="{0CBDBBAF-8587-460A-A180-A955C9B6EDA5}" destId="{904E6E2D-DC98-4345-A51F-65211C9B323F}" srcOrd="0" destOrd="0" presId="urn:microsoft.com/office/officeart/2005/8/layout/pyramid3"/>
    <dgm:cxn modelId="{4A8EA1B7-9AA3-4185-999B-DFD41B8E528E}" type="presParOf" srcId="{C939BDA2-2495-4118-B402-7B6D284815DE}" destId="{20E57026-6D47-4D01-9529-4D20A8227566}" srcOrd="0" destOrd="0" presId="urn:microsoft.com/office/officeart/2005/8/layout/pyramid3"/>
    <dgm:cxn modelId="{DD638C5B-7F1C-4B34-A4D0-B4118065FEC3}" type="presParOf" srcId="{20E57026-6D47-4D01-9529-4D20A8227566}" destId="{32779325-F4C8-4AF3-8327-D9F0B42909C9}" srcOrd="0" destOrd="0" presId="urn:microsoft.com/office/officeart/2005/8/layout/pyramid3"/>
    <dgm:cxn modelId="{208029BB-930A-4318-BAC7-A041D6AD8BEC}" type="presParOf" srcId="{20E57026-6D47-4D01-9529-4D20A8227566}" destId="{6C4AAEF9-A074-41A3-88F1-5CD8D598C01B}" srcOrd="1" destOrd="0" presId="urn:microsoft.com/office/officeart/2005/8/layout/pyramid3"/>
    <dgm:cxn modelId="{C86F6884-0727-492A-98E3-0E0F7533EA67}" type="presParOf" srcId="{C939BDA2-2495-4118-B402-7B6D284815DE}" destId="{1C23F414-F2D8-4121-A818-3B2853E68CFD}" srcOrd="1" destOrd="0" presId="urn:microsoft.com/office/officeart/2005/8/layout/pyramid3"/>
    <dgm:cxn modelId="{5D5EC8E9-F74C-48B4-B05A-79A1FDE42B99}" type="presParOf" srcId="{1C23F414-F2D8-4121-A818-3B2853E68CFD}" destId="{6296E9DB-A056-4BFC-B986-7A47947B58F5}" srcOrd="0" destOrd="0" presId="urn:microsoft.com/office/officeart/2005/8/layout/pyramid3"/>
    <dgm:cxn modelId="{99816C8F-3689-4D1A-83CE-941519D7B005}" type="presParOf" srcId="{1C23F414-F2D8-4121-A818-3B2853E68CFD}" destId="{D0ACF26A-4977-4738-B6AA-231BDD706CFF}" srcOrd="1" destOrd="0" presId="urn:microsoft.com/office/officeart/2005/8/layout/pyramid3"/>
    <dgm:cxn modelId="{44635F57-6018-4E02-B3DA-FF02FA80F4AB}" type="presParOf" srcId="{C939BDA2-2495-4118-B402-7B6D284815DE}" destId="{A44E4D87-11C8-4DFB-BA52-2DF3314481D4}" srcOrd="2" destOrd="0" presId="urn:microsoft.com/office/officeart/2005/8/layout/pyramid3"/>
    <dgm:cxn modelId="{B10B13CB-CE99-4CAB-A642-D662695FC85F}" type="presParOf" srcId="{A44E4D87-11C8-4DFB-BA52-2DF3314481D4}" destId="{904E6E2D-DC98-4345-A51F-65211C9B323F}" srcOrd="0" destOrd="0" presId="urn:microsoft.com/office/officeart/2005/8/layout/pyramid3"/>
    <dgm:cxn modelId="{8883C340-F77F-403D-BEA9-6E65510A2232}" type="presParOf" srcId="{A44E4D87-11C8-4DFB-BA52-2DF3314481D4}" destId="{B505850A-1ABF-48F5-A147-D8E03FD03D95}"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79325-F4C8-4AF3-8327-D9F0B42909C9}">
      <dsp:nvSpPr>
        <dsp:cNvPr id="0" name=""/>
        <dsp:cNvSpPr/>
      </dsp:nvSpPr>
      <dsp:spPr>
        <a:xfrm rot="10800000">
          <a:off x="1314975" y="0"/>
          <a:ext cx="3308206" cy="1556893"/>
        </a:xfrm>
        <a:prstGeom prst="trapezoid">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n>
                <a:solidFill>
                  <a:srgbClr val="FFFFFF"/>
                </a:solidFill>
              </a:ln>
              <a:solidFill>
                <a:schemeClr val="bg1"/>
              </a:solidFill>
              <a:effectLst/>
              <a:latin typeface="Comic Sans MS" panose="030F0702030302020204" pitchFamily="66" charset="0"/>
            </a:rPr>
            <a:t>Reduce</a:t>
          </a:r>
        </a:p>
      </dsp:txBody>
      <dsp:txXfrm rot="-10800000">
        <a:off x="1893911" y="0"/>
        <a:ext cx="2150334" cy="1556893"/>
      </dsp:txXfrm>
    </dsp:sp>
    <dsp:sp modelId="{6296E9DB-A056-4BFC-B986-7A47947B58F5}">
      <dsp:nvSpPr>
        <dsp:cNvPr id="0" name=""/>
        <dsp:cNvSpPr/>
      </dsp:nvSpPr>
      <dsp:spPr>
        <a:xfrm rot="10800000">
          <a:off x="1638459" y="1556893"/>
          <a:ext cx="2661237" cy="1488359"/>
        </a:xfrm>
        <a:prstGeom prst="trapezoid">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latin typeface="Comic Sans MS" panose="030F0702030302020204" pitchFamily="66" charset="0"/>
            </a:rPr>
            <a:t>Reuse</a:t>
          </a:r>
        </a:p>
      </dsp:txBody>
      <dsp:txXfrm rot="-10800000">
        <a:off x="2352236" y="1770329"/>
        <a:ext cx="1233684" cy="1274923"/>
      </dsp:txXfrm>
    </dsp:sp>
    <dsp:sp modelId="{904E6E2D-DC98-4345-A51F-65211C9B323F}">
      <dsp:nvSpPr>
        <dsp:cNvPr id="0" name=""/>
        <dsp:cNvSpPr/>
      </dsp:nvSpPr>
      <dsp:spPr>
        <a:xfrm rot="10800000">
          <a:off x="1957338" y="3045253"/>
          <a:ext cx="2008895" cy="1556909"/>
        </a:xfrm>
        <a:prstGeom prst="trapezoid">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Recycle</a:t>
          </a:r>
        </a:p>
      </dsp:txBody>
      <dsp:txXfrm rot="-10800000">
        <a:off x="2216823" y="3246356"/>
        <a:ext cx="1489925" cy="1355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79325-F4C8-4AF3-8327-D9F0B42909C9}">
      <dsp:nvSpPr>
        <dsp:cNvPr id="0" name=""/>
        <dsp:cNvSpPr/>
      </dsp:nvSpPr>
      <dsp:spPr>
        <a:xfrm rot="10800000">
          <a:off x="1240247" y="0"/>
          <a:ext cx="3120206" cy="1466644"/>
        </a:xfrm>
        <a:prstGeom prst="trapezoid">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n>
                <a:solidFill>
                  <a:srgbClr val="FFFFFF"/>
                </a:solidFill>
              </a:ln>
              <a:solidFill>
                <a:schemeClr val="bg1"/>
              </a:solidFill>
              <a:effectLst/>
              <a:latin typeface="Comic Sans MS" panose="030F0702030302020204" pitchFamily="66" charset="0"/>
            </a:rPr>
            <a:t>Reduce</a:t>
          </a:r>
        </a:p>
      </dsp:txBody>
      <dsp:txXfrm rot="-10800000">
        <a:off x="1786283" y="0"/>
        <a:ext cx="2028134" cy="1466644"/>
      </dsp:txXfrm>
    </dsp:sp>
    <dsp:sp modelId="{6296E9DB-A056-4BFC-B986-7A47947B58F5}">
      <dsp:nvSpPr>
        <dsp:cNvPr id="0" name=""/>
        <dsp:cNvSpPr/>
      </dsp:nvSpPr>
      <dsp:spPr>
        <a:xfrm rot="10800000">
          <a:off x="1545348" y="1466644"/>
          <a:ext cx="2510003" cy="1402082"/>
        </a:xfrm>
        <a:prstGeom prst="trapezoid">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Reuse</a:t>
          </a:r>
        </a:p>
      </dsp:txBody>
      <dsp:txXfrm rot="-10800000">
        <a:off x="2218279" y="1667464"/>
        <a:ext cx="1164142" cy="1201262"/>
      </dsp:txXfrm>
    </dsp:sp>
    <dsp:sp modelId="{904E6E2D-DC98-4345-A51F-65211C9B323F}">
      <dsp:nvSpPr>
        <dsp:cNvPr id="0" name=""/>
        <dsp:cNvSpPr/>
      </dsp:nvSpPr>
      <dsp:spPr>
        <a:xfrm rot="10800000">
          <a:off x="1846105" y="2868727"/>
          <a:ext cx="1894733" cy="1466659"/>
        </a:xfrm>
        <a:prstGeom prst="trapezoid">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Recycle</a:t>
          </a:r>
        </a:p>
      </dsp:txBody>
      <dsp:txXfrm rot="-10800000">
        <a:off x="2090548" y="3057944"/>
        <a:ext cx="1405847" cy="12774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37946-71FE-4C58-8CC1-12C22BAF0B1A}" type="datetimeFigureOut">
              <a:rPr lang="en-GB" smtClean="0"/>
              <a:t>10/06/2025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D9B9C-B909-4C1A-BCAA-E4E050BFBA27}" type="slidenum">
              <a:rPr lang="en-GB" smtClean="0"/>
              <a:t>‹#›</a:t>
            </a:fld>
            <a:endParaRPr lang="en-GB"/>
          </a:p>
        </p:txBody>
      </p:sp>
    </p:spTree>
    <p:extLst>
      <p:ext uri="{BB962C8B-B14F-4D97-AF65-F5344CB8AC3E}">
        <p14:creationId xmlns:p14="http://schemas.microsoft.com/office/powerpoint/2010/main" val="3263787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ootprintnetwork.org/resources/glossary/#biological-capacity-biocapacity"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specifically goes through the waste and recycling in Doncaster. For Barnsley or Rotherham, please check out our website www.BDRonline.co.uk. </a:t>
            </a:r>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1</a:t>
            </a:fld>
            <a:endParaRPr lang="en-GB"/>
          </a:p>
        </p:txBody>
      </p:sp>
    </p:spTree>
    <p:extLst>
      <p:ext uri="{BB962C8B-B14F-4D97-AF65-F5344CB8AC3E}">
        <p14:creationId xmlns:p14="http://schemas.microsoft.com/office/powerpoint/2010/main" val="22270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11</a:t>
            </a:fld>
            <a:endParaRPr lang="en-GB"/>
          </a:p>
        </p:txBody>
      </p:sp>
    </p:spTree>
    <p:extLst>
      <p:ext uri="{BB962C8B-B14F-4D97-AF65-F5344CB8AC3E}">
        <p14:creationId xmlns:p14="http://schemas.microsoft.com/office/powerpoint/2010/main" val="561819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Recycling means turning old things into new things.</a:t>
            </a:r>
          </a:p>
          <a:p>
            <a:endParaRPr lang="en-US" dirty="0"/>
          </a:p>
          <a:p>
            <a:pPr marL="342900" indent="-342900">
              <a:buFont typeface="Arial" panose="020B0604020202020204" pitchFamily="34" charset="0"/>
              <a:buChar char="•"/>
            </a:pPr>
            <a:r>
              <a:rPr lang="en-GB" sz="1200" dirty="0">
                <a:latin typeface="Comic Sans MS" panose="030F0702030302020204" pitchFamily="66" charset="0"/>
              </a:rPr>
              <a:t>Putting stuff in the recycling bin at home</a:t>
            </a:r>
          </a:p>
          <a:p>
            <a:pPr marL="342900" indent="-342900">
              <a:buFont typeface="Arial" panose="020B0604020202020204" pitchFamily="34" charset="0"/>
              <a:buChar char="•"/>
            </a:pPr>
            <a:r>
              <a:rPr lang="en-GB" sz="1200" dirty="0">
                <a:latin typeface="Comic Sans MS" panose="030F0702030302020204" pitchFamily="66" charset="0"/>
              </a:rPr>
              <a:t>Keeping a recycling bin in your bedroom or bathroom</a:t>
            </a:r>
          </a:p>
          <a:p>
            <a:pPr marL="342900" indent="-342900">
              <a:buFont typeface="Arial" panose="020B0604020202020204" pitchFamily="34" charset="0"/>
              <a:buChar char="•"/>
            </a:pPr>
            <a:r>
              <a:rPr lang="en-GB" sz="1200" dirty="0">
                <a:latin typeface="Comic Sans MS" panose="030F0702030302020204" pitchFamily="66" charset="0"/>
              </a:rPr>
              <a:t>Taking your recycling to the recycling centre or bring bank </a:t>
            </a:r>
          </a:p>
          <a:p>
            <a:endParaRPr lang="en-GB" dirty="0"/>
          </a:p>
          <a:p>
            <a:r>
              <a:rPr lang="en-GB" dirty="0"/>
              <a:t>Ask your class to raise their hand if they recycle at home. </a:t>
            </a:r>
          </a:p>
          <a:p>
            <a:endParaRPr lang="en-GB" dirty="0"/>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12</a:t>
            </a:fld>
            <a:endParaRPr lang="en-GB"/>
          </a:p>
        </p:txBody>
      </p:sp>
    </p:spTree>
    <p:extLst>
      <p:ext uri="{BB962C8B-B14F-4D97-AF65-F5344CB8AC3E}">
        <p14:creationId xmlns:p14="http://schemas.microsoft.com/office/powerpoint/2010/main" val="1045307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BDR we do average in recycling our waste. These are the percentages of waste recycled in each authority from 2022/23. </a:t>
            </a:r>
          </a:p>
          <a:p>
            <a:endParaRPr lang="en-GB" dirty="0"/>
          </a:p>
          <a:p>
            <a:r>
              <a:rPr lang="en-GB" dirty="0"/>
              <a:t>Highest ranked (1</a:t>
            </a:r>
            <a:r>
              <a:rPr lang="en-GB" baseline="30000" dirty="0"/>
              <a:t>st</a:t>
            </a:r>
            <a:r>
              <a:rPr lang="en-GB" dirty="0"/>
              <a:t>)is </a:t>
            </a:r>
            <a:r>
              <a:rPr lang="en-GB" b="0" i="0" dirty="0">
                <a:solidFill>
                  <a:srgbClr val="000000"/>
                </a:solidFill>
                <a:effectLst/>
                <a:latin typeface="Arial" panose="020B0604020202020204" pitchFamily="34" charset="0"/>
              </a:rPr>
              <a:t>South Oxfordshire District Council at 61.6%</a:t>
            </a:r>
          </a:p>
          <a:p>
            <a:r>
              <a:rPr lang="en-GB" b="0" i="0" dirty="0">
                <a:solidFill>
                  <a:srgbClr val="000000"/>
                </a:solidFill>
                <a:effectLst/>
                <a:latin typeface="Arial" panose="020B0604020202020204" pitchFamily="34" charset="0"/>
              </a:rPr>
              <a:t>Lowest ranked (343</a:t>
            </a:r>
            <a:r>
              <a:rPr lang="en-GB" b="0" i="0" baseline="30000" dirty="0">
                <a:solidFill>
                  <a:srgbClr val="000000"/>
                </a:solidFill>
                <a:effectLst/>
                <a:latin typeface="Arial" panose="020B0604020202020204" pitchFamily="34" charset="0"/>
              </a:rPr>
              <a:t>rd  </a:t>
            </a:r>
            <a:r>
              <a:rPr lang="en-GB" b="0" i="0" dirty="0">
                <a:solidFill>
                  <a:srgbClr val="000000"/>
                </a:solidFill>
                <a:effectLst/>
                <a:latin typeface="Arial" panose="020B0604020202020204" pitchFamily="34" charset="0"/>
              </a:rPr>
              <a:t>) is Tower Hamlets at 17.7%</a:t>
            </a:r>
          </a:p>
          <a:p>
            <a:endParaRPr lang="en-GB" b="0" i="0" dirty="0">
              <a:solidFill>
                <a:srgbClr val="000000"/>
              </a:solidFill>
              <a:effectLst/>
              <a:latin typeface="Arial" panose="020B0604020202020204" pitchFamily="34" charset="0"/>
            </a:endParaRPr>
          </a:p>
          <a:p>
            <a:r>
              <a:rPr lang="en-GB" b="0" i="0" dirty="0">
                <a:solidFill>
                  <a:srgbClr val="000000"/>
                </a:solidFill>
                <a:effectLst/>
                <a:latin typeface="Arial" panose="020B0604020202020204" pitchFamily="34" charset="0"/>
              </a:rPr>
              <a:t>Barnsley is 117</a:t>
            </a:r>
            <a:r>
              <a:rPr lang="en-GB" b="0" i="0" baseline="30000" dirty="0">
                <a:solidFill>
                  <a:srgbClr val="000000"/>
                </a:solidFill>
                <a:effectLst/>
                <a:latin typeface="Arial" panose="020B0604020202020204" pitchFamily="34" charset="0"/>
              </a:rPr>
              <a:t>th</a:t>
            </a:r>
            <a:r>
              <a:rPr lang="en-GB" b="0" i="0" dirty="0">
                <a:solidFill>
                  <a:srgbClr val="000000"/>
                </a:solidFill>
                <a:effectLst/>
                <a:latin typeface="Arial" panose="020B0604020202020204" pitchFamily="34" charset="0"/>
              </a:rPr>
              <a:t> at 44.6%</a:t>
            </a:r>
          </a:p>
          <a:p>
            <a:r>
              <a:rPr lang="en-GB" b="0" i="0" dirty="0">
                <a:solidFill>
                  <a:srgbClr val="000000"/>
                </a:solidFill>
                <a:effectLst/>
                <a:latin typeface="Arial" panose="020B0604020202020204" pitchFamily="34" charset="0"/>
              </a:rPr>
              <a:t>Doncaster is 133</a:t>
            </a:r>
            <a:r>
              <a:rPr lang="en-GB" b="0" i="0" baseline="30000" dirty="0">
                <a:solidFill>
                  <a:srgbClr val="000000"/>
                </a:solidFill>
                <a:effectLst/>
                <a:latin typeface="Arial" panose="020B0604020202020204" pitchFamily="34" charset="0"/>
              </a:rPr>
              <a:t>rd</a:t>
            </a:r>
            <a:r>
              <a:rPr lang="en-GB" b="0" i="0" dirty="0">
                <a:solidFill>
                  <a:srgbClr val="000000"/>
                </a:solidFill>
                <a:effectLst/>
                <a:latin typeface="Arial" panose="020B0604020202020204" pitchFamily="34" charset="0"/>
              </a:rPr>
              <a:t> at 43.6%</a:t>
            </a:r>
          </a:p>
          <a:p>
            <a:r>
              <a:rPr lang="en-GB" b="0" i="0" dirty="0">
                <a:solidFill>
                  <a:srgbClr val="000000"/>
                </a:solidFill>
                <a:effectLst/>
                <a:latin typeface="Arial" panose="020B0604020202020204" pitchFamily="34" charset="0"/>
              </a:rPr>
              <a:t>Rotherham is 122</a:t>
            </a:r>
            <a:r>
              <a:rPr lang="en-GB" b="0" i="0" baseline="30000" dirty="0">
                <a:solidFill>
                  <a:srgbClr val="000000"/>
                </a:solidFill>
                <a:effectLst/>
                <a:latin typeface="Arial" panose="020B0604020202020204" pitchFamily="34" charset="0"/>
              </a:rPr>
              <a:t>nd</a:t>
            </a:r>
            <a:r>
              <a:rPr lang="en-GB" b="0" i="0" dirty="0">
                <a:solidFill>
                  <a:srgbClr val="000000"/>
                </a:solidFill>
                <a:effectLst/>
                <a:latin typeface="Arial" panose="020B0604020202020204" pitchFamily="34" charset="0"/>
              </a:rPr>
              <a:t> at 44.5%</a:t>
            </a:r>
          </a:p>
          <a:p>
            <a:r>
              <a:rPr lang="en-GB" b="0" i="0" dirty="0">
                <a:solidFill>
                  <a:srgbClr val="000000"/>
                </a:solidFill>
                <a:effectLst/>
                <a:latin typeface="Arial" panose="020B0604020202020204" pitchFamily="34" charset="0"/>
              </a:rPr>
              <a:t>Sheffield is 227</a:t>
            </a:r>
            <a:r>
              <a:rPr lang="en-GB" b="0" i="0" baseline="30000" dirty="0">
                <a:solidFill>
                  <a:srgbClr val="000000"/>
                </a:solidFill>
                <a:effectLst/>
                <a:latin typeface="Arial" panose="020B0604020202020204" pitchFamily="34" charset="0"/>
              </a:rPr>
              <a:t>th</a:t>
            </a:r>
            <a:r>
              <a:rPr lang="en-GB" b="0" i="0" dirty="0">
                <a:solidFill>
                  <a:srgbClr val="000000"/>
                </a:solidFill>
                <a:effectLst/>
                <a:latin typeface="Arial" panose="020B0604020202020204" pitchFamily="34" charset="0"/>
              </a:rPr>
              <a:t> at 32% </a:t>
            </a:r>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13</a:t>
            </a:fld>
            <a:endParaRPr lang="en-GB"/>
          </a:p>
        </p:txBody>
      </p:sp>
    </p:spTree>
    <p:extLst>
      <p:ext uri="{BB962C8B-B14F-4D97-AF65-F5344CB8AC3E}">
        <p14:creationId xmlns:p14="http://schemas.microsoft.com/office/powerpoint/2010/main" val="66821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blue bin is for paper and cardboard such as:</a:t>
            </a:r>
          </a:p>
          <a:p>
            <a:pPr marL="171450" indent="-171450">
              <a:buFont typeface="Arial" panose="020B0604020202020204" pitchFamily="34" charset="0"/>
              <a:buChar char="•"/>
            </a:pPr>
            <a:r>
              <a:rPr lang="en-GB" dirty="0"/>
              <a:t>Envelopes</a:t>
            </a:r>
          </a:p>
          <a:p>
            <a:pPr marL="171450" indent="-171450">
              <a:buFont typeface="Arial" panose="020B0604020202020204" pitchFamily="34" charset="0"/>
              <a:buChar char="•"/>
            </a:pPr>
            <a:r>
              <a:rPr lang="en-GB" dirty="0"/>
              <a:t>Newspapers</a:t>
            </a:r>
          </a:p>
          <a:p>
            <a:pPr marL="171450" indent="-171450">
              <a:buFont typeface="Arial" panose="020B0604020202020204" pitchFamily="34" charset="0"/>
              <a:buChar char="•"/>
            </a:pPr>
            <a:r>
              <a:rPr lang="en-GB" dirty="0"/>
              <a:t>Cardboard boxes</a:t>
            </a:r>
          </a:p>
          <a:p>
            <a:pPr marL="171450" indent="-171450">
              <a:buFont typeface="Arial" panose="020B0604020202020204" pitchFamily="34" charset="0"/>
              <a:buChar char="•"/>
            </a:pPr>
            <a:r>
              <a:rPr lang="en-GB" dirty="0"/>
              <a:t>Egg boxes</a:t>
            </a:r>
          </a:p>
          <a:p>
            <a:pPr marL="171450" indent="-171450">
              <a:buFont typeface="Arial" panose="020B0604020202020204" pitchFamily="34" charset="0"/>
              <a:buChar char="•"/>
            </a:pPr>
            <a:r>
              <a:rPr lang="en-GB" dirty="0"/>
              <a:t>Magazines </a:t>
            </a:r>
          </a:p>
          <a:p>
            <a:pPr marL="171450" indent="-171450">
              <a:buFont typeface="Arial" panose="020B0604020202020204" pitchFamily="34" charset="0"/>
              <a:buChar char="•"/>
            </a:pPr>
            <a:r>
              <a:rPr lang="en-GB" dirty="0"/>
              <a:t>Leaflets </a:t>
            </a:r>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*please note this is an animation and needs to viewed in presentation mode in order to work*</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15</a:t>
            </a:fld>
            <a:endParaRPr lang="en-GB"/>
          </a:p>
        </p:txBody>
      </p:sp>
    </p:spTree>
    <p:extLst>
      <p:ext uri="{BB962C8B-B14F-4D97-AF65-F5344CB8AC3E}">
        <p14:creationId xmlns:p14="http://schemas.microsoft.com/office/powerpoint/2010/main" val="2638832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green bin is for garden waste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 everyone will have this bin as not everyone wants/needs one and it is a paid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D9C15DE-65F2-4CB8-8A29-B372DFF3DF22}" type="slidenum">
              <a:rPr lang="en-GB" smtClean="0"/>
              <a:t>16</a:t>
            </a:fld>
            <a:endParaRPr lang="en-GB"/>
          </a:p>
        </p:txBody>
      </p:sp>
    </p:spTree>
    <p:extLst>
      <p:ext uri="{BB962C8B-B14F-4D97-AF65-F5344CB8AC3E}">
        <p14:creationId xmlns:p14="http://schemas.microsoft.com/office/powerpoint/2010/main" val="3624017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brown bin is for our mixed recycling </a:t>
            </a:r>
          </a:p>
          <a:p>
            <a:r>
              <a:rPr lang="en-GB" dirty="0"/>
              <a:t>This includes:</a:t>
            </a:r>
          </a:p>
          <a:p>
            <a:pPr marL="171450" indent="-171450">
              <a:buFont typeface="Arial" panose="020B0604020202020204" pitchFamily="34" charset="0"/>
              <a:buChar char="•"/>
            </a:pPr>
            <a:r>
              <a:rPr lang="en-GB" dirty="0"/>
              <a:t>Plastic bottles – pop bottles, shampoo bottles, water bottles</a:t>
            </a:r>
          </a:p>
          <a:p>
            <a:pPr marL="171450" indent="-171450">
              <a:buFont typeface="Arial" panose="020B0604020202020204" pitchFamily="34" charset="0"/>
              <a:buChar char="•"/>
            </a:pPr>
            <a:r>
              <a:rPr lang="en-GB" dirty="0"/>
              <a:t>Tins – beans, tuna, sweetcorn</a:t>
            </a:r>
          </a:p>
          <a:p>
            <a:pPr marL="171450" indent="-171450">
              <a:buFont typeface="Arial" panose="020B0604020202020204" pitchFamily="34" charset="0"/>
              <a:buChar char="•"/>
            </a:pPr>
            <a:r>
              <a:rPr lang="en-GB" dirty="0"/>
              <a:t>Cans – pop cans</a:t>
            </a:r>
          </a:p>
          <a:p>
            <a:pPr marL="171450" indent="-171450">
              <a:buFont typeface="Arial" panose="020B0604020202020204" pitchFamily="34" charset="0"/>
              <a:buChar char="•"/>
            </a:pPr>
            <a:r>
              <a:rPr lang="en-GB" dirty="0"/>
              <a:t>Glass bottles- pop glass bottles</a:t>
            </a:r>
          </a:p>
          <a:p>
            <a:pPr marL="171450" indent="-171450">
              <a:buFont typeface="Arial" panose="020B0604020202020204" pitchFamily="34" charset="0"/>
              <a:buChar char="•"/>
            </a:pPr>
            <a:r>
              <a:rPr lang="en-GB" dirty="0"/>
              <a:t>Glass jars – jam jars, sauce jars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17</a:t>
            </a:fld>
            <a:endParaRPr lang="en-GB"/>
          </a:p>
        </p:txBody>
      </p:sp>
    </p:spTree>
    <p:extLst>
      <p:ext uri="{BB962C8B-B14F-4D97-AF65-F5344CB8AC3E}">
        <p14:creationId xmlns:p14="http://schemas.microsoft.com/office/powerpoint/2010/main" val="3528882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black bin is for the things we cannot recycle at home </a:t>
            </a:r>
          </a:p>
          <a:p>
            <a:endParaRPr lang="en-GB" dirty="0"/>
          </a:p>
          <a:p>
            <a:r>
              <a:rPr lang="en-GB" dirty="0"/>
              <a:t>This could be nappies, soft plastic packaging, plastic pots, tubs, and trays, and food waste.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18</a:t>
            </a:fld>
            <a:endParaRPr lang="en-GB"/>
          </a:p>
        </p:txBody>
      </p:sp>
    </p:spTree>
    <p:extLst>
      <p:ext uri="{BB962C8B-B14F-4D97-AF65-F5344CB8AC3E}">
        <p14:creationId xmlns:p14="http://schemas.microsoft.com/office/powerpoint/2010/main" val="2563879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means we can turn our waste into new things.</a:t>
            </a:r>
          </a:p>
          <a:p>
            <a:endParaRPr lang="en-GB" dirty="0"/>
          </a:p>
          <a:p>
            <a:r>
              <a:rPr lang="en-GB" dirty="0"/>
              <a:t>We can make one fleece jacket by recycling 25 plastic bottles. </a:t>
            </a:r>
          </a:p>
          <a:p>
            <a:endParaRPr lang="en-GB" dirty="0"/>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19</a:t>
            </a:fld>
            <a:endParaRPr lang="en-GB"/>
          </a:p>
        </p:txBody>
      </p:sp>
    </p:spTree>
    <p:extLst>
      <p:ext uri="{BB962C8B-B14F-4D97-AF65-F5344CB8AC3E}">
        <p14:creationId xmlns:p14="http://schemas.microsoft.com/office/powerpoint/2010/main" val="3821729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helps us manage and save our resources.</a:t>
            </a:r>
          </a:p>
          <a:p>
            <a:endParaRPr lang="en-GB" dirty="0"/>
          </a:p>
          <a:p>
            <a:r>
              <a:rPr lang="en-GB" dirty="0"/>
              <a:t>Plastics comes from oil</a:t>
            </a:r>
          </a:p>
          <a:p>
            <a:r>
              <a:rPr lang="en-GB" dirty="0"/>
              <a:t>Paper comes from trees/wood</a:t>
            </a:r>
          </a:p>
          <a:p>
            <a:r>
              <a:rPr lang="en-GB" dirty="0"/>
              <a:t>Metals comes from ores</a:t>
            </a:r>
          </a:p>
          <a:p>
            <a:r>
              <a:rPr lang="en-GB" dirty="0"/>
              <a:t>Energy used our items can come from fossil fuels. </a:t>
            </a:r>
          </a:p>
        </p:txBody>
      </p:sp>
      <p:sp>
        <p:nvSpPr>
          <p:cNvPr id="4" name="Slide Number Placeholder 3"/>
          <p:cNvSpPr>
            <a:spLocks noGrp="1"/>
          </p:cNvSpPr>
          <p:nvPr>
            <p:ph type="sldNum" sz="quarter" idx="5"/>
          </p:nvPr>
        </p:nvSpPr>
        <p:spPr/>
        <p:txBody>
          <a:bodyPr/>
          <a:lstStyle/>
          <a:p>
            <a:fld id="{BF3D9B9C-B909-4C1A-BCAA-E4E050BFBA27}" type="slidenum">
              <a:rPr lang="en-GB" smtClean="0"/>
              <a:t>20</a:t>
            </a:fld>
            <a:endParaRPr lang="en-GB"/>
          </a:p>
        </p:txBody>
      </p:sp>
    </p:spTree>
    <p:extLst>
      <p:ext uri="{BB962C8B-B14F-4D97-AF65-F5344CB8AC3E}">
        <p14:creationId xmlns:p14="http://schemas.microsoft.com/office/powerpoint/2010/main" val="4233252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recycled materials saves energy compared to the energy needed to extract, process and transport new virgin materials. </a:t>
            </a:r>
          </a:p>
        </p:txBody>
      </p:sp>
      <p:sp>
        <p:nvSpPr>
          <p:cNvPr id="4" name="Slide Number Placeholder 3"/>
          <p:cNvSpPr>
            <a:spLocks noGrp="1"/>
          </p:cNvSpPr>
          <p:nvPr>
            <p:ph type="sldNum" sz="quarter" idx="5"/>
          </p:nvPr>
        </p:nvSpPr>
        <p:spPr/>
        <p:txBody>
          <a:bodyPr/>
          <a:lstStyle/>
          <a:p>
            <a:fld id="{BF3D9B9C-B909-4C1A-BCAA-E4E050BFBA27}" type="slidenum">
              <a:rPr lang="en-GB" smtClean="0"/>
              <a:t>21</a:t>
            </a:fld>
            <a:endParaRPr lang="en-GB"/>
          </a:p>
        </p:txBody>
      </p:sp>
    </p:spTree>
    <p:extLst>
      <p:ext uri="{BB962C8B-B14F-4D97-AF65-F5344CB8AC3E}">
        <p14:creationId xmlns:p14="http://schemas.microsoft.com/office/powerpoint/2010/main" val="991214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your class the question ‘what is waste?’</a:t>
            </a:r>
          </a:p>
          <a:p>
            <a:endParaRPr lang="en-GB" dirty="0"/>
          </a:p>
          <a:p>
            <a:r>
              <a:rPr lang="en-GB" dirty="0"/>
              <a:t>We may call it other words like the ones on screen but they all mean the same thing.</a:t>
            </a:r>
          </a:p>
          <a:p>
            <a:endParaRPr lang="en-GB" dirty="0"/>
          </a:p>
          <a:p>
            <a:r>
              <a:rPr lang="en-GB" dirty="0"/>
              <a:t>Can they give a definition of this word?</a:t>
            </a:r>
          </a:p>
        </p:txBody>
      </p:sp>
      <p:sp>
        <p:nvSpPr>
          <p:cNvPr id="4" name="Slide Number Placeholder 3"/>
          <p:cNvSpPr>
            <a:spLocks noGrp="1"/>
          </p:cNvSpPr>
          <p:nvPr>
            <p:ph type="sldNum" sz="quarter" idx="5"/>
          </p:nvPr>
        </p:nvSpPr>
        <p:spPr/>
        <p:txBody>
          <a:bodyPr/>
          <a:lstStyle/>
          <a:p>
            <a:fld id="{BF3D9B9C-B909-4C1A-BCAA-E4E050BFBA27}" type="slidenum">
              <a:rPr lang="en-GB" smtClean="0"/>
              <a:t>2</a:t>
            </a:fld>
            <a:endParaRPr lang="en-GB"/>
          </a:p>
        </p:txBody>
      </p:sp>
    </p:spTree>
    <p:extLst>
      <p:ext uri="{BB962C8B-B14F-4D97-AF65-F5344CB8AC3E}">
        <p14:creationId xmlns:p14="http://schemas.microsoft.com/office/powerpoint/2010/main" val="2177024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The United Nations Sustainable Development Goals </a:t>
            </a:r>
          </a:p>
          <a:p>
            <a:endParaRPr lang="en-GB"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Sustainability effects all aspects of our lives. The sustainable development goals (SDGs) are a set of targets created by the United Nations in 2015. They relate to future international development with the aim of solving social, environmental, and economic issues that society faces.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Recycling our waste helps contribute to achieving these goals. </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22</a:t>
            </a:fld>
            <a:endParaRPr lang="en-GB"/>
          </a:p>
        </p:txBody>
      </p:sp>
    </p:spTree>
    <p:extLst>
      <p:ext uri="{BB962C8B-B14F-4D97-AF65-F5344CB8AC3E}">
        <p14:creationId xmlns:p14="http://schemas.microsoft.com/office/powerpoint/2010/main" val="2592301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saves our planet!</a:t>
            </a:r>
          </a:p>
          <a:p>
            <a:endParaRPr lang="en-GB" dirty="0"/>
          </a:p>
          <a:p>
            <a:pPr marL="171450" indent="-171450">
              <a:buFont typeface="Arial" panose="020B0604020202020204" pitchFamily="34" charset="0"/>
              <a:buChar char="•"/>
            </a:pPr>
            <a:r>
              <a:rPr lang="en-GB" dirty="0"/>
              <a:t>If the entire planet consumed resources at the rate the UK does, we would need 2.6 planets to sustain us.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US" b="0" i="0" dirty="0">
                <a:solidFill>
                  <a:srgbClr val="676767"/>
                </a:solidFill>
                <a:effectLst/>
                <a:latin typeface="Open Sans" panose="020B0606030504020204" pitchFamily="34" charset="0"/>
              </a:rPr>
              <a:t>Humanity as a whole is using nature 1.7 times faster than our planet’s </a:t>
            </a:r>
            <a:r>
              <a:rPr lang="en-US" b="0" i="0" u="none" strike="noStrike" dirty="0">
                <a:solidFill>
                  <a:srgbClr val="FF6C2C"/>
                </a:solidFill>
                <a:effectLst/>
                <a:latin typeface="Open Sans" panose="020B0606030504020204" pitchFamily="34" charset="0"/>
                <a:hlinkClick r:id="rId3"/>
              </a:rPr>
              <a:t>biocapacity</a:t>
            </a:r>
            <a:r>
              <a:rPr lang="en-US" b="0" i="0" dirty="0">
                <a:solidFill>
                  <a:srgbClr val="676767"/>
                </a:solidFill>
                <a:effectLst/>
                <a:latin typeface="Open Sans" panose="020B0606030504020204" pitchFamily="34" charset="0"/>
              </a:rPr>
              <a:t> can regenerate. That’s equivalent to using the resources of 1.7 Earths. </a:t>
            </a:r>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23</a:t>
            </a:fld>
            <a:endParaRPr lang="en-GB"/>
          </a:p>
        </p:txBody>
      </p:sp>
    </p:spTree>
    <p:extLst>
      <p:ext uri="{BB962C8B-B14F-4D97-AF65-F5344CB8AC3E}">
        <p14:creationId xmlns:p14="http://schemas.microsoft.com/office/powerpoint/2010/main" val="1419746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your students if they have any suggestions on how the could reduce, reuse and recycle to help the planet. </a:t>
            </a:r>
          </a:p>
          <a:p>
            <a:endParaRPr lang="en-GB" dirty="0"/>
          </a:p>
          <a:p>
            <a:r>
              <a:rPr lang="en-GB" dirty="0"/>
              <a:t>A quiz on the learnings of this lesson can be found </a:t>
            </a:r>
            <a:r>
              <a:rPr lang="en-GB"/>
              <a:t>at https://www.bdronline.co.uk/education/key-stage-34-resources/1 </a:t>
            </a:r>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25</a:t>
            </a:fld>
            <a:endParaRPr lang="en-GB"/>
          </a:p>
        </p:txBody>
      </p:sp>
    </p:spTree>
    <p:extLst>
      <p:ext uri="{BB962C8B-B14F-4D97-AF65-F5344CB8AC3E}">
        <p14:creationId xmlns:p14="http://schemas.microsoft.com/office/powerpoint/2010/main" val="67397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Waste can be anything we no longer want or need.</a:t>
            </a:r>
          </a:p>
          <a:p>
            <a:endParaRPr lang="en-GB" dirty="0"/>
          </a:p>
          <a:p>
            <a:r>
              <a:rPr lang="en-GB" dirty="0"/>
              <a:t>This could be because:</a:t>
            </a:r>
          </a:p>
          <a:p>
            <a:pPr marL="171450" indent="-171450">
              <a:buFont typeface="Arial" panose="020B0604020202020204" pitchFamily="34" charset="0"/>
              <a:buChar char="•"/>
            </a:pPr>
            <a:r>
              <a:rPr lang="en-GB" dirty="0"/>
              <a:t>We have finished using it </a:t>
            </a:r>
          </a:p>
          <a:p>
            <a:pPr marL="171450" indent="-171450">
              <a:buFont typeface="Arial" panose="020B0604020202020204" pitchFamily="34" charset="0"/>
              <a:buChar char="•"/>
            </a:pPr>
            <a:r>
              <a:rPr lang="en-GB" dirty="0"/>
              <a:t>It is broken </a:t>
            </a:r>
          </a:p>
          <a:p>
            <a:pPr marL="171450" indent="-171450">
              <a:buFont typeface="Arial" panose="020B0604020202020204" pitchFamily="34" charset="0"/>
              <a:buChar char="•"/>
            </a:pPr>
            <a:r>
              <a:rPr lang="en-GB" dirty="0"/>
              <a:t>It is no longer needed by us</a:t>
            </a:r>
          </a:p>
          <a:p>
            <a:pPr marL="171450" indent="-171450">
              <a:buFont typeface="Arial" panose="020B0604020202020204" pitchFamily="34" charset="0"/>
              <a:buChar char="•"/>
            </a:pPr>
            <a:r>
              <a:rPr lang="en-GB" dirty="0"/>
              <a:t>We don’t like it anymore</a:t>
            </a:r>
          </a:p>
        </p:txBody>
      </p:sp>
      <p:sp>
        <p:nvSpPr>
          <p:cNvPr id="4" name="Slide Number Placeholder 3"/>
          <p:cNvSpPr>
            <a:spLocks noGrp="1"/>
          </p:cNvSpPr>
          <p:nvPr>
            <p:ph type="sldNum" sz="quarter" idx="5"/>
          </p:nvPr>
        </p:nvSpPr>
        <p:spPr/>
        <p:txBody>
          <a:bodyPr/>
          <a:lstStyle/>
          <a:p>
            <a:fld id="{BF3D9B9C-B909-4C1A-BCAA-E4E050BFBA27}" type="slidenum">
              <a:rPr lang="en-GB" smtClean="0"/>
              <a:t>3</a:t>
            </a:fld>
            <a:endParaRPr lang="en-GB"/>
          </a:p>
        </p:txBody>
      </p:sp>
    </p:spTree>
    <p:extLst>
      <p:ext uri="{BB962C8B-B14F-4D97-AF65-F5344CB8AC3E}">
        <p14:creationId xmlns:p14="http://schemas.microsoft.com/office/powerpoint/2010/main" val="3938665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your students if they can think of any things they would call waste?</a:t>
            </a:r>
          </a:p>
          <a:p>
            <a:endParaRPr lang="en-GB" dirty="0"/>
          </a:p>
          <a:p>
            <a:r>
              <a:rPr lang="en-GB" dirty="0"/>
              <a:t>This is to demonstrate that waste can be ANYTHING! It could be something as small as an eggshell after we have cooked at home or something as big as a sofa we no longer want because it is no longer our favourite colour.</a:t>
            </a:r>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4</a:t>
            </a:fld>
            <a:endParaRPr lang="en-GB"/>
          </a:p>
        </p:txBody>
      </p:sp>
    </p:spTree>
    <p:extLst>
      <p:ext uri="{BB962C8B-B14F-4D97-AF65-F5344CB8AC3E}">
        <p14:creationId xmlns:p14="http://schemas.microsoft.com/office/powerpoint/2010/main" val="3623147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weight of this weight is equivalent to 3.5 million double decker buses.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If these buses were to form a queue, it would go around the entire world 2.5 times</a:t>
            </a:r>
            <a:endParaRPr lang="en-GB" dirty="0"/>
          </a:p>
          <a:p>
            <a:endParaRPr lang="en-GB" dirty="0"/>
          </a:p>
        </p:txBody>
      </p:sp>
      <p:sp>
        <p:nvSpPr>
          <p:cNvPr id="4" name="Slide Number Placeholder 3"/>
          <p:cNvSpPr>
            <a:spLocks noGrp="1"/>
          </p:cNvSpPr>
          <p:nvPr>
            <p:ph type="sldNum" sz="quarter" idx="10"/>
          </p:nvPr>
        </p:nvSpPr>
        <p:spPr/>
        <p:txBody>
          <a:bodyPr/>
          <a:lstStyle/>
          <a:p>
            <a:fld id="{FB56AE6E-978D-4521-9108-DD1B098B0CA7}" type="slidenum">
              <a:rPr lang="en-GB" smtClean="0"/>
              <a:t>6</a:t>
            </a:fld>
            <a:endParaRPr lang="en-GB"/>
          </a:p>
        </p:txBody>
      </p:sp>
    </p:spTree>
    <p:extLst>
      <p:ext uri="{BB962C8B-B14F-4D97-AF65-F5344CB8AC3E}">
        <p14:creationId xmlns:p14="http://schemas.microsoft.com/office/powerpoint/2010/main" val="264708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is waste a problem?</a:t>
            </a:r>
          </a:p>
          <a:p>
            <a:endParaRPr lang="en-GB" dirty="0"/>
          </a:p>
          <a:p>
            <a:r>
              <a:rPr lang="en-GB" dirty="0"/>
              <a:t>Waste can cause many problems for our society.</a:t>
            </a:r>
          </a:p>
          <a:p>
            <a:endParaRPr lang="en-GB" dirty="0"/>
          </a:p>
          <a:p>
            <a:r>
              <a:rPr lang="en-GB" dirty="0"/>
              <a:t>Ask your students what they think these may be. </a:t>
            </a:r>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7</a:t>
            </a:fld>
            <a:endParaRPr lang="en-GB"/>
          </a:p>
        </p:txBody>
      </p:sp>
    </p:spTree>
    <p:extLst>
      <p:ext uri="{BB962C8B-B14F-4D97-AF65-F5344CB8AC3E}">
        <p14:creationId xmlns:p14="http://schemas.microsoft.com/office/powerpoint/2010/main" val="1942250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examples of the issues caused by waste.</a:t>
            </a:r>
          </a:p>
        </p:txBody>
      </p:sp>
      <p:sp>
        <p:nvSpPr>
          <p:cNvPr id="4" name="Slide Number Placeholder 3"/>
          <p:cNvSpPr>
            <a:spLocks noGrp="1"/>
          </p:cNvSpPr>
          <p:nvPr>
            <p:ph type="sldNum" sz="quarter" idx="5"/>
          </p:nvPr>
        </p:nvSpPr>
        <p:spPr/>
        <p:txBody>
          <a:bodyPr/>
          <a:lstStyle/>
          <a:p>
            <a:fld id="{BF3D9B9C-B909-4C1A-BCAA-E4E050BFBA27}" type="slidenum">
              <a:rPr lang="en-GB" smtClean="0"/>
              <a:t>8</a:t>
            </a:fld>
            <a:endParaRPr lang="en-GB"/>
          </a:p>
        </p:txBody>
      </p:sp>
    </p:spTree>
    <p:extLst>
      <p:ext uri="{BB962C8B-B14F-4D97-AF65-F5344CB8AC3E}">
        <p14:creationId xmlns:p14="http://schemas.microsoft.com/office/powerpoint/2010/main" val="3241833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help stop the problems caused by waste, we use the 3Rs.</a:t>
            </a:r>
          </a:p>
          <a:p>
            <a:endParaRPr lang="en-GB" dirty="0"/>
          </a:p>
          <a:p>
            <a:r>
              <a:rPr lang="en-GB" dirty="0"/>
              <a:t>This means</a:t>
            </a:r>
          </a:p>
          <a:p>
            <a:r>
              <a:rPr lang="en-GB" dirty="0"/>
              <a:t>Reduce – making less waste in the first place. This is the thing we should try to do first.</a:t>
            </a:r>
          </a:p>
          <a:p>
            <a:r>
              <a:rPr lang="en-GB" dirty="0"/>
              <a:t>Reuse - using things again and again instead of putting them in the bin.</a:t>
            </a:r>
          </a:p>
          <a:p>
            <a:r>
              <a:rPr lang="en-GB" dirty="0"/>
              <a:t>Recycle – putting things in the correct bin so that they can be made into new things.</a:t>
            </a:r>
          </a:p>
          <a:p>
            <a:endParaRPr lang="en-GB" dirty="0"/>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9</a:t>
            </a:fld>
            <a:endParaRPr lang="en-GB"/>
          </a:p>
        </p:txBody>
      </p:sp>
    </p:spTree>
    <p:extLst>
      <p:ext uri="{BB962C8B-B14F-4D97-AF65-F5344CB8AC3E}">
        <p14:creationId xmlns:p14="http://schemas.microsoft.com/office/powerpoint/2010/main" val="1938115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Reducing means using less and buying less so that we don’t make waste</a:t>
            </a:r>
          </a:p>
          <a:p>
            <a:pPr marL="171450" indent="-171450">
              <a:buFont typeface="Arial" panose="020B0604020202020204" pitchFamily="34" charset="0"/>
              <a:buChar char="•"/>
            </a:pPr>
            <a:r>
              <a:rPr lang="en-GB" dirty="0"/>
              <a:t>This could be by thinking before you buy and only buy what you need.</a:t>
            </a:r>
          </a:p>
          <a:p>
            <a:pPr marL="171450" indent="-171450">
              <a:buFont typeface="Arial" panose="020B0604020202020204" pitchFamily="34" charset="0"/>
              <a:buChar char="•"/>
            </a:pPr>
            <a:r>
              <a:rPr lang="en-GB" dirty="0"/>
              <a:t>Manufacturers and companies redesigning items so that they use fewer resources and can be repaired</a:t>
            </a:r>
          </a:p>
          <a:p>
            <a:pPr marL="171450" indent="-171450">
              <a:buFont typeface="Arial" panose="020B0604020202020204" pitchFamily="34" charset="0"/>
              <a:buChar char="•"/>
            </a:pPr>
            <a:r>
              <a:rPr lang="en-GB" dirty="0"/>
              <a:t>Or look at the packaging on items and picking the one with the least amount of packaging.</a:t>
            </a:r>
          </a:p>
          <a:p>
            <a:endParaRPr lang="en-GB" dirty="0"/>
          </a:p>
          <a:p>
            <a:r>
              <a:rPr lang="en-GB" dirty="0"/>
              <a:t>We use this cereal example to show that buying the bigger box, even though it is larger, is better than buying the variety pack as it creates less packaging overall. It also works out cheaper per serving too!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10</a:t>
            </a:fld>
            <a:endParaRPr lang="en-GB"/>
          </a:p>
        </p:txBody>
      </p:sp>
    </p:spTree>
    <p:extLst>
      <p:ext uri="{BB962C8B-B14F-4D97-AF65-F5344CB8AC3E}">
        <p14:creationId xmlns:p14="http://schemas.microsoft.com/office/powerpoint/2010/main" val="2471283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70568" y="6364442"/>
            <a:ext cx="2743200" cy="365125"/>
          </a:xfrm>
        </p:spPr>
        <p:txBody>
          <a:bodyPr/>
          <a:lstStyle/>
          <a:p>
            <a:fld id="{93D5DAD8-7602-4B76-8B2F-0DE51C9174A3}" type="datetime1">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62326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3624D4-81BC-49BE-AF79-276BBA8ADEDA}" type="datetime1">
              <a:rPr lang="en-GB" smtClean="0"/>
              <a:t>10/06/2025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1582149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95C8B1-D972-40A9-ACE3-DE1B7F735687}" type="datetime1">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1966122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3838D0-A270-4E8C-984D-F6CC6DFEFB72}" type="datetime1">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394307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
            <a:ext cx="12192000" cy="1383738"/>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57627"/>
            <a:ext cx="12192000" cy="1325563"/>
          </a:xfrm>
        </p:spPr>
        <p:txBody>
          <a:bodyPr/>
          <a:lstStyle>
            <a:lvl1pPr algn="ct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838200" y="1513211"/>
            <a:ext cx="10515600" cy="45477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5D13E8-37EB-4E62-84FB-165B4ED374FC}" type="datetime1">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3737097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7200">
                <a:solidFill>
                  <a:schemeClr val="tx1"/>
                </a:solidFill>
              </a:defRPr>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EAD21A-730E-4E4B-8990-CBF50C6600B4}" type="datetime1">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309712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8C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72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EAD21A-730E-4E4B-8990-CBF50C6600B4}" type="datetime1">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374138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37BAA9-9F2B-4F56-BAF0-D2676BE2FC4C}" type="datetime1">
              <a:rPr lang="en-GB" smtClean="0"/>
              <a:t>10/06/2025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181258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B3E1784-86B9-45B9-B0BD-0EAE86A393B4}" type="datetime1">
              <a:rPr lang="en-GB" smtClean="0"/>
              <a:t>10/06/2025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271608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895BDDD-7854-4F93-9C96-B6AC92DA7335}" type="datetime1">
              <a:rPr lang="en-GB" smtClean="0"/>
              <a:t>10/06/2025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220673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59B45-C51C-4232-AD01-EAC3A23A2C41}" type="datetime1">
              <a:rPr lang="en-GB" smtClean="0"/>
              <a:t>10/06/2025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133863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B4DA9D-8A90-4F18-9929-6D749F167B3E}" type="datetime1">
              <a:rPr lang="en-GB" smtClean="0"/>
              <a:t>10/06/2025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188951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90407"/>
            <a:ext cx="12192000" cy="667593"/>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76896-F03E-4057-B706-1B1E96DE680C}" type="datetime1">
              <a:rPr lang="en-GB" smtClean="0"/>
              <a:t>10/06/2025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400">
                <a:solidFill>
                  <a:schemeClr val="bg1"/>
                </a:solidFill>
                <a:latin typeface="take_out_the_garbage" panose="02000500000000000000" pitchFamily="2" charset="0"/>
              </a:defRPr>
            </a:lvl1pPr>
          </a:lstStyle>
          <a:p>
            <a:fld id="{4BCF5606-3441-48FE-8AFF-3E5C26ECB5E3}" type="slidenum">
              <a:rPr lang="en-GB" smtClean="0"/>
              <a:pPr/>
              <a:t>‹#›</a:t>
            </a:fld>
            <a:endParaRPr lang="en-GB"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9012" y="6256193"/>
            <a:ext cx="1250845" cy="601807"/>
          </a:xfrm>
          <a:prstGeom prst="rect">
            <a:avLst/>
          </a:prstGeom>
        </p:spPr>
      </p:pic>
    </p:spTree>
    <p:extLst>
      <p:ext uri="{BB962C8B-B14F-4D97-AF65-F5344CB8AC3E}">
        <p14:creationId xmlns:p14="http://schemas.microsoft.com/office/powerpoint/2010/main" val="4140173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take_out_the_garbage" panose="02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jpe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4.png"/><Relationship Id="rId5" Type="http://schemas.openxmlformats.org/officeDocument/2006/relationships/image" Target="../media/image25.jpeg"/><Relationship Id="rId10" Type="http://schemas.openxmlformats.org/officeDocument/2006/relationships/image" Target="../media/image33.png"/><Relationship Id="rId4" Type="http://schemas.openxmlformats.org/officeDocument/2006/relationships/image" Target="../media/image24.jpe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3.jpe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9.png"/><Relationship Id="rId5" Type="http://schemas.openxmlformats.org/officeDocument/2006/relationships/image" Target="../media/image25.jpeg"/><Relationship Id="rId10" Type="http://schemas.openxmlformats.org/officeDocument/2006/relationships/image" Target="../media/image38.png"/><Relationship Id="rId4" Type="http://schemas.openxmlformats.org/officeDocument/2006/relationships/image" Target="../media/image24.jpe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3.jpeg"/><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43.png"/><Relationship Id="rId5" Type="http://schemas.openxmlformats.org/officeDocument/2006/relationships/image" Target="../media/image25.jpeg"/><Relationship Id="rId10" Type="http://schemas.microsoft.com/office/2007/relationships/hdphoto" Target="../media/hdphoto1.wdp"/><Relationship Id="rId4" Type="http://schemas.openxmlformats.org/officeDocument/2006/relationships/image" Target="../media/image24.jpeg"/><Relationship Id="rId9"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6.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0764" y="2632983"/>
            <a:ext cx="11210472" cy="1592035"/>
          </a:xfrm>
        </p:spPr>
        <p:txBody>
          <a:bodyPr>
            <a:normAutofit/>
          </a:bodyPr>
          <a:lstStyle/>
          <a:p>
            <a:pPr algn="ctr"/>
            <a:r>
              <a:rPr lang="en-GB" sz="9600" dirty="0"/>
              <a:t>Reduce, Reuse, Recycle</a:t>
            </a:r>
          </a:p>
        </p:txBody>
      </p:sp>
      <p:sp>
        <p:nvSpPr>
          <p:cNvPr id="5" name="Text Placeholder 4"/>
          <p:cNvSpPr>
            <a:spLocks noGrp="1"/>
          </p:cNvSpPr>
          <p:nvPr>
            <p:ph type="body" idx="1"/>
          </p:nvPr>
        </p:nvSpPr>
        <p:spPr>
          <a:xfrm>
            <a:off x="0" y="4589463"/>
            <a:ext cx="12192000" cy="1500187"/>
          </a:xfrm>
        </p:spPr>
        <p:txBody>
          <a:bodyPr vert="horz" lIns="91440" tIns="45720" rIns="91440" bIns="45720" rtlCol="0" anchor="t">
            <a:normAutofit/>
          </a:bodyPr>
          <a:lstStyle/>
          <a:p>
            <a:pPr algn="ctr"/>
            <a:r>
              <a:rPr lang="en-GB" dirty="0">
                <a:solidFill>
                  <a:schemeClr val="bg1"/>
                </a:solidFill>
              </a:rPr>
              <a:t>The 3Rs</a:t>
            </a:r>
          </a:p>
        </p:txBody>
      </p:sp>
    </p:spTree>
    <p:extLst>
      <p:ext uri="{BB962C8B-B14F-4D97-AF65-F5344CB8AC3E}">
        <p14:creationId xmlns:p14="http://schemas.microsoft.com/office/powerpoint/2010/main" val="736411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322729" y="1398494"/>
            <a:ext cx="10958406" cy="1845526"/>
          </a:xfrm>
        </p:spPr>
        <p:txBody>
          <a:bodyPr vert="horz" lIns="91440" tIns="45720" rIns="91440" bIns="45720" rtlCol="0" anchor="t">
            <a:normAutofit/>
          </a:bodyPr>
          <a:lstStyle/>
          <a:p>
            <a:pPr marL="0" indent="0">
              <a:buNone/>
            </a:pPr>
            <a:r>
              <a:rPr lang="en-GB" sz="2400" b="1" dirty="0"/>
              <a:t>Reduce</a:t>
            </a:r>
          </a:p>
          <a:p>
            <a:r>
              <a:rPr lang="en-GB" sz="2400" dirty="0"/>
              <a:t>Think before you buy and only buy things that you need</a:t>
            </a:r>
          </a:p>
          <a:p>
            <a:r>
              <a:rPr lang="en-GB" sz="2400" dirty="0">
                <a:cs typeface="Arial"/>
              </a:rPr>
              <a:t>Redesigning items so that they use fewer resources to make them </a:t>
            </a:r>
            <a:endParaRPr lang="en-GB" sz="2400" dirty="0"/>
          </a:p>
          <a:p>
            <a:r>
              <a:rPr lang="en-GB" sz="2400" dirty="0">
                <a:cs typeface="Arial"/>
              </a:rPr>
              <a:t>Think about the packaging before you buy </a:t>
            </a:r>
            <a:endParaRPr lang="en-GB" sz="2400" dirty="0"/>
          </a:p>
        </p:txBody>
      </p:sp>
      <p:sp>
        <p:nvSpPr>
          <p:cNvPr id="4" name="Slide Number Placeholder 3"/>
          <p:cNvSpPr>
            <a:spLocks noGrp="1"/>
          </p:cNvSpPr>
          <p:nvPr>
            <p:ph type="sldNum" sz="quarter" idx="12"/>
          </p:nvPr>
        </p:nvSpPr>
        <p:spPr/>
        <p:txBody>
          <a:bodyPr/>
          <a:lstStyle/>
          <a:p>
            <a:fld id="{F2198C37-2E9A-47E5-8C17-BEDDB4D5E342}" type="slidenum">
              <a:rPr lang="en-GB" smtClean="0">
                <a:latin typeface="+mn-lt"/>
              </a:rPr>
              <a:pPr/>
              <a:t>10</a:t>
            </a:fld>
            <a:endParaRPr lang="en-GB" dirty="0">
              <a:latin typeface="+mn-lt"/>
            </a:endParaRPr>
          </a:p>
        </p:txBody>
      </p:sp>
      <p:pic>
        <p:nvPicPr>
          <p:cNvPr id="1026" name="Picture 2" descr="Kellogg's® Coco Pops® | Kellogg's Austra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081" y="3614922"/>
            <a:ext cx="1603057" cy="218598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801100" y="3074320"/>
            <a:ext cx="1813078" cy="6715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 servings</a:t>
            </a:r>
          </a:p>
        </p:txBody>
      </p:sp>
      <p:pic>
        <p:nvPicPr>
          <p:cNvPr id="1030" name="Picture 6" descr="Kellogg's Cereal Variety Packs, Pack of 8: Amazon.co.uk: Groc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868" y="4075290"/>
            <a:ext cx="3130551" cy="154013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0013155" y="3860701"/>
            <a:ext cx="1813078" cy="6715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8 Cardboard boxes</a:t>
            </a:r>
          </a:p>
        </p:txBody>
      </p:sp>
      <p:sp>
        <p:nvSpPr>
          <p:cNvPr id="10" name="Rounded Rectangle 9"/>
          <p:cNvSpPr/>
          <p:nvPr/>
        </p:nvSpPr>
        <p:spPr>
          <a:xfrm>
            <a:off x="9266161" y="4781280"/>
            <a:ext cx="1813078" cy="5217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 inside bags</a:t>
            </a:r>
          </a:p>
        </p:txBody>
      </p:sp>
      <p:sp>
        <p:nvSpPr>
          <p:cNvPr id="11" name="Rounded Rectangle 10"/>
          <p:cNvSpPr/>
          <p:nvPr/>
        </p:nvSpPr>
        <p:spPr>
          <a:xfrm>
            <a:off x="10170791" y="5552141"/>
            <a:ext cx="1816895" cy="5217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All wrapped in plastic film</a:t>
            </a:r>
          </a:p>
        </p:txBody>
      </p:sp>
      <p:sp>
        <p:nvSpPr>
          <p:cNvPr id="12" name="Rounded Rectangle 11"/>
          <p:cNvSpPr/>
          <p:nvPr/>
        </p:nvSpPr>
        <p:spPr>
          <a:xfrm>
            <a:off x="278104" y="3537616"/>
            <a:ext cx="1813078" cy="67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24 servings</a:t>
            </a:r>
          </a:p>
        </p:txBody>
      </p:sp>
      <p:sp>
        <p:nvSpPr>
          <p:cNvPr id="13" name="Rounded Rectangle 12"/>
          <p:cNvSpPr/>
          <p:nvPr/>
        </p:nvSpPr>
        <p:spPr>
          <a:xfrm>
            <a:off x="1485510" y="4307681"/>
            <a:ext cx="1813078" cy="67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1 Cardboard box</a:t>
            </a:r>
          </a:p>
        </p:txBody>
      </p:sp>
      <p:sp>
        <p:nvSpPr>
          <p:cNvPr id="14" name="Rounded Rectangle 13"/>
          <p:cNvSpPr/>
          <p:nvPr/>
        </p:nvSpPr>
        <p:spPr>
          <a:xfrm>
            <a:off x="223566" y="5065631"/>
            <a:ext cx="1813078" cy="521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 inside bag</a:t>
            </a:r>
          </a:p>
        </p:txBody>
      </p:sp>
      <p:sp>
        <p:nvSpPr>
          <p:cNvPr id="15" name="Rounded Rectangle 14"/>
          <p:cNvSpPr/>
          <p:nvPr/>
        </p:nvSpPr>
        <p:spPr>
          <a:xfrm>
            <a:off x="1588612" y="5615421"/>
            <a:ext cx="1816895" cy="521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 plastic film</a:t>
            </a:r>
          </a:p>
        </p:txBody>
      </p:sp>
      <p:sp>
        <p:nvSpPr>
          <p:cNvPr id="7" name="TextBox 6"/>
          <p:cNvSpPr txBox="1"/>
          <p:nvPr/>
        </p:nvSpPr>
        <p:spPr>
          <a:xfrm>
            <a:off x="3631052" y="5876318"/>
            <a:ext cx="2464948" cy="408623"/>
          </a:xfrm>
          <a:prstGeom prst="roundRect">
            <a:avLst/>
          </a:prstGeom>
          <a:solidFill>
            <a:schemeClr val="accent4"/>
          </a:solidFill>
          <a:ln>
            <a:noFill/>
          </a:ln>
        </p:spPr>
        <p:txBody>
          <a:bodyPr wrap="square" rtlCol="0">
            <a:spAutoFit/>
          </a:bodyPr>
          <a:lstStyle/>
          <a:p>
            <a:pPr algn="ctr"/>
            <a:r>
              <a:rPr lang="en-GB" dirty="0"/>
              <a:t>£4.00 or 16p a serving</a:t>
            </a:r>
          </a:p>
        </p:txBody>
      </p:sp>
      <p:sp>
        <p:nvSpPr>
          <p:cNvPr id="17" name="TextBox 16"/>
          <p:cNvSpPr txBox="1"/>
          <p:nvPr/>
        </p:nvSpPr>
        <p:spPr>
          <a:xfrm>
            <a:off x="6924764" y="5779670"/>
            <a:ext cx="2464948" cy="408623"/>
          </a:xfrm>
          <a:prstGeom prst="roundRect">
            <a:avLst/>
          </a:prstGeom>
          <a:solidFill>
            <a:schemeClr val="accent4"/>
          </a:solidFill>
        </p:spPr>
        <p:txBody>
          <a:bodyPr wrap="square" rtlCol="0">
            <a:spAutoFit/>
          </a:bodyPr>
          <a:lstStyle/>
          <a:p>
            <a:pPr algn="ctr"/>
            <a:r>
              <a:rPr lang="en-GB" dirty="0"/>
              <a:t>£2.30 or 29p a serving</a:t>
            </a:r>
          </a:p>
        </p:txBody>
      </p:sp>
      <p:sp>
        <p:nvSpPr>
          <p:cNvPr id="8" name="Rounded Rectangle 7"/>
          <p:cNvSpPr/>
          <p:nvPr/>
        </p:nvSpPr>
        <p:spPr>
          <a:xfrm>
            <a:off x="4244501" y="3211807"/>
            <a:ext cx="3702997" cy="699234"/>
          </a:xfrm>
          <a:prstGeom prst="round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Which will make more waste?</a:t>
            </a:r>
          </a:p>
        </p:txBody>
      </p:sp>
    </p:spTree>
    <p:extLst>
      <p:ext uri="{BB962C8B-B14F-4D97-AF65-F5344CB8AC3E}">
        <p14:creationId xmlns:p14="http://schemas.microsoft.com/office/powerpoint/2010/main" val="420315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par>
                                <p:cTn id="29" presetID="10" presetClass="entr" presetSubtype="0"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fade">
                                      <p:cBhvr>
                                        <p:cTn id="31" dur="500"/>
                                        <p:tgtEl>
                                          <p:spTgt spid="10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additive="base">
                                        <p:cTn id="80" dur="500" fill="hold"/>
                                        <p:tgtEl>
                                          <p:spTgt spid="7"/>
                                        </p:tgtEl>
                                        <p:attrNameLst>
                                          <p:attrName>ppt_x</p:attrName>
                                        </p:attrNameLst>
                                      </p:cBhvr>
                                      <p:tavLst>
                                        <p:tav tm="0">
                                          <p:val>
                                            <p:strVal val="#ppt_x"/>
                                          </p:val>
                                        </p:tav>
                                        <p:tav tm="100000">
                                          <p:val>
                                            <p:strVal val="#ppt_x"/>
                                          </p:val>
                                        </p:tav>
                                      </p:tavLst>
                                    </p:anim>
                                    <p:anim calcmode="lin" valueType="num">
                                      <p:cBhvr additive="base">
                                        <p:cTn id="81" dur="500" fill="hold"/>
                                        <p:tgtEl>
                                          <p:spTgt spid="7"/>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ppt_x"/>
                                          </p:val>
                                        </p:tav>
                                        <p:tav tm="100000">
                                          <p:val>
                                            <p:strVal val="#ppt_x"/>
                                          </p:val>
                                        </p:tav>
                                      </p:tavLst>
                                    </p:anim>
                                    <p:anim calcmode="lin" valueType="num">
                                      <p:cBhvr additive="base">
                                        <p:cTn id="8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animBg="1"/>
      <p:bldP spid="10" grpId="0" animBg="1"/>
      <p:bldP spid="11" grpId="0" animBg="1"/>
      <p:bldP spid="12" grpId="0" animBg="1"/>
      <p:bldP spid="13" grpId="0" animBg="1"/>
      <p:bldP spid="14" grpId="0" animBg="1"/>
      <p:bldP spid="15" grpId="0" animBg="1"/>
      <p:bldP spid="7" grpId="0" animBg="1"/>
      <p:bldP spid="1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838200" y="1356037"/>
            <a:ext cx="5257800" cy="4659001"/>
          </a:xfrm>
        </p:spPr>
        <p:txBody>
          <a:bodyPr vert="horz" lIns="91440" tIns="45720" rIns="91440" bIns="45720" rtlCol="0" anchor="t">
            <a:normAutofit lnSpcReduction="10000"/>
          </a:bodyPr>
          <a:lstStyle/>
          <a:p>
            <a:pPr marL="0" indent="0">
              <a:buNone/>
            </a:pPr>
            <a:r>
              <a:rPr lang="en-GB" b="1" dirty="0"/>
              <a:t>Reuse</a:t>
            </a:r>
          </a:p>
          <a:p>
            <a:r>
              <a:rPr lang="en-GB" dirty="0">
                <a:cs typeface="Arial"/>
              </a:rPr>
              <a:t>Using reusable items instead of disposable ones (e.g. water bottles and shopping bags) </a:t>
            </a:r>
            <a:endParaRPr lang="en-GB" dirty="0"/>
          </a:p>
          <a:p>
            <a:r>
              <a:rPr lang="en-GB" dirty="0"/>
              <a:t>Repairing broken items instead of throwing them away (e.g. replacing a broken phone screen instead of getting a new phone)</a:t>
            </a:r>
          </a:p>
          <a:p>
            <a:r>
              <a:rPr lang="en-GB" dirty="0"/>
              <a:t>Buying second hand rather than new (e.g. furniture, toys and clothes )</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11</a:t>
            </a:fld>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2999">
            <a:off x="6513841" y="3802176"/>
            <a:ext cx="2834278" cy="1889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142">
            <a:off x="8928574" y="2434316"/>
            <a:ext cx="2473748" cy="1649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6179" y="1528761"/>
            <a:ext cx="2398998" cy="1599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896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910865" y="5487267"/>
            <a:ext cx="10370270" cy="871510"/>
          </a:xfrm>
        </p:spPr>
        <p:txBody>
          <a:bodyPr>
            <a:normAutofit/>
          </a:bodyPr>
          <a:lstStyle/>
          <a:p>
            <a:pPr marL="0" indent="0" algn="ctr">
              <a:buNone/>
            </a:pPr>
            <a:r>
              <a:rPr lang="en-GB" sz="4000" b="1" dirty="0"/>
              <a:t>Raise your hand if you recycle at home </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12</a:t>
            </a:fld>
            <a:endParaRPr lang="en-GB" dirty="0"/>
          </a:p>
        </p:txBody>
      </p:sp>
      <p:sp>
        <p:nvSpPr>
          <p:cNvPr id="6" name="TextBox 5"/>
          <p:cNvSpPr txBox="1"/>
          <p:nvPr/>
        </p:nvSpPr>
        <p:spPr>
          <a:xfrm>
            <a:off x="910865" y="1388057"/>
            <a:ext cx="10807321" cy="1938992"/>
          </a:xfrm>
          <a:prstGeom prst="rect">
            <a:avLst/>
          </a:prstGeom>
          <a:noFill/>
        </p:spPr>
        <p:txBody>
          <a:bodyPr wrap="square" rtlCol="0" anchor="t">
            <a:spAutoFit/>
          </a:bodyPr>
          <a:lstStyle/>
          <a:p>
            <a:r>
              <a:rPr lang="en-GB" sz="2400" b="1" dirty="0"/>
              <a:t>Recycling</a:t>
            </a:r>
          </a:p>
          <a:p>
            <a:pPr marL="342900" indent="-342900">
              <a:buFont typeface="Arial" panose="020B0604020202020204" pitchFamily="34" charset="0"/>
              <a:buChar char="•"/>
            </a:pPr>
            <a:r>
              <a:rPr lang="en-GB" sz="2400" dirty="0"/>
              <a:t>Putting the correct items in the correct bins at home (and, if possible,  at school)</a:t>
            </a:r>
          </a:p>
          <a:p>
            <a:pPr marL="342900" indent="-342900">
              <a:buFont typeface="Arial" panose="020B0604020202020204" pitchFamily="34" charset="0"/>
              <a:buChar char="•"/>
            </a:pPr>
            <a:r>
              <a:rPr lang="en-GB" sz="2400" dirty="0"/>
              <a:t>Keeping a recycling bin in your bedroom or bathroom</a:t>
            </a:r>
          </a:p>
          <a:p>
            <a:pPr marL="342900" indent="-342900">
              <a:buFont typeface="Arial" panose="020B0604020202020204" pitchFamily="34" charset="0"/>
              <a:buChar char="•"/>
            </a:pPr>
            <a:r>
              <a:rPr lang="en-GB" sz="2400" dirty="0"/>
              <a:t>Taking your recycling to the recycling centre or bring bank </a:t>
            </a:r>
          </a:p>
          <a:p>
            <a:endParaRPr lang="en-GB"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10180">
            <a:off x="4730033" y="3496355"/>
            <a:ext cx="2585168" cy="1723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12250">
            <a:off x="1385888" y="3496355"/>
            <a:ext cx="2528888" cy="1686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https://wrappartners-production.s3.amazonaws.com/97/a523f9/web0795_-_Recycle_Now_branded_bring_bank_for_cans_-_Web_Version__72ppi.jpg?Signature=CM4XlP%2BKz2VLozVAx3%2Bso9I8LBU%3D&amp;Expires=1594899973&amp;AWSAccessKeyId=10W1DCQZY01FCJJDEJG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11007">
            <a:off x="8270874" y="3496356"/>
            <a:ext cx="2585608" cy="1723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9739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500"/>
                                        <p:tgtEl>
                                          <p:spTgt spid="205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fade">
                                      <p:cBhvr>
                                        <p:cTn id="4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Recycling rates in South Yorkshire </a:t>
            </a:r>
          </a:p>
        </p:txBody>
      </p:sp>
      <p:sp>
        <p:nvSpPr>
          <p:cNvPr id="3" name="Content Placeholder 2"/>
          <p:cNvSpPr>
            <a:spLocks noGrp="1"/>
          </p:cNvSpPr>
          <p:nvPr>
            <p:ph idx="1"/>
          </p:nvPr>
        </p:nvSpPr>
        <p:spPr>
          <a:xfrm>
            <a:off x="838200" y="5608863"/>
            <a:ext cx="10515600" cy="452071"/>
          </a:xfrm>
        </p:spPr>
        <p:txBody>
          <a:bodyPr>
            <a:normAutofit/>
          </a:bodyPr>
          <a:lstStyle/>
          <a:p>
            <a:pPr marL="0" indent="0">
              <a:buNone/>
            </a:pPr>
            <a:r>
              <a:rPr lang="en-GB" sz="2000" dirty="0"/>
              <a:t>*Data from 2022/23</a:t>
            </a:r>
          </a:p>
        </p:txBody>
      </p:sp>
      <p:sp>
        <p:nvSpPr>
          <p:cNvPr id="4" name="Slide Number Placeholder 3"/>
          <p:cNvSpPr>
            <a:spLocks noGrp="1"/>
          </p:cNvSpPr>
          <p:nvPr>
            <p:ph type="sldNum" sz="quarter" idx="12"/>
          </p:nvPr>
        </p:nvSpPr>
        <p:spPr/>
        <p:txBody>
          <a:bodyPr/>
          <a:lstStyle/>
          <a:p>
            <a:fld id="{4BCF5606-3441-48FE-8AFF-3E5C26ECB5E3}" type="slidenum">
              <a:rPr lang="en-GB" smtClean="0"/>
              <a:t>13</a:t>
            </a:fld>
            <a:endParaRPr lang="en-GB"/>
          </a:p>
        </p:txBody>
      </p:sp>
      <p:sp>
        <p:nvSpPr>
          <p:cNvPr id="5" name="TextBox 4"/>
          <p:cNvSpPr txBox="1"/>
          <p:nvPr/>
        </p:nvSpPr>
        <p:spPr>
          <a:xfrm>
            <a:off x="714656" y="4523886"/>
            <a:ext cx="1822598" cy="830997"/>
          </a:xfrm>
          <a:prstGeom prst="rect">
            <a:avLst/>
          </a:prstGeom>
          <a:solidFill>
            <a:srgbClr val="92D050"/>
          </a:solidFill>
          <a:ln>
            <a:noFill/>
          </a:ln>
        </p:spPr>
        <p:txBody>
          <a:bodyPr wrap="square" rtlCol="0">
            <a:spAutoFit/>
          </a:bodyPr>
          <a:lstStyle/>
          <a:p>
            <a:pPr algn="ctr"/>
            <a:r>
              <a:rPr lang="en-GB" sz="2400" dirty="0"/>
              <a:t>Barnsley: 44.6%</a:t>
            </a:r>
          </a:p>
        </p:txBody>
      </p:sp>
      <p:sp>
        <p:nvSpPr>
          <p:cNvPr id="6" name="TextBox 5"/>
          <p:cNvSpPr txBox="1"/>
          <p:nvPr/>
        </p:nvSpPr>
        <p:spPr>
          <a:xfrm>
            <a:off x="3491719" y="4507132"/>
            <a:ext cx="1990493" cy="830997"/>
          </a:xfrm>
          <a:prstGeom prst="rect">
            <a:avLst/>
          </a:prstGeom>
          <a:solidFill>
            <a:srgbClr val="92D050"/>
          </a:solidFill>
          <a:ln>
            <a:noFill/>
          </a:ln>
        </p:spPr>
        <p:txBody>
          <a:bodyPr wrap="square" rtlCol="0">
            <a:spAutoFit/>
          </a:bodyPr>
          <a:lstStyle/>
          <a:p>
            <a:pPr algn="ctr"/>
            <a:r>
              <a:rPr lang="en-GB" sz="2400" dirty="0"/>
              <a:t>Doncaster: 43.6%</a:t>
            </a:r>
          </a:p>
        </p:txBody>
      </p:sp>
      <p:sp>
        <p:nvSpPr>
          <p:cNvPr id="7" name="TextBox 6"/>
          <p:cNvSpPr txBox="1"/>
          <p:nvPr/>
        </p:nvSpPr>
        <p:spPr>
          <a:xfrm>
            <a:off x="6541804" y="4507212"/>
            <a:ext cx="2106491" cy="830997"/>
          </a:xfrm>
          <a:prstGeom prst="rect">
            <a:avLst/>
          </a:prstGeom>
          <a:solidFill>
            <a:srgbClr val="92D050"/>
          </a:solidFill>
          <a:ln>
            <a:noFill/>
          </a:ln>
        </p:spPr>
        <p:txBody>
          <a:bodyPr wrap="square" rtlCol="0">
            <a:spAutoFit/>
          </a:bodyPr>
          <a:lstStyle/>
          <a:p>
            <a:pPr algn="ctr"/>
            <a:r>
              <a:rPr lang="en-GB" sz="2400" dirty="0"/>
              <a:t>Rotherham: 44.5%</a:t>
            </a:r>
          </a:p>
        </p:txBody>
      </p:sp>
      <p:pic>
        <p:nvPicPr>
          <p:cNvPr id="1026" name="Picture 2" descr="Barnsley Metropolitan Borough Council - Dearne Valley Landscap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888" y="2449592"/>
            <a:ext cx="2595345" cy="14669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348176" y="2988584"/>
            <a:ext cx="2446757" cy="8808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5"/>
          <a:srcRect l="287"/>
          <a:stretch/>
        </p:blipFill>
        <p:spPr>
          <a:xfrm>
            <a:off x="6299914" y="3020439"/>
            <a:ext cx="2708185" cy="1101186"/>
          </a:xfrm>
          <a:prstGeom prst="rect">
            <a:avLst/>
          </a:prstGeom>
        </p:spPr>
      </p:pic>
      <p:sp>
        <p:nvSpPr>
          <p:cNvPr id="12" name="TextBox 11"/>
          <p:cNvSpPr txBox="1"/>
          <p:nvPr/>
        </p:nvSpPr>
        <p:spPr>
          <a:xfrm>
            <a:off x="9451052" y="4495839"/>
            <a:ext cx="2106491" cy="830997"/>
          </a:xfrm>
          <a:prstGeom prst="rect">
            <a:avLst/>
          </a:prstGeom>
          <a:solidFill>
            <a:srgbClr val="92D050"/>
          </a:solidFill>
          <a:ln>
            <a:noFill/>
          </a:ln>
        </p:spPr>
        <p:txBody>
          <a:bodyPr wrap="square" rtlCol="0">
            <a:spAutoFit/>
          </a:bodyPr>
          <a:lstStyle/>
          <a:p>
            <a:pPr algn="ctr"/>
            <a:r>
              <a:rPr lang="en-GB" sz="2400" dirty="0"/>
              <a:t>Sheffield:</a:t>
            </a:r>
          </a:p>
          <a:p>
            <a:pPr algn="ctr"/>
            <a:r>
              <a:rPr lang="en-GB" sz="2400" dirty="0"/>
              <a:t>32%</a:t>
            </a:r>
          </a:p>
        </p:txBody>
      </p:sp>
      <p:pic>
        <p:nvPicPr>
          <p:cNvPr id="8" name="Picture 2" descr="✅ Sheffield City Council Personal Licence Application | Get Licens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78747" y="2661314"/>
            <a:ext cx="2077992" cy="1631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63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73766" y="3004918"/>
            <a:ext cx="9951783" cy="2387600"/>
          </a:xfrm>
        </p:spPr>
        <p:txBody>
          <a:bodyPr>
            <a:noAutofit/>
          </a:bodyPr>
          <a:lstStyle/>
          <a:p>
            <a:r>
              <a:rPr lang="en-GB" sz="9600" dirty="0">
                <a:solidFill>
                  <a:srgbClr val="8DC63F"/>
                </a:solidFill>
              </a:rPr>
              <a:t>To help bin-workers, we sort our waste into different colour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14</a:t>
            </a:fld>
            <a:endParaRPr lang="en-GB" dirty="0"/>
          </a:p>
        </p:txBody>
      </p:sp>
    </p:spTree>
    <p:extLst>
      <p:ext uri="{BB962C8B-B14F-4D97-AF65-F5344CB8AC3E}">
        <p14:creationId xmlns:p14="http://schemas.microsoft.com/office/powerpoint/2010/main" val="358072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47628"/>
          </a:xfrm>
        </p:spPr>
        <p:txBody>
          <a:bodyPr/>
          <a:lstStyle/>
          <a:p>
            <a:r>
              <a:rPr lang="en-GB" dirty="0"/>
              <a:t>In Sheffield, we have 3 or 4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15</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97" y="1670911"/>
            <a:ext cx="1410479" cy="1984417"/>
          </a:xfrm>
          <a:prstGeom prst="rect">
            <a:avLst/>
          </a:prstGeom>
        </p:spPr>
      </p:pic>
      <p:sp>
        <p:nvSpPr>
          <p:cNvPr id="15" name="Rounded Rectangle 14"/>
          <p:cNvSpPr/>
          <p:nvPr/>
        </p:nvSpPr>
        <p:spPr>
          <a:xfrm>
            <a:off x="5695406" y="1384663"/>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panose="030F0702030302020204" pitchFamily="66" charset="0"/>
              </a:rPr>
              <a:t>The blue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8288" y="3899263"/>
            <a:ext cx="2512291" cy="194310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6588" y="2317950"/>
            <a:ext cx="1388812" cy="1111050"/>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56536" y="2138002"/>
            <a:ext cx="2256958" cy="1943100"/>
          </a:xfrm>
          <a:prstGeom prst="rect">
            <a:avLst/>
          </a:prstGeom>
        </p:spPr>
      </p:pic>
      <p:sp>
        <p:nvSpPr>
          <p:cNvPr id="7" name="Oval 6"/>
          <p:cNvSpPr/>
          <p:nvPr/>
        </p:nvSpPr>
        <p:spPr>
          <a:xfrm>
            <a:off x="534951" y="1352429"/>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7022737" y="3069863"/>
            <a:ext cx="1234633" cy="369332"/>
          </a:xfrm>
          <a:prstGeom prst="rect">
            <a:avLst/>
          </a:prstGeom>
          <a:noFill/>
        </p:spPr>
        <p:txBody>
          <a:bodyPr wrap="none" rtlCol="0">
            <a:spAutoFit/>
          </a:bodyPr>
          <a:lstStyle/>
          <a:p>
            <a:r>
              <a:rPr lang="en-GB" dirty="0">
                <a:latin typeface="Comic Sans MS" panose="030F0702030302020204" pitchFamily="66" charset="0"/>
              </a:rPr>
              <a:t>Envelopes</a:t>
            </a:r>
          </a:p>
        </p:txBody>
      </p:sp>
      <p:sp>
        <p:nvSpPr>
          <p:cNvPr id="17" name="TextBox 16"/>
          <p:cNvSpPr txBox="1"/>
          <p:nvPr/>
        </p:nvSpPr>
        <p:spPr>
          <a:xfrm>
            <a:off x="9967319" y="4218137"/>
            <a:ext cx="1481496" cy="369332"/>
          </a:xfrm>
          <a:prstGeom prst="rect">
            <a:avLst/>
          </a:prstGeom>
          <a:noFill/>
        </p:spPr>
        <p:txBody>
          <a:bodyPr wrap="none" rtlCol="0" anchor="t">
            <a:spAutoFit/>
          </a:bodyPr>
          <a:lstStyle/>
          <a:p>
            <a:r>
              <a:rPr lang="en-GB" dirty="0">
                <a:latin typeface="Comic Sans MS"/>
              </a:rPr>
              <a:t>Newspapers</a:t>
            </a:r>
            <a:endParaRPr lang="en-GB" dirty="0">
              <a:latin typeface="Comic Sans MS" panose="030F0702030302020204" pitchFamily="66" charset="0"/>
            </a:endParaRPr>
          </a:p>
        </p:txBody>
      </p:sp>
      <p:sp>
        <p:nvSpPr>
          <p:cNvPr id="18" name="TextBox 17"/>
          <p:cNvSpPr txBox="1"/>
          <p:nvPr/>
        </p:nvSpPr>
        <p:spPr>
          <a:xfrm>
            <a:off x="8985839" y="5210944"/>
            <a:ext cx="1313180" cy="369332"/>
          </a:xfrm>
          <a:prstGeom prst="rect">
            <a:avLst/>
          </a:prstGeom>
          <a:noFill/>
        </p:spPr>
        <p:txBody>
          <a:bodyPr wrap="none" rtlCol="0">
            <a:spAutoFit/>
          </a:bodyPr>
          <a:lstStyle/>
          <a:p>
            <a:r>
              <a:rPr lang="en-GB" dirty="0">
                <a:latin typeface="Comic Sans MS" panose="030F0702030302020204" pitchFamily="66" charset="0"/>
              </a:rPr>
              <a:t>Cardboard</a:t>
            </a:r>
          </a:p>
        </p:txBody>
      </p:sp>
    </p:spTree>
    <p:extLst>
      <p:ext uri="{BB962C8B-B14F-4D97-AF65-F5344CB8AC3E}">
        <p14:creationId xmlns:p14="http://schemas.microsoft.com/office/powerpoint/2010/main" val="420952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7" grpId="0" animBg="1"/>
      <p:bldP spid="12"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Sheffield, we have 3 or 4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16</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97" y="1670911"/>
            <a:ext cx="1410479" cy="1984417"/>
          </a:xfrm>
          <a:prstGeom prst="rect">
            <a:avLst/>
          </a:prstGeom>
        </p:spPr>
      </p:pic>
      <p:sp>
        <p:nvSpPr>
          <p:cNvPr id="15" name="Rounded Rectangle 14"/>
          <p:cNvSpPr/>
          <p:nvPr/>
        </p:nvSpPr>
        <p:spPr>
          <a:xfrm>
            <a:off x="5695406" y="1384663"/>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a:rPr>
              <a:t>The green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7" name="Oval 6"/>
          <p:cNvSpPr/>
          <p:nvPr/>
        </p:nvSpPr>
        <p:spPr>
          <a:xfrm>
            <a:off x="486153" y="1300603"/>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036189">
            <a:off x="6385370" y="1769118"/>
            <a:ext cx="1722449" cy="2306208"/>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0946" y="4398170"/>
            <a:ext cx="2551034" cy="1275517"/>
          </a:xfrm>
          <a:prstGeom prst="rect">
            <a:avLst/>
          </a:prstGeom>
        </p:spPr>
      </p:pic>
      <p:sp>
        <p:nvSpPr>
          <p:cNvPr id="19" name="TextBox 18"/>
          <p:cNvSpPr txBox="1"/>
          <p:nvPr/>
        </p:nvSpPr>
        <p:spPr>
          <a:xfrm>
            <a:off x="6669139" y="3779186"/>
            <a:ext cx="1016625" cy="369332"/>
          </a:xfrm>
          <a:prstGeom prst="rect">
            <a:avLst/>
          </a:prstGeom>
          <a:noFill/>
        </p:spPr>
        <p:txBody>
          <a:bodyPr wrap="none" rtlCol="0">
            <a:spAutoFit/>
          </a:bodyPr>
          <a:lstStyle/>
          <a:p>
            <a:r>
              <a:rPr lang="en-GB" dirty="0">
                <a:latin typeface="Comic Sans MS" panose="030F0702030302020204" pitchFamily="66" charset="0"/>
              </a:rPr>
              <a:t>Flowers</a:t>
            </a:r>
          </a:p>
        </p:txBody>
      </p:sp>
      <p:sp>
        <p:nvSpPr>
          <p:cNvPr id="20" name="TextBox 19"/>
          <p:cNvSpPr txBox="1"/>
          <p:nvPr/>
        </p:nvSpPr>
        <p:spPr>
          <a:xfrm>
            <a:off x="9762002" y="5506546"/>
            <a:ext cx="1739579" cy="369332"/>
          </a:xfrm>
          <a:prstGeom prst="rect">
            <a:avLst/>
          </a:prstGeom>
          <a:noFill/>
        </p:spPr>
        <p:txBody>
          <a:bodyPr wrap="none" rtlCol="0">
            <a:spAutoFit/>
          </a:bodyPr>
          <a:lstStyle/>
          <a:p>
            <a:r>
              <a:rPr lang="en-GB" dirty="0">
                <a:latin typeface="Comic Sans MS" panose="030F0702030302020204" pitchFamily="66" charset="0"/>
              </a:rPr>
              <a:t>Grass cuttings</a:t>
            </a:r>
          </a:p>
        </p:txBody>
      </p:sp>
      <p:pic>
        <p:nvPicPr>
          <p:cNvPr id="21" name="Picture 20"/>
          <p:cNvPicPr>
            <a:picLocks noChangeAspect="1"/>
          </p:cNvPicPr>
          <p:nvPr/>
        </p:nvPicPr>
        <p:blipFill rotWithShape="1">
          <a:blip r:embed="rId9" cstate="print">
            <a:extLst>
              <a:ext uri="{28A0092B-C50C-407E-A947-70E740481C1C}">
                <a14:useLocalDpi xmlns:a14="http://schemas.microsoft.com/office/drawing/2010/main" val="0"/>
              </a:ext>
            </a:extLst>
          </a:blip>
          <a:srcRect l="23253" t="58635" r="34781" b="562"/>
          <a:stretch/>
        </p:blipFill>
        <p:spPr>
          <a:xfrm>
            <a:off x="10300772" y="1994052"/>
            <a:ext cx="1225302" cy="1244907"/>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3455" y="4300709"/>
            <a:ext cx="723441" cy="1356452"/>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371360">
            <a:off x="8110481" y="2914880"/>
            <a:ext cx="1650464" cy="1650464"/>
          </a:xfrm>
          <a:prstGeom prst="rect">
            <a:avLst/>
          </a:prstGeom>
        </p:spPr>
      </p:pic>
      <p:sp>
        <p:nvSpPr>
          <p:cNvPr id="24" name="TextBox 23"/>
          <p:cNvSpPr txBox="1"/>
          <p:nvPr/>
        </p:nvSpPr>
        <p:spPr>
          <a:xfrm>
            <a:off x="7008826" y="4934121"/>
            <a:ext cx="827471" cy="369332"/>
          </a:xfrm>
          <a:prstGeom prst="rect">
            <a:avLst/>
          </a:prstGeom>
          <a:noFill/>
        </p:spPr>
        <p:txBody>
          <a:bodyPr wrap="none" rtlCol="0">
            <a:spAutoFit/>
          </a:bodyPr>
          <a:lstStyle/>
          <a:p>
            <a:r>
              <a:rPr lang="en-GB" dirty="0">
                <a:latin typeface="Comic Sans MS" panose="030F0702030302020204" pitchFamily="66" charset="0"/>
              </a:rPr>
              <a:t>Plants</a:t>
            </a:r>
          </a:p>
        </p:txBody>
      </p:sp>
      <p:sp>
        <p:nvSpPr>
          <p:cNvPr id="25" name="TextBox 24"/>
          <p:cNvSpPr txBox="1"/>
          <p:nvPr/>
        </p:nvSpPr>
        <p:spPr>
          <a:xfrm>
            <a:off x="10596653" y="3299952"/>
            <a:ext cx="907621" cy="369332"/>
          </a:xfrm>
          <a:prstGeom prst="rect">
            <a:avLst/>
          </a:prstGeom>
          <a:noFill/>
        </p:spPr>
        <p:txBody>
          <a:bodyPr wrap="none" rtlCol="0">
            <a:spAutoFit/>
          </a:bodyPr>
          <a:lstStyle/>
          <a:p>
            <a:r>
              <a:rPr lang="en-GB" dirty="0">
                <a:latin typeface="Comic Sans MS" panose="030F0702030302020204" pitchFamily="66" charset="0"/>
              </a:rPr>
              <a:t>Leaves</a:t>
            </a:r>
          </a:p>
        </p:txBody>
      </p:sp>
      <p:sp>
        <p:nvSpPr>
          <p:cNvPr id="26" name="TextBox 25"/>
          <p:cNvSpPr txBox="1"/>
          <p:nvPr/>
        </p:nvSpPr>
        <p:spPr>
          <a:xfrm>
            <a:off x="9019405" y="3882010"/>
            <a:ext cx="798617" cy="369332"/>
          </a:xfrm>
          <a:prstGeom prst="rect">
            <a:avLst/>
          </a:prstGeom>
          <a:noFill/>
        </p:spPr>
        <p:txBody>
          <a:bodyPr wrap="none" rtlCol="0">
            <a:spAutoFit/>
          </a:bodyPr>
          <a:lstStyle/>
          <a:p>
            <a:r>
              <a:rPr lang="en-GB" dirty="0">
                <a:latin typeface="Comic Sans MS" panose="030F0702030302020204" pitchFamily="66" charset="0"/>
              </a:rPr>
              <a:t>Twigs</a:t>
            </a:r>
          </a:p>
        </p:txBody>
      </p:sp>
    </p:spTree>
    <p:extLst>
      <p:ext uri="{BB962C8B-B14F-4D97-AF65-F5344CB8AC3E}">
        <p14:creationId xmlns:p14="http://schemas.microsoft.com/office/powerpoint/2010/main" val="286715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2.96296E-6 L 0.2013 -0.00116 " pathEditMode="relative" rAng="0" ptsTypes="AA">
                                      <p:cBhvr>
                                        <p:cTn id="6" dur="2000" fill="hold"/>
                                        <p:tgtEl>
                                          <p:spTgt spid="7"/>
                                        </p:tgtEl>
                                        <p:attrNameLst>
                                          <p:attrName>ppt_x</p:attrName>
                                          <p:attrName>ppt_y</p:attrName>
                                        </p:attrNameLst>
                                      </p:cBhvr>
                                      <p:rCtr x="10065" y="-69"/>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9" grpId="0"/>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Sheffield, we have 3 or 4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17</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97" y="1670911"/>
            <a:ext cx="1410479" cy="1984417"/>
          </a:xfrm>
          <a:prstGeom prst="rect">
            <a:avLst/>
          </a:prstGeom>
        </p:spPr>
      </p:pic>
      <p:sp>
        <p:nvSpPr>
          <p:cNvPr id="15" name="Rounded Rectangle 14"/>
          <p:cNvSpPr/>
          <p:nvPr/>
        </p:nvSpPr>
        <p:spPr>
          <a:xfrm>
            <a:off x="5540459" y="1429301"/>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a:rPr>
              <a:t>The brown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7" name="Oval 6"/>
          <p:cNvSpPr/>
          <p:nvPr/>
        </p:nvSpPr>
        <p:spPr>
          <a:xfrm>
            <a:off x="3002528" y="1353675"/>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977973" y="3115745"/>
            <a:ext cx="962123" cy="646331"/>
          </a:xfrm>
          <a:prstGeom prst="rect">
            <a:avLst/>
          </a:prstGeom>
          <a:noFill/>
        </p:spPr>
        <p:txBody>
          <a:bodyPr wrap="none" rtlCol="0" anchor="t">
            <a:spAutoFit/>
          </a:bodyPr>
          <a:lstStyle/>
          <a:p>
            <a:r>
              <a:rPr lang="en-GB" dirty="0">
                <a:latin typeface="Comic Sans MS" panose="030F0702030302020204" pitchFamily="66" charset="0"/>
              </a:rPr>
              <a:t>Plastic</a:t>
            </a:r>
          </a:p>
          <a:p>
            <a:r>
              <a:rPr lang="en-GB" dirty="0">
                <a:latin typeface="Comic Sans MS"/>
              </a:rPr>
              <a:t>bottles</a:t>
            </a:r>
            <a:endParaRPr lang="en-GB" dirty="0">
              <a:latin typeface="Comic Sans MS" panose="030F0702030302020204" pitchFamily="66" charset="0"/>
            </a:endParaRPr>
          </a:p>
        </p:txBody>
      </p:sp>
      <p:sp>
        <p:nvSpPr>
          <p:cNvPr id="16" name="TextBox 15"/>
          <p:cNvSpPr txBox="1"/>
          <p:nvPr/>
        </p:nvSpPr>
        <p:spPr>
          <a:xfrm>
            <a:off x="7469661" y="4070320"/>
            <a:ext cx="675185" cy="369332"/>
          </a:xfrm>
          <a:prstGeom prst="rect">
            <a:avLst/>
          </a:prstGeom>
          <a:noFill/>
        </p:spPr>
        <p:txBody>
          <a:bodyPr wrap="none" rtlCol="0">
            <a:spAutoFit/>
          </a:bodyPr>
          <a:lstStyle/>
          <a:p>
            <a:r>
              <a:rPr lang="en-GB" dirty="0">
                <a:latin typeface="Comic Sans MS" panose="030F0702030302020204" pitchFamily="66" charset="0"/>
              </a:rPr>
              <a:t>Cans</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060762">
            <a:off x="6802555" y="2162637"/>
            <a:ext cx="931807" cy="1863614"/>
          </a:xfrm>
          <a:prstGeom prst="rect">
            <a:avLst/>
          </a:prstGeom>
        </p:spPr>
      </p:pic>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r="52750"/>
          <a:stretch/>
        </p:blipFill>
        <p:spPr>
          <a:xfrm>
            <a:off x="6105101" y="3912543"/>
            <a:ext cx="466595" cy="1466356"/>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20570" y="3994996"/>
            <a:ext cx="1916392" cy="1869980"/>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03250" y="4504054"/>
            <a:ext cx="709372" cy="1233690"/>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13071" y="2027740"/>
            <a:ext cx="1208841" cy="1816100"/>
          </a:xfrm>
          <a:prstGeom prst="rect">
            <a:avLst/>
          </a:prstGeom>
        </p:spPr>
      </p:pic>
      <p:sp>
        <p:nvSpPr>
          <p:cNvPr id="19" name="TextBox 18"/>
          <p:cNvSpPr txBox="1"/>
          <p:nvPr/>
        </p:nvSpPr>
        <p:spPr>
          <a:xfrm>
            <a:off x="9466993" y="2479699"/>
            <a:ext cx="638316" cy="369332"/>
          </a:xfrm>
          <a:prstGeom prst="rect">
            <a:avLst/>
          </a:prstGeom>
          <a:noFill/>
        </p:spPr>
        <p:txBody>
          <a:bodyPr wrap="none" rtlCol="0">
            <a:spAutoFit/>
          </a:bodyPr>
          <a:lstStyle/>
          <a:p>
            <a:r>
              <a:rPr lang="en-GB" dirty="0">
                <a:latin typeface="Comic Sans MS" panose="030F0702030302020204" pitchFamily="66" charset="0"/>
              </a:rPr>
              <a:t>Tins</a:t>
            </a:r>
          </a:p>
        </p:txBody>
      </p:sp>
      <p:sp>
        <p:nvSpPr>
          <p:cNvPr id="20" name="TextBox 19"/>
          <p:cNvSpPr txBox="1"/>
          <p:nvPr/>
        </p:nvSpPr>
        <p:spPr>
          <a:xfrm>
            <a:off x="5540459" y="5417002"/>
            <a:ext cx="1593706" cy="369332"/>
          </a:xfrm>
          <a:prstGeom prst="rect">
            <a:avLst/>
          </a:prstGeom>
          <a:noFill/>
        </p:spPr>
        <p:txBody>
          <a:bodyPr wrap="none" rtlCol="0">
            <a:spAutoFit/>
          </a:bodyPr>
          <a:lstStyle/>
          <a:p>
            <a:r>
              <a:rPr lang="en-GB" dirty="0">
                <a:latin typeface="Comic Sans MS" panose="030F0702030302020204" pitchFamily="66" charset="0"/>
              </a:rPr>
              <a:t>Glass bottles</a:t>
            </a:r>
          </a:p>
        </p:txBody>
      </p:sp>
      <p:sp>
        <p:nvSpPr>
          <p:cNvPr id="21" name="TextBox 20"/>
          <p:cNvSpPr txBox="1"/>
          <p:nvPr/>
        </p:nvSpPr>
        <p:spPr>
          <a:xfrm>
            <a:off x="10541108" y="4936233"/>
            <a:ext cx="1250663" cy="369332"/>
          </a:xfrm>
          <a:prstGeom prst="rect">
            <a:avLst/>
          </a:prstGeom>
          <a:noFill/>
        </p:spPr>
        <p:txBody>
          <a:bodyPr wrap="none" rtlCol="0" anchor="t">
            <a:spAutoFit/>
          </a:bodyPr>
          <a:lstStyle/>
          <a:p>
            <a:r>
              <a:rPr lang="en-GB" dirty="0">
                <a:latin typeface="Comic Sans MS"/>
              </a:rPr>
              <a:t>Glass jars</a:t>
            </a:r>
            <a:endParaRPr lang="en-GB" dirty="0">
              <a:latin typeface="Comic Sans MS" panose="030F0702030302020204" pitchFamily="66" charset="0"/>
            </a:endParaRPr>
          </a:p>
        </p:txBody>
      </p:sp>
    </p:spTree>
    <p:extLst>
      <p:ext uri="{BB962C8B-B14F-4D97-AF65-F5344CB8AC3E}">
        <p14:creationId xmlns:p14="http://schemas.microsoft.com/office/powerpoint/2010/main" val="206479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75E-6 4.07407E-6 L -0.20261 0.35416 " pathEditMode="relative" rAng="0" ptsTypes="AA">
                                      <p:cBhvr>
                                        <p:cTn id="6" dur="2000" fill="hold"/>
                                        <p:tgtEl>
                                          <p:spTgt spid="7"/>
                                        </p:tgtEl>
                                        <p:attrNameLst>
                                          <p:attrName>ppt_x</p:attrName>
                                          <p:attrName>ppt_y</p:attrName>
                                        </p:attrNameLst>
                                      </p:cBhvr>
                                      <p:rCtr x="-10130" y="1770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4" grpId="0"/>
      <p:bldP spid="16"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Sheffield, we have 3 or 4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18</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97" y="1670911"/>
            <a:ext cx="1410479" cy="1984417"/>
          </a:xfrm>
          <a:prstGeom prst="rect">
            <a:avLst/>
          </a:prstGeom>
        </p:spPr>
      </p:pic>
      <p:sp>
        <p:nvSpPr>
          <p:cNvPr id="15" name="Rounded Rectangle 14"/>
          <p:cNvSpPr/>
          <p:nvPr/>
        </p:nvSpPr>
        <p:spPr>
          <a:xfrm>
            <a:off x="5540459" y="1429301"/>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a:rPr>
              <a:t>The black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7" name="Oval 6"/>
          <p:cNvSpPr/>
          <p:nvPr/>
        </p:nvSpPr>
        <p:spPr>
          <a:xfrm>
            <a:off x="752359" y="3658204"/>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844410" y="2775394"/>
            <a:ext cx="937427" cy="646331"/>
          </a:xfrm>
          <a:prstGeom prst="rect">
            <a:avLst/>
          </a:prstGeom>
          <a:noFill/>
        </p:spPr>
        <p:txBody>
          <a:bodyPr wrap="square" rtlCol="0">
            <a:spAutoFit/>
          </a:bodyPr>
          <a:lstStyle/>
          <a:p>
            <a:r>
              <a:rPr lang="en-GB" dirty="0">
                <a:latin typeface="Comic Sans MS" panose="030F0702030302020204" pitchFamily="66" charset="0"/>
              </a:rPr>
              <a:t>Food waste</a:t>
            </a:r>
          </a:p>
        </p:txBody>
      </p:sp>
      <p:sp>
        <p:nvSpPr>
          <p:cNvPr id="21" name="TextBox 20"/>
          <p:cNvSpPr txBox="1"/>
          <p:nvPr/>
        </p:nvSpPr>
        <p:spPr>
          <a:xfrm>
            <a:off x="8175514" y="4253127"/>
            <a:ext cx="1497124" cy="369332"/>
          </a:xfrm>
          <a:prstGeom prst="rect">
            <a:avLst/>
          </a:prstGeom>
          <a:noFill/>
        </p:spPr>
        <p:txBody>
          <a:bodyPr wrap="square" rtlCol="0">
            <a:spAutoFit/>
          </a:bodyPr>
          <a:lstStyle/>
          <a:p>
            <a:r>
              <a:rPr lang="en-GB" dirty="0">
                <a:latin typeface="Comic Sans MS" panose="030F0702030302020204" pitchFamily="66" charset="0"/>
              </a:rPr>
              <a:t>Plastic pots</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69007" y="2217294"/>
            <a:ext cx="2107229" cy="1552435"/>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51227" y="3726766"/>
            <a:ext cx="1959047" cy="1959047"/>
          </a:xfrm>
          <a:prstGeom prst="rect">
            <a:avLst/>
          </a:prstGeom>
        </p:spPr>
      </p:pic>
      <p:pic>
        <p:nvPicPr>
          <p:cNvPr id="22" name="Picture 21"/>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502297" y="2326556"/>
            <a:ext cx="2190337" cy="2190337"/>
          </a:xfrm>
          <a:prstGeom prst="rect">
            <a:avLst/>
          </a:prstGeom>
        </p:spPr>
      </p:pic>
      <p:sp>
        <p:nvSpPr>
          <p:cNvPr id="19" name="TextBox 18"/>
          <p:cNvSpPr txBox="1"/>
          <p:nvPr/>
        </p:nvSpPr>
        <p:spPr>
          <a:xfrm>
            <a:off x="9466993" y="2479699"/>
            <a:ext cx="1037463" cy="369332"/>
          </a:xfrm>
          <a:prstGeom prst="rect">
            <a:avLst/>
          </a:prstGeom>
          <a:noFill/>
        </p:spPr>
        <p:txBody>
          <a:bodyPr wrap="none" rtlCol="0">
            <a:spAutoFit/>
          </a:bodyPr>
          <a:lstStyle/>
          <a:p>
            <a:r>
              <a:rPr lang="en-GB" dirty="0">
                <a:latin typeface="Comic Sans MS" panose="030F0702030302020204" pitchFamily="66" charset="0"/>
              </a:rPr>
              <a:t>Nappies</a:t>
            </a:r>
          </a:p>
        </p:txBody>
      </p:sp>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02812" y="4176562"/>
            <a:ext cx="1801068" cy="1401831"/>
          </a:xfrm>
          <a:prstGeom prst="rect">
            <a:avLst/>
          </a:prstGeom>
        </p:spPr>
      </p:pic>
      <p:sp>
        <p:nvSpPr>
          <p:cNvPr id="17" name="TextBox 16"/>
          <p:cNvSpPr txBox="1"/>
          <p:nvPr/>
        </p:nvSpPr>
        <p:spPr>
          <a:xfrm>
            <a:off x="10094351" y="5374824"/>
            <a:ext cx="1737359" cy="369332"/>
          </a:xfrm>
          <a:prstGeom prst="rect">
            <a:avLst/>
          </a:prstGeom>
          <a:noFill/>
        </p:spPr>
        <p:txBody>
          <a:bodyPr wrap="square" rtlCol="0">
            <a:spAutoFit/>
          </a:bodyPr>
          <a:lstStyle/>
          <a:p>
            <a:r>
              <a:rPr lang="en-GB" dirty="0">
                <a:latin typeface="Comic Sans MS" panose="030F0702030302020204" pitchFamily="66" charset="0"/>
              </a:rPr>
              <a:t>Plastic trays</a:t>
            </a:r>
          </a:p>
        </p:txBody>
      </p:sp>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20266" y="4695836"/>
            <a:ext cx="1452423" cy="1145598"/>
          </a:xfrm>
          <a:prstGeom prst="rect">
            <a:avLst/>
          </a:prstGeom>
        </p:spPr>
      </p:pic>
      <p:sp>
        <p:nvSpPr>
          <p:cNvPr id="20" name="TextBox 19"/>
          <p:cNvSpPr txBox="1"/>
          <p:nvPr/>
        </p:nvSpPr>
        <p:spPr>
          <a:xfrm>
            <a:off x="5962841" y="5571538"/>
            <a:ext cx="1737359" cy="369332"/>
          </a:xfrm>
          <a:prstGeom prst="rect">
            <a:avLst/>
          </a:prstGeom>
          <a:noFill/>
        </p:spPr>
        <p:txBody>
          <a:bodyPr wrap="square" rtlCol="0">
            <a:spAutoFit/>
          </a:bodyPr>
          <a:lstStyle/>
          <a:p>
            <a:r>
              <a:rPr lang="en-GB" dirty="0">
                <a:latin typeface="Comic Sans MS" panose="030F0702030302020204" pitchFamily="66" charset="0"/>
              </a:rPr>
              <a:t>Plastic tubs</a:t>
            </a:r>
          </a:p>
        </p:txBody>
      </p:sp>
    </p:spTree>
    <p:extLst>
      <p:ext uri="{BB962C8B-B14F-4D97-AF65-F5344CB8AC3E}">
        <p14:creationId xmlns:p14="http://schemas.microsoft.com/office/powerpoint/2010/main" val="249089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2.96296E-6 L 0.17344 0.01805 " pathEditMode="relative" rAng="0" ptsTypes="AA">
                                      <p:cBhvr>
                                        <p:cTn id="6" dur="2000" fill="hold"/>
                                        <p:tgtEl>
                                          <p:spTgt spid="7"/>
                                        </p:tgtEl>
                                        <p:attrNameLst>
                                          <p:attrName>ppt_x</p:attrName>
                                          <p:attrName>ppt_y</p:attrName>
                                        </p:attrNameLst>
                                      </p:cBhvr>
                                      <p:rCtr x="8672" y="90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4" grpId="0"/>
      <p:bldP spid="21" grpId="0"/>
      <p:bldP spid="19" grpId="0"/>
      <p:bldP spid="17"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a:xfrm>
            <a:off x="8801100" y="6454840"/>
            <a:ext cx="2743200" cy="365125"/>
          </a:xfrm>
        </p:spPr>
        <p:txBody>
          <a:bodyPr/>
          <a:lstStyle/>
          <a:p>
            <a:fld id="{F2198C37-2E9A-47E5-8C17-BEDDB4D5E342}" type="slidenum">
              <a:rPr lang="en-GB" smtClean="0"/>
              <a:pPr/>
              <a:t>19</a:t>
            </a:fld>
            <a:endParaRPr lang="en-GB" dirty="0"/>
          </a:p>
        </p:txBody>
      </p:sp>
      <p:sp>
        <p:nvSpPr>
          <p:cNvPr id="5" name="TextBox 4"/>
          <p:cNvSpPr txBox="1"/>
          <p:nvPr/>
        </p:nvSpPr>
        <p:spPr>
          <a:xfrm>
            <a:off x="1546225" y="1425575"/>
            <a:ext cx="8362610" cy="523220"/>
          </a:xfrm>
          <a:prstGeom prst="rect">
            <a:avLst/>
          </a:prstGeom>
          <a:noFill/>
        </p:spPr>
        <p:txBody>
          <a:bodyPr wrap="none" rtlCol="0" anchor="t">
            <a:spAutoFit/>
          </a:bodyPr>
          <a:lstStyle/>
          <a:p>
            <a:r>
              <a:rPr lang="en-GB" sz="2800" dirty="0"/>
              <a:t>Recycling means we can turn our waste into new things!</a:t>
            </a:r>
          </a:p>
        </p:txBody>
      </p:sp>
      <p:pic>
        <p:nvPicPr>
          <p:cNvPr id="6" name="Picture 8" descr="Image result for fleece jacke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67477" y="2080496"/>
            <a:ext cx="3822701" cy="38227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742159" y="2195251"/>
            <a:ext cx="581121" cy="116224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431120" y="2246787"/>
            <a:ext cx="581121" cy="11622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080452" y="2198248"/>
            <a:ext cx="581121" cy="116224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761428" y="2195251"/>
            <a:ext cx="581121" cy="116224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353587" y="2149006"/>
            <a:ext cx="581121" cy="116224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927008" y="3494514"/>
            <a:ext cx="581121" cy="116224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615969" y="3546050"/>
            <a:ext cx="581121" cy="116224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265301" y="3497511"/>
            <a:ext cx="581121" cy="116224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946277" y="3494514"/>
            <a:ext cx="581121" cy="116224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538436" y="3448269"/>
            <a:ext cx="581121" cy="116224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111854" y="4764935"/>
            <a:ext cx="581121" cy="116224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800815" y="4816471"/>
            <a:ext cx="581121" cy="116224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450147" y="4767932"/>
            <a:ext cx="581121" cy="116224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131123" y="4764935"/>
            <a:ext cx="581121" cy="116224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723282" y="4718690"/>
            <a:ext cx="581121" cy="1162242"/>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949153" y="2298313"/>
            <a:ext cx="581121" cy="1162242"/>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566259" y="2241861"/>
            <a:ext cx="581121" cy="1162242"/>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42909" y="2349408"/>
            <a:ext cx="581121" cy="1162242"/>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411992" y="2405981"/>
            <a:ext cx="581121" cy="1162242"/>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87066" y="3548667"/>
            <a:ext cx="581121" cy="1162242"/>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333592" y="3620697"/>
            <a:ext cx="581121" cy="1162242"/>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298064" y="4589045"/>
            <a:ext cx="581121" cy="1162242"/>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000298" y="4770333"/>
            <a:ext cx="581121" cy="1162242"/>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056515" y="3517208"/>
            <a:ext cx="581121" cy="1162242"/>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31222" y="4704677"/>
            <a:ext cx="581121" cy="1162242"/>
          </a:xfrm>
          <a:prstGeom prst="rect">
            <a:avLst/>
          </a:prstGeom>
        </p:spPr>
      </p:pic>
      <p:sp>
        <p:nvSpPr>
          <p:cNvPr id="32" name="Right Arrow 31"/>
          <p:cNvSpPr/>
          <p:nvPr/>
        </p:nvSpPr>
        <p:spPr>
          <a:xfrm>
            <a:off x="6095946" y="3467404"/>
            <a:ext cx="2342189" cy="118117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174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50"/>
                                        <p:tgtEl>
                                          <p:spTgt spid="14"/>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50"/>
                                        <p:tgtEl>
                                          <p:spTgt spid="15"/>
                                        </p:tgtEl>
                                      </p:cBhvr>
                                    </p:animEffect>
                                  </p:childTnLst>
                                </p:cTn>
                              </p:par>
                            </p:childTnLst>
                          </p:cTn>
                        </p:par>
                        <p:par>
                          <p:cTn id="44" fill="hold">
                            <p:stCondLst>
                              <p:cond delay="275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250"/>
                                        <p:tgtEl>
                                          <p:spTgt spid="17"/>
                                        </p:tgtEl>
                                      </p:cBhvr>
                                    </p:animEffect>
                                  </p:childTnLst>
                                </p:cTn>
                              </p:par>
                            </p:childTnLst>
                          </p:cTn>
                        </p:par>
                        <p:par>
                          <p:cTn id="52" fill="hold">
                            <p:stCondLst>
                              <p:cond delay="325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50"/>
                                        <p:tgtEl>
                                          <p:spTgt spid="19"/>
                                        </p:tgtEl>
                                      </p:cBhvr>
                                    </p:animEffect>
                                  </p:childTnLst>
                                </p:cTn>
                              </p:par>
                            </p:childTnLst>
                          </p:cTn>
                        </p:par>
                        <p:par>
                          <p:cTn id="60" fill="hold">
                            <p:stCondLst>
                              <p:cond delay="375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250"/>
                                        <p:tgtEl>
                                          <p:spTgt spid="20"/>
                                        </p:tgtEl>
                                      </p:cBhvr>
                                    </p:animEffect>
                                  </p:childTnLst>
                                </p:cTn>
                              </p:par>
                            </p:childTnLst>
                          </p:cTn>
                        </p:par>
                        <p:par>
                          <p:cTn id="64" fill="hold">
                            <p:stCondLst>
                              <p:cond delay="40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50"/>
                                        <p:tgtEl>
                                          <p:spTgt spid="21"/>
                                        </p:tgtEl>
                                      </p:cBhvr>
                                    </p:animEffect>
                                  </p:childTnLst>
                                </p:cTn>
                              </p:par>
                            </p:childTnLst>
                          </p:cTn>
                        </p:par>
                        <p:par>
                          <p:cTn id="68" fill="hold">
                            <p:stCondLst>
                              <p:cond delay="425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250"/>
                                        <p:tgtEl>
                                          <p:spTgt spid="22"/>
                                        </p:tgtEl>
                                      </p:cBhvr>
                                    </p:animEffect>
                                  </p:childTnLst>
                                </p:cTn>
                              </p:par>
                            </p:childTnLst>
                          </p:cTn>
                        </p:par>
                        <p:par>
                          <p:cTn id="72" fill="hold">
                            <p:stCondLst>
                              <p:cond delay="4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250"/>
                                        <p:tgtEl>
                                          <p:spTgt spid="23"/>
                                        </p:tgtEl>
                                      </p:cBhvr>
                                    </p:animEffect>
                                  </p:childTnLst>
                                </p:cTn>
                              </p:par>
                            </p:childTnLst>
                          </p:cTn>
                        </p:par>
                        <p:par>
                          <p:cTn id="76" fill="hold">
                            <p:stCondLst>
                              <p:cond delay="475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250"/>
                                        <p:tgtEl>
                                          <p:spTgt spid="24"/>
                                        </p:tgtEl>
                                      </p:cBhvr>
                                    </p:animEffect>
                                  </p:childTnLst>
                                </p:cTn>
                              </p:par>
                            </p:childTnLst>
                          </p:cTn>
                        </p:par>
                        <p:par>
                          <p:cTn id="80" fill="hold">
                            <p:stCondLst>
                              <p:cond delay="50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250"/>
                                        <p:tgtEl>
                                          <p:spTgt spid="25"/>
                                        </p:tgtEl>
                                      </p:cBhvr>
                                    </p:animEffect>
                                  </p:childTnLst>
                                </p:cTn>
                              </p:par>
                            </p:childTnLst>
                          </p:cTn>
                        </p:par>
                        <p:par>
                          <p:cTn id="84" fill="hold">
                            <p:stCondLst>
                              <p:cond delay="525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250"/>
                                        <p:tgtEl>
                                          <p:spTgt spid="26"/>
                                        </p:tgtEl>
                                      </p:cBhvr>
                                    </p:animEffect>
                                  </p:childTnLst>
                                </p:cTn>
                              </p:par>
                            </p:childTnLst>
                          </p:cTn>
                        </p:par>
                        <p:par>
                          <p:cTn id="88" fill="hold">
                            <p:stCondLst>
                              <p:cond delay="5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250"/>
                                        <p:tgtEl>
                                          <p:spTgt spid="27"/>
                                        </p:tgtEl>
                                      </p:cBhvr>
                                    </p:animEffect>
                                  </p:childTnLst>
                                </p:cTn>
                              </p:par>
                            </p:childTnLst>
                          </p:cTn>
                        </p:par>
                        <p:par>
                          <p:cTn id="92" fill="hold">
                            <p:stCondLst>
                              <p:cond delay="575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250"/>
                                        <p:tgtEl>
                                          <p:spTgt spid="28"/>
                                        </p:tgtEl>
                                      </p:cBhvr>
                                    </p:animEffect>
                                  </p:childTnLst>
                                </p:cTn>
                              </p:par>
                            </p:childTnLst>
                          </p:cTn>
                        </p:par>
                        <p:par>
                          <p:cTn id="96" fill="hold">
                            <p:stCondLst>
                              <p:cond delay="60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250"/>
                                        <p:tgtEl>
                                          <p:spTgt spid="29"/>
                                        </p:tgtEl>
                                      </p:cBhvr>
                                    </p:animEffect>
                                  </p:childTnLst>
                                </p:cTn>
                              </p:par>
                            </p:childTnLst>
                          </p:cTn>
                        </p:par>
                        <p:par>
                          <p:cTn id="100" fill="hold">
                            <p:stCondLst>
                              <p:cond delay="6250"/>
                            </p:stCondLst>
                            <p:childTnLst>
                              <p:par>
                                <p:cTn id="101" presetID="10"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250"/>
                                        <p:tgtEl>
                                          <p:spTgt spid="30"/>
                                        </p:tgtEl>
                                      </p:cBhvr>
                                    </p:animEffect>
                                  </p:childTnLst>
                                </p:cTn>
                              </p:par>
                            </p:childTnLst>
                          </p:cTn>
                        </p:par>
                        <p:par>
                          <p:cTn id="104" fill="hold">
                            <p:stCondLst>
                              <p:cond delay="6500"/>
                            </p:stCondLst>
                            <p:childTnLst>
                              <p:par>
                                <p:cTn id="105" presetID="10" presetClass="entr" presetSubtype="0" fill="hold"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25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1000"/>
                                        <p:tgtEl>
                                          <p:spTgt spid="32"/>
                                        </p:tgtEl>
                                      </p:cBhvr>
                                    </p:animEffect>
                                    <p:anim calcmode="lin" valueType="num">
                                      <p:cBhvr>
                                        <p:cTn id="113" dur="1000" fill="hold"/>
                                        <p:tgtEl>
                                          <p:spTgt spid="32"/>
                                        </p:tgtEl>
                                        <p:attrNameLst>
                                          <p:attrName>ppt_x</p:attrName>
                                        </p:attrNameLst>
                                      </p:cBhvr>
                                      <p:tavLst>
                                        <p:tav tm="0">
                                          <p:val>
                                            <p:strVal val="#ppt_x"/>
                                          </p:val>
                                        </p:tav>
                                        <p:tav tm="100000">
                                          <p:val>
                                            <p:strVal val="#ppt_x"/>
                                          </p:val>
                                        </p:tav>
                                      </p:tavLst>
                                    </p:anim>
                                    <p:anim calcmode="lin" valueType="num">
                                      <p:cBhvr>
                                        <p:cTn id="1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6"/>
                                        </p:tgtEl>
                                        <p:attrNameLst>
                                          <p:attrName>style.visibility</p:attrName>
                                        </p:attrNameLst>
                                      </p:cBhvr>
                                      <p:to>
                                        <p:strVal val="visible"/>
                                      </p:to>
                                    </p:set>
                                    <p:animEffect transition="in" filter="fade">
                                      <p:cBhvr>
                                        <p:cTn id="1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a:t>
            </a:fld>
            <a:endParaRPr lang="en-GB" dirty="0"/>
          </a:p>
        </p:txBody>
      </p:sp>
      <p:sp>
        <p:nvSpPr>
          <p:cNvPr id="5" name="Freeform: Shape 8">
            <a:extLst>
              <a:ext uri="{FF2B5EF4-FFF2-40B4-BE49-F238E27FC236}">
                <a16:creationId xmlns:a16="http://schemas.microsoft.com/office/drawing/2014/main" id="{ABF25654-F5B9-45CC-8C24-FEB61DA70774}"/>
              </a:ext>
            </a:extLst>
          </p:cNvPr>
          <p:cNvSpPr/>
          <p:nvPr/>
        </p:nvSpPr>
        <p:spPr>
          <a:xfrm rot="21099529">
            <a:off x="7645952" y="3871353"/>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0000"/>
          </a:solidFill>
          <a:ln>
            <a:solidFill>
              <a:schemeClr val="accent4"/>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0"/>
              <a:satOff val="0"/>
              <a:lumOff val="0"/>
              <a:alphaOff val="0"/>
            </a:schemeClr>
          </a:fillRef>
          <a:effectRef idx="1">
            <a:schemeClr val="accent2">
              <a:shade val="80000"/>
              <a:hueOff val="0"/>
              <a:satOff val="0"/>
              <a:lumOff val="0"/>
              <a:alphaOff val="0"/>
            </a:schemeClr>
          </a:effectRef>
          <a:fontRef idx="minor">
            <a:schemeClr val="dk1"/>
          </a:fontRef>
        </p:style>
        <p:txBody>
          <a:bodyPr spcFirstLastPara="0" vert="horz" wrap="square" lIns="343440" tIns="384132" rIns="343441" bIns="384131" numCol="1" spcCol="1270" anchor="ctr" anchorCtr="0">
            <a:noAutofit/>
          </a:bodyPr>
          <a:lstStyle/>
          <a:p>
            <a:pPr algn="ctr" defTabSz="829713">
              <a:lnSpc>
                <a:spcPct val="90000"/>
              </a:lnSpc>
              <a:spcBef>
                <a:spcPct val="0"/>
              </a:spcBef>
              <a:spcAft>
                <a:spcPct val="35000"/>
              </a:spcAft>
            </a:pPr>
            <a:r>
              <a:rPr lang="en-US" sz="2800" b="1" dirty="0">
                <a:solidFill>
                  <a:schemeClr val="bg1"/>
                </a:solidFill>
              </a:rPr>
              <a:t>Trash</a:t>
            </a:r>
          </a:p>
        </p:txBody>
      </p:sp>
      <p:sp>
        <p:nvSpPr>
          <p:cNvPr id="6" name="Freeform: Shape 10">
            <a:extLst>
              <a:ext uri="{FF2B5EF4-FFF2-40B4-BE49-F238E27FC236}">
                <a16:creationId xmlns:a16="http://schemas.microsoft.com/office/drawing/2014/main" id="{E9CF3EF3-C741-486C-9C6E-F92F7836A102}"/>
              </a:ext>
            </a:extLst>
          </p:cNvPr>
          <p:cNvSpPr/>
          <p:nvPr/>
        </p:nvSpPr>
        <p:spPr>
          <a:xfrm rot="588598">
            <a:off x="1598276" y="3663255"/>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B0F0"/>
          </a:solidFill>
          <a:ln>
            <a:solidFill>
              <a:schemeClr val="accent3"/>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106915"/>
              <a:satOff val="-4594"/>
              <a:lumOff val="6950"/>
              <a:alphaOff val="0"/>
            </a:schemeClr>
          </a:fillRef>
          <a:effectRef idx="1">
            <a:schemeClr val="accent2">
              <a:shade val="80000"/>
              <a:hueOff val="106915"/>
              <a:satOff val="-4594"/>
              <a:lumOff val="6950"/>
              <a:alphaOff val="0"/>
            </a:schemeClr>
          </a:effectRef>
          <a:fontRef idx="minor">
            <a:schemeClr val="dk1"/>
          </a:fontRef>
        </p:style>
        <p:txBody>
          <a:bodyPr spcFirstLastPara="0" vert="horz" wrap="square" lIns="272320" tIns="313012" rIns="272321" bIns="313011" numCol="1" spcCol="1270" anchor="ctr" anchorCtr="0">
            <a:noAutofit/>
          </a:bodyPr>
          <a:lstStyle/>
          <a:p>
            <a:pPr algn="ctr" defTabSz="829713">
              <a:lnSpc>
                <a:spcPct val="90000"/>
              </a:lnSpc>
              <a:spcBef>
                <a:spcPct val="0"/>
              </a:spcBef>
              <a:spcAft>
                <a:spcPct val="35000"/>
              </a:spcAft>
            </a:pPr>
            <a:r>
              <a:rPr lang="en-US" sz="2400" b="1" dirty="0">
                <a:solidFill>
                  <a:schemeClr val="bg1"/>
                </a:solidFill>
              </a:rPr>
              <a:t>Rubbish</a:t>
            </a:r>
          </a:p>
        </p:txBody>
      </p:sp>
      <p:sp>
        <p:nvSpPr>
          <p:cNvPr id="7" name="Freeform: Shape 11">
            <a:extLst>
              <a:ext uri="{FF2B5EF4-FFF2-40B4-BE49-F238E27FC236}">
                <a16:creationId xmlns:a16="http://schemas.microsoft.com/office/drawing/2014/main" id="{0CC1BA5D-807F-440B-B7F1-1D029FC6A6C1}"/>
              </a:ext>
            </a:extLst>
          </p:cNvPr>
          <p:cNvSpPr/>
          <p:nvPr/>
        </p:nvSpPr>
        <p:spPr>
          <a:xfrm rot="20877469">
            <a:off x="2711592" y="1557249"/>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7030A0"/>
          </a:solidFill>
          <a:ln>
            <a:solidFill>
              <a:schemeClr val="accent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213830"/>
              <a:satOff val="-9187"/>
              <a:lumOff val="13900"/>
              <a:alphaOff val="0"/>
            </a:schemeClr>
          </a:fillRef>
          <a:effectRef idx="1">
            <a:schemeClr val="accent2">
              <a:shade val="80000"/>
              <a:hueOff val="213830"/>
              <a:satOff val="-9187"/>
              <a:lumOff val="13900"/>
              <a:alphaOff val="0"/>
            </a:schemeClr>
          </a:effectRef>
          <a:fontRef idx="minor">
            <a:schemeClr val="dk1"/>
          </a:fontRef>
        </p:style>
        <p:txBody>
          <a:bodyPr spcFirstLastPara="0" vert="horz" wrap="square" lIns="343440" tIns="384132" rIns="343441" bIns="384131" numCol="1" spcCol="1270" anchor="ctr" anchorCtr="0">
            <a:noAutofit/>
          </a:bodyPr>
          <a:lstStyle/>
          <a:p>
            <a:pPr algn="ctr" defTabSz="829713">
              <a:lnSpc>
                <a:spcPct val="90000"/>
              </a:lnSpc>
              <a:spcBef>
                <a:spcPct val="0"/>
              </a:spcBef>
              <a:spcAft>
                <a:spcPct val="35000"/>
              </a:spcAft>
            </a:pPr>
            <a:r>
              <a:rPr lang="en-US" sz="2800" b="1" dirty="0">
                <a:solidFill>
                  <a:schemeClr val="bg1"/>
                </a:solidFill>
              </a:rPr>
              <a:t>Junk</a:t>
            </a:r>
          </a:p>
        </p:txBody>
      </p:sp>
      <p:sp>
        <p:nvSpPr>
          <p:cNvPr id="8" name="Freeform: Shape 13">
            <a:extLst>
              <a:ext uri="{FF2B5EF4-FFF2-40B4-BE49-F238E27FC236}">
                <a16:creationId xmlns:a16="http://schemas.microsoft.com/office/drawing/2014/main" id="{C9FD26AB-F8BB-4090-A8D3-2ECDCD5DB7AB}"/>
              </a:ext>
            </a:extLst>
          </p:cNvPr>
          <p:cNvSpPr/>
          <p:nvPr/>
        </p:nvSpPr>
        <p:spPr>
          <a:xfrm rot="730898">
            <a:off x="6934730" y="1559012"/>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2060"/>
          </a:solidFill>
          <a:ln>
            <a:solidFill>
              <a:schemeClr val="accent2"/>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320745"/>
              <a:satOff val="-13781"/>
              <a:lumOff val="20849"/>
              <a:alphaOff val="0"/>
            </a:schemeClr>
          </a:fillRef>
          <a:effectRef idx="1">
            <a:schemeClr val="accent2">
              <a:shade val="80000"/>
              <a:hueOff val="320745"/>
              <a:satOff val="-13781"/>
              <a:lumOff val="20849"/>
              <a:alphaOff val="0"/>
            </a:schemeClr>
          </a:effectRef>
          <a:fontRef idx="minor">
            <a:schemeClr val="dk1"/>
          </a:fontRef>
        </p:style>
        <p:txBody>
          <a:bodyPr spcFirstLastPara="0" vert="horz" wrap="square" lIns="272320" tIns="313012" rIns="272321" bIns="313011" numCol="1" spcCol="1270" anchor="ctr" anchorCtr="0">
            <a:noAutofit/>
          </a:bodyPr>
          <a:lstStyle/>
          <a:p>
            <a:pPr algn="ctr" defTabSz="829713">
              <a:lnSpc>
                <a:spcPct val="90000"/>
              </a:lnSpc>
              <a:spcBef>
                <a:spcPct val="0"/>
              </a:spcBef>
              <a:spcAft>
                <a:spcPct val="35000"/>
              </a:spcAft>
            </a:pPr>
            <a:r>
              <a:rPr lang="en-US" sz="3600" b="1" dirty="0">
                <a:solidFill>
                  <a:schemeClr val="bg1"/>
                </a:solidFill>
              </a:rPr>
              <a:t>Litter</a:t>
            </a:r>
          </a:p>
        </p:txBody>
      </p:sp>
      <p:sp>
        <p:nvSpPr>
          <p:cNvPr id="9" name="Freeform: Shape 16">
            <a:extLst>
              <a:ext uri="{FF2B5EF4-FFF2-40B4-BE49-F238E27FC236}">
                <a16:creationId xmlns:a16="http://schemas.microsoft.com/office/drawing/2014/main" id="{866B2E59-FAB7-4E39-98EE-8C5E1F892B5D}"/>
              </a:ext>
            </a:extLst>
          </p:cNvPr>
          <p:cNvSpPr/>
          <p:nvPr/>
        </p:nvSpPr>
        <p:spPr>
          <a:xfrm>
            <a:off x="4823161" y="2955472"/>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4"/>
          </a:solidFill>
          <a:ln>
            <a:solidFill>
              <a:schemeClr val="accent5"/>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534575"/>
              <a:satOff val="-22968"/>
              <a:lumOff val="34749"/>
              <a:alphaOff val="0"/>
            </a:schemeClr>
          </a:fillRef>
          <a:effectRef idx="1">
            <a:schemeClr val="accent2">
              <a:shade val="80000"/>
              <a:hueOff val="534575"/>
              <a:satOff val="-22968"/>
              <a:lumOff val="34749"/>
              <a:alphaOff val="0"/>
            </a:schemeClr>
          </a:effectRef>
          <a:fontRef idx="minor">
            <a:schemeClr val="dk1"/>
          </a:fontRef>
        </p:style>
        <p:txBody>
          <a:bodyPr spcFirstLastPara="0" vert="horz" wrap="square" lIns="272320" tIns="313012" rIns="272321" bIns="313011" numCol="1" spcCol="1270" anchor="ctr" anchorCtr="0">
            <a:noAutofit/>
          </a:bodyPr>
          <a:lstStyle/>
          <a:p>
            <a:pPr algn="ctr" defTabSz="829713">
              <a:lnSpc>
                <a:spcPct val="90000"/>
              </a:lnSpc>
              <a:spcBef>
                <a:spcPct val="0"/>
              </a:spcBef>
              <a:spcAft>
                <a:spcPct val="35000"/>
              </a:spcAft>
            </a:pPr>
            <a:r>
              <a:rPr lang="en-US" sz="2400" b="1" dirty="0">
                <a:solidFill>
                  <a:schemeClr val="bg1"/>
                </a:solidFill>
              </a:rPr>
              <a:t>Garbage</a:t>
            </a:r>
          </a:p>
        </p:txBody>
      </p:sp>
    </p:spTree>
    <p:extLst>
      <p:ext uri="{BB962C8B-B14F-4D97-AF65-F5344CB8AC3E}">
        <p14:creationId xmlns:p14="http://schemas.microsoft.com/office/powerpoint/2010/main" val="378331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3" name="Content Placeholder 2"/>
          <p:cNvSpPr>
            <a:spLocks noGrp="1"/>
          </p:cNvSpPr>
          <p:nvPr>
            <p:ph idx="1"/>
          </p:nvPr>
        </p:nvSpPr>
        <p:spPr>
          <a:xfrm>
            <a:off x="838200" y="1356038"/>
            <a:ext cx="10370270" cy="622888"/>
          </a:xfrm>
        </p:spPr>
        <p:txBody>
          <a:bodyPr/>
          <a:lstStyle/>
          <a:p>
            <a:pPr marL="0" indent="0">
              <a:buNone/>
            </a:pPr>
            <a:r>
              <a:rPr lang="en-GB" dirty="0"/>
              <a:t>Recycling saves our resources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20</a:t>
            </a:fld>
            <a:endParaRPr lang="en-GB" dirty="0"/>
          </a:p>
        </p:txBody>
      </p:sp>
      <p:graphicFrame>
        <p:nvGraphicFramePr>
          <p:cNvPr id="7" name="Chart 6"/>
          <p:cNvGraphicFramePr/>
          <p:nvPr/>
        </p:nvGraphicFramePr>
        <p:xfrm>
          <a:off x="947382" y="2265530"/>
          <a:ext cx="4443484" cy="297521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1891210" y="5056074"/>
            <a:ext cx="1277914" cy="369332"/>
          </a:xfrm>
          <a:prstGeom prst="rect">
            <a:avLst/>
          </a:prstGeom>
        </p:spPr>
        <p:txBody>
          <a:bodyPr wrap="none">
            <a:spAutoFit/>
          </a:bodyPr>
          <a:lstStyle/>
          <a:p>
            <a:r>
              <a:rPr lang="en-GB" dirty="0">
                <a:latin typeface="Comic Sans MS" panose="030F0702030302020204" pitchFamily="66" charset="0"/>
              </a:rPr>
              <a:t>Resources</a:t>
            </a:r>
          </a:p>
        </p:txBody>
      </p:sp>
      <p:sp>
        <p:nvSpPr>
          <p:cNvPr id="10" name="Rectangle 9"/>
          <p:cNvSpPr/>
          <p:nvPr/>
        </p:nvSpPr>
        <p:spPr>
          <a:xfrm>
            <a:off x="3389975" y="5152451"/>
            <a:ext cx="890019" cy="923330"/>
          </a:xfrm>
          <a:prstGeom prst="rect">
            <a:avLst/>
          </a:prstGeom>
        </p:spPr>
        <p:txBody>
          <a:bodyPr wrap="square">
            <a:spAutoFit/>
          </a:bodyPr>
          <a:lstStyle/>
          <a:p>
            <a:r>
              <a:rPr lang="en-GB" dirty="0">
                <a:latin typeface="Comic Sans MS" panose="030F0702030302020204" pitchFamily="66" charset="0"/>
              </a:rPr>
              <a:t>‘Stuff’ we make</a:t>
            </a:r>
          </a:p>
        </p:txBody>
      </p:sp>
      <p:sp>
        <p:nvSpPr>
          <p:cNvPr id="11" name="Rectangle 10"/>
          <p:cNvSpPr/>
          <p:nvPr/>
        </p:nvSpPr>
        <p:spPr>
          <a:xfrm>
            <a:off x="3169124" y="2402006"/>
            <a:ext cx="1239103" cy="275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23962" y="2073281"/>
            <a:ext cx="5180041" cy="2585323"/>
          </a:xfrm>
          <a:prstGeom prst="rect">
            <a:avLst/>
          </a:prstGeom>
          <a:noFill/>
        </p:spPr>
        <p:txBody>
          <a:bodyPr wrap="square" rtlCol="0">
            <a:spAutoFit/>
          </a:bodyPr>
          <a:lstStyle/>
          <a:p>
            <a:r>
              <a:rPr lang="en-GB" dirty="0"/>
              <a:t>Many of the resources we use are finite meaning that they take a long time to replenish and therefore can be very limited.</a:t>
            </a:r>
          </a:p>
          <a:p>
            <a:endParaRPr lang="en-GB" dirty="0"/>
          </a:p>
          <a:p>
            <a:r>
              <a:rPr lang="en-GB" dirty="0"/>
              <a:t>The more materials and products we make, the quicker our resources get used. </a:t>
            </a:r>
          </a:p>
          <a:p>
            <a:endParaRPr lang="en-GB" dirty="0"/>
          </a:p>
          <a:p>
            <a:r>
              <a:rPr lang="en-GB" dirty="0"/>
              <a:t>It is important to recycle so that we can keep our resources useful for longer</a:t>
            </a:r>
          </a:p>
        </p:txBody>
      </p:sp>
      <p:sp>
        <p:nvSpPr>
          <p:cNvPr id="15" name="Rectangle 14"/>
          <p:cNvSpPr/>
          <p:nvPr/>
        </p:nvSpPr>
        <p:spPr>
          <a:xfrm>
            <a:off x="2040446" y="2377912"/>
            <a:ext cx="1239103" cy="275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202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grpId="0" nodeType="clickEffect">
                                  <p:stCondLst>
                                    <p:cond delay="0"/>
                                  </p:stCondLst>
                                  <p:childTnLst>
                                    <p:animEffect transition="out" filter="wipe(down)">
                                      <p:cBhvr>
                                        <p:cTn id="42" dur="2000"/>
                                        <p:tgtEl>
                                          <p:spTgt spid="11"/>
                                        </p:tgtEl>
                                      </p:cBhvr>
                                    </p:animEffect>
                                    <p:set>
                                      <p:cBhvr>
                                        <p:cTn id="43" dur="1" fill="hold">
                                          <p:stCondLst>
                                            <p:cond delay="1999"/>
                                          </p:stCondLst>
                                        </p:cTn>
                                        <p:tgtEl>
                                          <p:spTgt spid="11"/>
                                        </p:tgtEl>
                                        <p:attrNameLst>
                                          <p:attrName>style.visibility</p:attrName>
                                        </p:attrNameLst>
                                      </p:cBhvr>
                                      <p:to>
                                        <p:strVal val="hidden"/>
                                      </p:to>
                                    </p:set>
                                  </p:childTnLst>
                                </p:cTn>
                              </p:par>
                              <p:par>
                                <p:cTn id="44" presetID="22" presetClass="entr" presetSubtype="1"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7" grpId="0">
        <p:bldAsOne/>
      </p:bldGraphic>
      <p:bldP spid="9" grpId="0"/>
      <p:bldP spid="10" grpId="0"/>
      <p:bldP spid="11" grpId="0" animBg="1"/>
      <p:bldP spid="12" grpId="0" build="p"/>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3" name="Content Placeholder 2"/>
          <p:cNvSpPr>
            <a:spLocks noGrp="1"/>
          </p:cNvSpPr>
          <p:nvPr>
            <p:ph idx="1"/>
          </p:nvPr>
        </p:nvSpPr>
        <p:spPr/>
        <p:txBody>
          <a:bodyPr/>
          <a:lstStyle/>
          <a:p>
            <a:pPr marL="0" indent="0">
              <a:buNone/>
            </a:pPr>
            <a:r>
              <a:rPr lang="en-GB" dirty="0"/>
              <a:t>Recycling saves energy!</a:t>
            </a:r>
          </a:p>
          <a:p>
            <a:pPr marL="0" indent="0" algn="ctr">
              <a:buNone/>
            </a:pPr>
            <a:r>
              <a:rPr lang="en-GB" sz="2000" dirty="0"/>
              <a:t>By recycling just one glass bottle, enough energy is saved to power a light bulb for four hours.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21</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541" y="2516883"/>
            <a:ext cx="2743205" cy="310439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5947" y="2818908"/>
            <a:ext cx="2394733" cy="3133835"/>
          </a:xfrm>
          <a:prstGeom prst="rect">
            <a:avLst/>
          </a:prstGeom>
        </p:spPr>
      </p:pic>
    </p:spTree>
    <p:extLst>
      <p:ext uri="{BB962C8B-B14F-4D97-AF65-F5344CB8AC3E}">
        <p14:creationId xmlns:p14="http://schemas.microsoft.com/office/powerpoint/2010/main" val="392099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nodeType="clickEffect">
                                  <p:stCondLst>
                                    <p:cond delay="0"/>
                                  </p:stCondLst>
                                  <p:childTnLst>
                                    <p:anim calcmode="lin" valueType="num">
                                      <p:cBhvr>
                                        <p:cTn id="23" dur="1000"/>
                                        <p:tgtEl>
                                          <p:spTgt spid="6"/>
                                        </p:tgtEl>
                                        <p:attrNameLst>
                                          <p:attrName>ppt_w</p:attrName>
                                        </p:attrNameLst>
                                      </p:cBhvr>
                                      <p:tavLst>
                                        <p:tav tm="0">
                                          <p:val>
                                            <p:strVal val="ppt_w"/>
                                          </p:val>
                                        </p:tav>
                                        <p:tav tm="100000">
                                          <p:val>
                                            <p:fltVal val="0"/>
                                          </p:val>
                                        </p:tav>
                                      </p:tavLst>
                                    </p:anim>
                                    <p:anim calcmode="lin" valueType="num">
                                      <p:cBhvr>
                                        <p:cTn id="24" dur="1000"/>
                                        <p:tgtEl>
                                          <p:spTgt spid="6"/>
                                        </p:tgtEl>
                                        <p:attrNameLst>
                                          <p:attrName>ppt_h</p:attrName>
                                        </p:attrNameLst>
                                      </p:cBhvr>
                                      <p:tavLst>
                                        <p:tav tm="0">
                                          <p:val>
                                            <p:strVal val="ppt_h"/>
                                          </p:val>
                                        </p:tav>
                                        <p:tav tm="100000">
                                          <p:val>
                                            <p:fltVal val="0"/>
                                          </p:val>
                                        </p:tav>
                                      </p:tavLst>
                                    </p:anim>
                                    <p:anim calcmode="lin" valueType="num">
                                      <p:cBhvr>
                                        <p:cTn id="25" dur="1000"/>
                                        <p:tgtEl>
                                          <p:spTgt spid="6"/>
                                        </p:tgtEl>
                                        <p:attrNameLst>
                                          <p:attrName>style.rotation</p:attrName>
                                        </p:attrNameLst>
                                      </p:cBhvr>
                                      <p:tavLst>
                                        <p:tav tm="0">
                                          <p:val>
                                            <p:fltVal val="0"/>
                                          </p:val>
                                        </p:tav>
                                        <p:tav tm="100000">
                                          <p:val>
                                            <p:fltVal val="90"/>
                                          </p:val>
                                        </p:tav>
                                      </p:tavLst>
                                    </p:anim>
                                    <p:animEffect transition="out" filter="fade">
                                      <p:cBhvr>
                                        <p:cTn id="26" dur="1000"/>
                                        <p:tgtEl>
                                          <p:spTgt spid="6"/>
                                        </p:tgtEl>
                                      </p:cBhvr>
                                    </p:animEffect>
                                    <p:set>
                                      <p:cBhvr>
                                        <p:cTn id="27" dur="1" fill="hold">
                                          <p:stCondLst>
                                            <p:cond delay="999"/>
                                          </p:stCondLst>
                                        </p:cTn>
                                        <p:tgtEl>
                                          <p:spTgt spid="6"/>
                                        </p:tgtEl>
                                        <p:attrNameLst>
                                          <p:attrName>style.visibility</p:attrName>
                                        </p:attrNameLst>
                                      </p:cBhvr>
                                      <p:to>
                                        <p:strVal val="hidden"/>
                                      </p:to>
                                    </p:set>
                                  </p:childTnLst>
                                </p:cTn>
                              </p:par>
                              <p:par>
                                <p:cTn id="28" presetID="31"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3" name="Content Placeholder 2"/>
          <p:cNvSpPr>
            <a:spLocks noGrp="1"/>
          </p:cNvSpPr>
          <p:nvPr>
            <p:ph idx="1"/>
          </p:nvPr>
        </p:nvSpPr>
        <p:spPr>
          <a:xfrm>
            <a:off x="838200" y="1513211"/>
            <a:ext cx="10515600" cy="465714"/>
          </a:xfrm>
        </p:spPr>
        <p:txBody>
          <a:bodyPr>
            <a:normAutofit lnSpcReduction="10000"/>
          </a:bodyPr>
          <a:lstStyle/>
          <a:p>
            <a:pPr marL="0" indent="0">
              <a:buNone/>
            </a:pPr>
            <a:r>
              <a:rPr lang="en-GB" dirty="0"/>
              <a:t>Becoming more sustainable </a:t>
            </a:r>
          </a:p>
        </p:txBody>
      </p:sp>
      <p:sp>
        <p:nvSpPr>
          <p:cNvPr id="4" name="Slide Number Placeholder 3"/>
          <p:cNvSpPr>
            <a:spLocks noGrp="1"/>
          </p:cNvSpPr>
          <p:nvPr>
            <p:ph type="sldNum" sz="quarter" idx="12"/>
          </p:nvPr>
        </p:nvSpPr>
        <p:spPr/>
        <p:txBody>
          <a:bodyPr/>
          <a:lstStyle/>
          <a:p>
            <a:fld id="{4BCF5606-3441-48FE-8AFF-3E5C26ECB5E3}" type="slidenum">
              <a:rPr lang="en-GB" smtClean="0"/>
              <a:t>22</a:t>
            </a:fld>
            <a:endParaRPr lang="en-GB"/>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2095" b="9355"/>
          <a:stretch/>
        </p:blipFill>
        <p:spPr>
          <a:xfrm>
            <a:off x="1842691" y="1990583"/>
            <a:ext cx="8019217" cy="3886342"/>
          </a:xfrm>
          <a:prstGeom prst="rect">
            <a:avLst/>
          </a:prstGeom>
        </p:spPr>
      </p:pic>
      <p:sp>
        <p:nvSpPr>
          <p:cNvPr id="6" name="Oval 5"/>
          <p:cNvSpPr/>
          <p:nvPr/>
        </p:nvSpPr>
        <p:spPr>
          <a:xfrm>
            <a:off x="8194600" y="2002919"/>
            <a:ext cx="1610436" cy="1241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8214264" y="3305693"/>
            <a:ext cx="1610436" cy="1241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019646" y="3320441"/>
            <a:ext cx="1610436" cy="1241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695478" y="4529809"/>
            <a:ext cx="1610436" cy="1241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096575" y="4635199"/>
            <a:ext cx="1610436" cy="1241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485564" y="4635199"/>
            <a:ext cx="1610436" cy="1241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0074816" y="4012918"/>
            <a:ext cx="1930370" cy="1631216"/>
          </a:xfrm>
          <a:prstGeom prst="rect">
            <a:avLst/>
          </a:prstGeom>
          <a:noFill/>
        </p:spPr>
        <p:txBody>
          <a:bodyPr wrap="square" rtlCol="0">
            <a:spAutoFit/>
          </a:bodyPr>
          <a:lstStyle/>
          <a:p>
            <a:r>
              <a:rPr lang="en-GB" sz="2000" dirty="0"/>
              <a:t>By recycling at home, we are helping to achieve these goals!</a:t>
            </a:r>
          </a:p>
        </p:txBody>
      </p:sp>
    </p:spTree>
    <p:extLst>
      <p:ext uri="{BB962C8B-B14F-4D97-AF65-F5344CB8AC3E}">
        <p14:creationId xmlns:p14="http://schemas.microsoft.com/office/powerpoint/2010/main" val="382262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P spid="9" grpId="0" animBg="1"/>
      <p:bldP spid="11" grpId="0" animBg="1"/>
      <p:bldP spid="12"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23</a:t>
            </a:fld>
            <a:endParaRPr lang="en-GB" dirty="0"/>
          </a:p>
        </p:txBody>
      </p:sp>
      <p:sp>
        <p:nvSpPr>
          <p:cNvPr id="5" name="TextBox 4"/>
          <p:cNvSpPr txBox="1"/>
          <p:nvPr/>
        </p:nvSpPr>
        <p:spPr>
          <a:xfrm>
            <a:off x="4441513" y="1928763"/>
            <a:ext cx="4076950" cy="523220"/>
          </a:xfrm>
          <a:prstGeom prst="rect">
            <a:avLst/>
          </a:prstGeom>
          <a:noFill/>
        </p:spPr>
        <p:txBody>
          <a:bodyPr wrap="none" rtlCol="0">
            <a:spAutoFit/>
          </a:bodyPr>
          <a:lstStyle/>
          <a:p>
            <a:r>
              <a:rPr lang="en-GB" sz="2800" dirty="0"/>
              <a:t>Recycling saves our planet </a:t>
            </a:r>
          </a:p>
        </p:txBody>
      </p:sp>
      <p:pic>
        <p:nvPicPr>
          <p:cNvPr id="6" name="Picture 6" descr="Image result for planet ear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776" y="1655271"/>
            <a:ext cx="3821087" cy="39554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54765" y="4260985"/>
            <a:ext cx="3923552" cy="1123712"/>
          </a:xfrm>
          <a:prstGeom prst="roundRect">
            <a:avLst/>
          </a:prstGeom>
          <a:solidFill>
            <a:schemeClr val="accent6"/>
          </a:solidFill>
        </p:spPr>
        <p:txBody>
          <a:bodyPr wrap="square" rtlCol="0" anchor="t">
            <a:spAutoFit/>
          </a:bodyPr>
          <a:lstStyle/>
          <a:p>
            <a:pPr algn="ctr">
              <a:defRPr/>
            </a:pPr>
            <a:r>
              <a:rPr kumimoji="0" lang="en-GB" sz="2000" b="0" i="0" u="none" strike="noStrike" kern="1200" cap="none" spc="0" normalizeH="0" baseline="0" noProof="0" dirty="0">
                <a:ln>
                  <a:noFill/>
                </a:ln>
                <a:solidFill>
                  <a:schemeClr val="bg1"/>
                </a:solidFill>
                <a:effectLst/>
                <a:uLnTx/>
                <a:uFillTx/>
              </a:rPr>
              <a:t>We only have one planet </a:t>
            </a:r>
            <a:r>
              <a:rPr lang="en-GB" sz="2000" dirty="0">
                <a:solidFill>
                  <a:schemeClr val="bg1"/>
                </a:solidFill>
              </a:rPr>
              <a:t>Earth, so</a:t>
            </a:r>
            <a:r>
              <a:rPr kumimoji="0" lang="en-GB" sz="2000" b="0" i="0" u="none" strike="noStrike" kern="1200" cap="none" spc="0" normalizeH="0" baseline="0" noProof="0" dirty="0">
                <a:ln>
                  <a:noFill/>
                </a:ln>
                <a:solidFill>
                  <a:schemeClr val="bg1"/>
                </a:solidFill>
                <a:effectLst/>
                <a:uLnTx/>
                <a:uFillTx/>
              </a:rPr>
              <a:t> it is really important that we look after it!</a:t>
            </a:r>
          </a:p>
        </p:txBody>
      </p:sp>
      <p:sp>
        <p:nvSpPr>
          <p:cNvPr id="8" name="TextBox 7"/>
          <p:cNvSpPr txBox="1"/>
          <p:nvPr/>
        </p:nvSpPr>
        <p:spPr>
          <a:xfrm>
            <a:off x="4454765" y="2609218"/>
            <a:ext cx="3923552" cy="1464231"/>
          </a:xfrm>
          <a:prstGeom prst="roundRect">
            <a:avLst/>
          </a:prstGeom>
          <a:solidFill>
            <a:srgbClr val="0070C0"/>
          </a:solidFill>
        </p:spPr>
        <p:txBody>
          <a:bodyPr wrap="square" rtlCol="0" anchor="t">
            <a:spAutoFit/>
          </a:bodyPr>
          <a:lstStyle/>
          <a:p>
            <a:pPr algn="ctr">
              <a:defRPr/>
            </a:pPr>
            <a:r>
              <a:rPr kumimoji="0" lang="en-GB" sz="2000" b="0" i="0" u="none" strike="noStrike" kern="1200" cap="none" spc="0" normalizeH="0" baseline="0" noProof="0" dirty="0">
                <a:ln>
                  <a:noFill/>
                </a:ln>
                <a:solidFill>
                  <a:schemeClr val="bg1"/>
                </a:solidFill>
                <a:effectLst/>
                <a:uLnTx/>
                <a:uFillTx/>
              </a:rPr>
              <a:t>If the entire planet</a:t>
            </a:r>
            <a:r>
              <a:rPr kumimoji="0" lang="en-GB" sz="2000" b="0" i="0" u="none" strike="noStrike" kern="1200" cap="none" spc="0" normalizeH="0" noProof="0" dirty="0">
                <a:ln>
                  <a:noFill/>
                </a:ln>
                <a:solidFill>
                  <a:schemeClr val="bg1"/>
                </a:solidFill>
                <a:effectLst/>
                <a:uLnTx/>
                <a:uFillTx/>
              </a:rPr>
              <a:t> used resources at the rate the UK </a:t>
            </a:r>
            <a:r>
              <a:rPr lang="en-GB" sz="2000" dirty="0">
                <a:solidFill>
                  <a:schemeClr val="bg1"/>
                </a:solidFill>
              </a:rPr>
              <a:t>does</a:t>
            </a:r>
            <a:r>
              <a:rPr kumimoji="0" lang="en-GB" sz="2000" b="0" i="0" u="none" strike="noStrike" kern="1200" cap="none" spc="0" normalizeH="0" noProof="0" dirty="0">
                <a:ln>
                  <a:noFill/>
                </a:ln>
                <a:solidFill>
                  <a:schemeClr val="bg1"/>
                </a:solidFill>
                <a:effectLst/>
                <a:uLnTx/>
                <a:uFillTx/>
              </a:rPr>
              <a:t>, we would need 2.6 Earths to support us.</a:t>
            </a:r>
            <a:endParaRPr kumimoji="0" lang="en-GB" sz="2000" b="0" i="0" u="none" strike="noStrike" kern="1200" cap="none" spc="0" normalizeH="0" baseline="0" noProof="0" dirty="0">
              <a:ln>
                <a:noFill/>
              </a:ln>
              <a:solidFill>
                <a:schemeClr val="bg1"/>
              </a:solidFill>
              <a:effectLst/>
              <a:uLnTx/>
              <a:uFillTx/>
            </a:endParaRPr>
          </a:p>
        </p:txBody>
      </p:sp>
      <p:pic>
        <p:nvPicPr>
          <p:cNvPr id="9" name="Picture 8">
            <a:extLst>
              <a:ext uri="{FF2B5EF4-FFF2-40B4-BE49-F238E27FC236}">
                <a16:creationId xmlns:a16="http://schemas.microsoft.com/office/drawing/2014/main" id="{238B4372-5479-4CB5-92CD-94A6AF37A24A}"/>
              </a:ext>
            </a:extLst>
          </p:cNvPr>
          <p:cNvPicPr>
            <a:picLocks noChangeAspect="1"/>
          </p:cNvPicPr>
          <p:nvPr/>
        </p:nvPicPr>
        <p:blipFill>
          <a:blip r:embed="rId4"/>
          <a:stretch>
            <a:fillRect/>
          </a:stretch>
        </p:blipFill>
        <p:spPr>
          <a:xfrm>
            <a:off x="8950156" y="2279829"/>
            <a:ext cx="3122574" cy="3879562"/>
          </a:xfrm>
          <a:prstGeom prst="rect">
            <a:avLst/>
          </a:prstGeom>
        </p:spPr>
      </p:pic>
      <p:sp>
        <p:nvSpPr>
          <p:cNvPr id="10" name="TextBox 9">
            <a:extLst>
              <a:ext uri="{FF2B5EF4-FFF2-40B4-BE49-F238E27FC236}">
                <a16:creationId xmlns:a16="http://schemas.microsoft.com/office/drawing/2014/main" id="{0A3B626A-BE3A-41E9-BB04-878AF728E462}"/>
              </a:ext>
            </a:extLst>
          </p:cNvPr>
          <p:cNvSpPr txBox="1"/>
          <p:nvPr/>
        </p:nvSpPr>
        <p:spPr>
          <a:xfrm>
            <a:off x="8457920" y="1439913"/>
            <a:ext cx="3614810" cy="783193"/>
          </a:xfrm>
          <a:prstGeom prst="roundRect">
            <a:avLst/>
          </a:prstGeom>
          <a:solidFill>
            <a:srgbClr val="00B050"/>
          </a:solidFill>
        </p:spPr>
        <p:txBody>
          <a:bodyPr wrap="square" rtlCol="0" anchor="t">
            <a:spAutoFit/>
          </a:bodyPr>
          <a:lstStyle/>
          <a:p>
            <a:pPr algn="ctr">
              <a:defRPr/>
            </a:pPr>
            <a:r>
              <a:rPr kumimoji="0" lang="en-GB" sz="2000" b="0" i="0" u="none" strike="noStrike" kern="1200" cap="none" spc="0" normalizeH="0" baseline="0" noProof="0" dirty="0">
                <a:ln>
                  <a:noFill/>
                </a:ln>
                <a:solidFill>
                  <a:schemeClr val="bg1"/>
                </a:solidFill>
                <a:effectLst/>
                <a:uLnTx/>
                <a:uFillTx/>
              </a:rPr>
              <a:t>How many Earths would we need?</a:t>
            </a:r>
          </a:p>
        </p:txBody>
      </p:sp>
    </p:spTree>
    <p:extLst>
      <p:ext uri="{BB962C8B-B14F-4D97-AF65-F5344CB8AC3E}">
        <p14:creationId xmlns:p14="http://schemas.microsoft.com/office/powerpoint/2010/main" val="129160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can you help?</a:t>
            </a:r>
          </a:p>
        </p:txBody>
      </p:sp>
      <p:sp>
        <p:nvSpPr>
          <p:cNvPr id="3" name="Content Placeholder 2"/>
          <p:cNvSpPr>
            <a:spLocks noGrp="1"/>
          </p:cNvSpPr>
          <p:nvPr>
            <p:ph idx="1"/>
          </p:nvPr>
        </p:nvSpPr>
        <p:spPr>
          <a:xfrm>
            <a:off x="520118" y="983033"/>
            <a:ext cx="3981314" cy="587063"/>
          </a:xfrm>
          <a:solidFill>
            <a:srgbClr val="0070C0"/>
          </a:solidFill>
          <a:ln>
            <a:noFill/>
          </a:ln>
        </p:spPr>
        <p:txBody>
          <a:bodyPr/>
          <a:lstStyle/>
          <a:p>
            <a:pPr marL="0" indent="0" algn="ctr">
              <a:buNone/>
            </a:pPr>
            <a:r>
              <a:rPr lang="en-GB" dirty="0">
                <a:solidFill>
                  <a:schemeClr val="bg1"/>
                </a:solidFill>
              </a:rPr>
              <a:t>Remember the 3 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24</a:t>
            </a:fld>
            <a:endParaRPr lang="en-GB" dirty="0"/>
          </a:p>
        </p:txBody>
      </p:sp>
      <p:graphicFrame>
        <p:nvGraphicFramePr>
          <p:cNvPr id="5" name="Content Placeholder 4"/>
          <p:cNvGraphicFramePr>
            <a:graphicFrameLocks/>
          </p:cNvGraphicFramePr>
          <p:nvPr/>
        </p:nvGraphicFramePr>
        <p:xfrm>
          <a:off x="838199" y="1622501"/>
          <a:ext cx="5600701" cy="4335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096001" y="1407370"/>
            <a:ext cx="5701392" cy="1055608"/>
          </a:xfrm>
          <a:prstGeom prst="roundRect">
            <a:avLst/>
          </a:prstGeom>
          <a:noFill/>
          <a:ln w="57150">
            <a:solidFill>
              <a:srgbClr val="00B0F0"/>
            </a:solidFill>
          </a:ln>
        </p:spPr>
        <p:txBody>
          <a:bodyPr wrap="square" rtlCol="0">
            <a:spAutoFit/>
          </a:bodyPr>
          <a:lstStyle/>
          <a:p>
            <a:pPr algn="ctr"/>
            <a:r>
              <a:rPr lang="en-GB" sz="2800" dirty="0">
                <a:latin typeface="Comic Sans MS" panose="030F0702030302020204" pitchFamily="66" charset="0"/>
              </a:rPr>
              <a:t>Make less waste in the first place </a:t>
            </a:r>
          </a:p>
        </p:txBody>
      </p:sp>
      <p:sp>
        <p:nvSpPr>
          <p:cNvPr id="7" name="Right Arrow 6"/>
          <p:cNvSpPr/>
          <p:nvPr/>
        </p:nvSpPr>
        <p:spPr>
          <a:xfrm rot="21036962">
            <a:off x="5361781" y="1680454"/>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096000" y="2784353"/>
            <a:ext cx="5701393" cy="1055608"/>
          </a:xfrm>
          <a:prstGeom prst="roundRect">
            <a:avLst/>
          </a:prstGeom>
          <a:noFill/>
          <a:ln w="57150">
            <a:solidFill>
              <a:schemeClr val="accent4"/>
            </a:solidFill>
          </a:ln>
        </p:spPr>
        <p:txBody>
          <a:bodyPr wrap="square" rtlCol="0" anchor="t">
            <a:spAutoFit/>
          </a:bodyPr>
          <a:lstStyle/>
          <a:p>
            <a:pPr algn="ctr"/>
            <a:r>
              <a:rPr lang="en-GB" sz="2800" dirty="0">
                <a:latin typeface="Comic Sans MS"/>
              </a:rPr>
              <a:t>Use things again instead of throwing them away </a:t>
            </a:r>
            <a:endParaRPr lang="en-GB" sz="2800" dirty="0">
              <a:latin typeface="Comic Sans MS" panose="030F0702030302020204" pitchFamily="66" charset="0"/>
            </a:endParaRPr>
          </a:p>
        </p:txBody>
      </p:sp>
      <p:sp>
        <p:nvSpPr>
          <p:cNvPr id="9" name="Right Arrow 8"/>
          <p:cNvSpPr/>
          <p:nvPr/>
        </p:nvSpPr>
        <p:spPr>
          <a:xfrm rot="80783">
            <a:off x="5323298" y="3057967"/>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542525">
            <a:off x="5264032" y="4710478"/>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096000" y="4098725"/>
            <a:ext cx="5701393" cy="2009061"/>
          </a:xfrm>
          <a:prstGeom prst="roundRect">
            <a:avLst/>
          </a:prstGeom>
          <a:noFill/>
          <a:ln w="57150">
            <a:solidFill>
              <a:schemeClr val="accent6"/>
            </a:solidFill>
          </a:ln>
        </p:spPr>
        <p:txBody>
          <a:bodyPr wrap="square" rtlCol="0" anchor="t">
            <a:spAutoFit/>
          </a:bodyPr>
          <a:lstStyle/>
          <a:p>
            <a:pPr algn="ctr"/>
            <a:r>
              <a:rPr lang="en-GB" sz="2800" dirty="0">
                <a:latin typeface="Comic Sans MS"/>
              </a:rPr>
              <a:t>Recycle the correct things as much as possible so that they can be made into new things </a:t>
            </a:r>
            <a:endParaRPr lang="en-US" dirty="0"/>
          </a:p>
        </p:txBody>
      </p:sp>
    </p:spTree>
    <p:extLst>
      <p:ext uri="{BB962C8B-B14F-4D97-AF65-F5344CB8AC3E}">
        <p14:creationId xmlns:p14="http://schemas.microsoft.com/office/powerpoint/2010/main" val="222327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32779325-F4C8-4AF3-8327-D9F0B42909C9}"/>
                                            </p:graphicEl>
                                          </p:spTgt>
                                        </p:tgtEl>
                                        <p:attrNameLst>
                                          <p:attrName>style.visibility</p:attrName>
                                        </p:attrNameLst>
                                      </p:cBhvr>
                                      <p:to>
                                        <p:strVal val="visible"/>
                                      </p:to>
                                    </p:set>
                                    <p:animEffect transition="in" filter="fade">
                                      <p:cBhvr>
                                        <p:cTn id="22" dur="500"/>
                                        <p:tgtEl>
                                          <p:spTgt spid="5">
                                            <p:graphicEl>
                                              <a:dgm id="{32779325-F4C8-4AF3-8327-D9F0B42909C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6296E9DB-A056-4BFC-B986-7A47947B58F5}"/>
                                            </p:graphicEl>
                                          </p:spTgt>
                                        </p:tgtEl>
                                        <p:attrNameLst>
                                          <p:attrName>style.visibility</p:attrName>
                                        </p:attrNameLst>
                                      </p:cBhvr>
                                      <p:to>
                                        <p:strVal val="visible"/>
                                      </p:to>
                                    </p:set>
                                    <p:animEffect transition="in" filter="fade">
                                      <p:cBhvr>
                                        <p:cTn id="27" dur="500"/>
                                        <p:tgtEl>
                                          <p:spTgt spid="5">
                                            <p:graphicEl>
                                              <a:dgm id="{6296E9DB-A056-4BFC-B986-7A47947B58F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904E6E2D-DC98-4345-A51F-65211C9B323F}"/>
                                            </p:graphicEl>
                                          </p:spTgt>
                                        </p:tgtEl>
                                        <p:attrNameLst>
                                          <p:attrName>style.visibility</p:attrName>
                                        </p:attrNameLst>
                                      </p:cBhvr>
                                      <p:to>
                                        <p:strVal val="visible"/>
                                      </p:to>
                                    </p:set>
                                    <p:animEffect transition="in" filter="fade">
                                      <p:cBhvr>
                                        <p:cTn id="32" dur="500"/>
                                        <p:tgtEl>
                                          <p:spTgt spid="5">
                                            <p:graphicEl>
                                              <a:dgm id="{904E6E2D-DC98-4345-A51F-65211C9B323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Graphic spid="5" grpId="0" uiExpand="1">
        <p:bldSub>
          <a:bldDgm bld="lvlOne"/>
        </p:bldSub>
      </p:bldGraphic>
      <p:bldP spid="6" grpId="0" animBg="1"/>
      <p:bldP spid="7" grpId="0" animBg="1"/>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3Rs at home and school</a:t>
            </a:r>
          </a:p>
        </p:txBody>
      </p:sp>
      <p:sp>
        <p:nvSpPr>
          <p:cNvPr id="3" name="Content Placeholder 2"/>
          <p:cNvSpPr>
            <a:spLocks noGrp="1"/>
          </p:cNvSpPr>
          <p:nvPr>
            <p:ph idx="1"/>
          </p:nvPr>
        </p:nvSpPr>
        <p:spPr>
          <a:xfrm>
            <a:off x="910865" y="1764237"/>
            <a:ext cx="10370270" cy="4601703"/>
          </a:xfrm>
        </p:spPr>
        <p:txBody>
          <a:bodyPr vert="horz" lIns="91440" tIns="45720" rIns="91440" bIns="45720" rtlCol="0" anchor="t">
            <a:normAutofit/>
          </a:bodyPr>
          <a:lstStyle/>
          <a:p>
            <a:pPr marL="342900" indent="-342900"/>
            <a:r>
              <a:rPr lang="en-GB" dirty="0">
                <a:cs typeface="Arial"/>
              </a:rPr>
              <a:t>Shop smartly and think about the waste created by the packaging</a:t>
            </a:r>
          </a:p>
          <a:p>
            <a:pPr marL="342900" indent="-342900"/>
            <a:r>
              <a:rPr lang="en-GB" dirty="0">
                <a:cs typeface="Arial"/>
              </a:rPr>
              <a:t>Use a refillable water bottle rather than a disposable one </a:t>
            </a:r>
            <a:endParaRPr lang="en-GB" dirty="0"/>
          </a:p>
          <a:p>
            <a:pPr marL="342900" indent="-342900"/>
            <a:r>
              <a:rPr lang="en-GB" dirty="0">
                <a:cs typeface="Arial"/>
              </a:rPr>
              <a:t>Donate any of your unwanted clothes to charity or give them to friends and family</a:t>
            </a:r>
          </a:p>
          <a:p>
            <a:pPr marL="342900" indent="-342900"/>
            <a:r>
              <a:rPr lang="en-GB" dirty="0">
                <a:cs typeface="Arial"/>
              </a:rPr>
              <a:t>Use rechargeable batteries </a:t>
            </a:r>
          </a:p>
          <a:p>
            <a:pPr marL="342900" indent="-342900"/>
            <a:r>
              <a:rPr lang="en-GB" dirty="0">
                <a:cs typeface="Arial"/>
              </a:rPr>
              <a:t>Have a recycling bin your bathroom and bedroom so that you don’t forget anything!</a:t>
            </a:r>
          </a:p>
          <a:p>
            <a:pPr marL="342900" indent="-342900"/>
            <a:r>
              <a:rPr lang="en-GB" dirty="0">
                <a:cs typeface="Arial"/>
              </a:rPr>
              <a:t>Put things in the correct recycling bin based on the advice from you Council- not the packaging/symbols!</a:t>
            </a: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25</a:t>
            </a:fld>
            <a:endParaRPr lang="en-GB" dirty="0"/>
          </a:p>
        </p:txBody>
      </p:sp>
    </p:spTree>
    <p:extLst>
      <p:ext uri="{BB962C8B-B14F-4D97-AF65-F5344CB8AC3E}">
        <p14:creationId xmlns:p14="http://schemas.microsoft.com/office/powerpoint/2010/main" val="129633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3</a:t>
            </a:fld>
            <a:endParaRPr lang="en-GB" dirty="0"/>
          </a:p>
        </p:txBody>
      </p:sp>
      <p:sp>
        <p:nvSpPr>
          <p:cNvPr id="6" name="TextBox 5"/>
          <p:cNvSpPr txBox="1"/>
          <p:nvPr/>
        </p:nvSpPr>
        <p:spPr>
          <a:xfrm>
            <a:off x="1955092" y="2834185"/>
            <a:ext cx="8281815" cy="1446550"/>
          </a:xfrm>
          <a:prstGeom prst="rect">
            <a:avLst/>
          </a:prstGeom>
          <a:solidFill>
            <a:srgbClr val="00B0F0"/>
          </a:solidFill>
        </p:spPr>
        <p:txBody>
          <a:bodyPr wrap="square" rtlCol="0">
            <a:spAutoFit/>
          </a:bodyPr>
          <a:lstStyle/>
          <a:p>
            <a:pPr algn="ctr"/>
            <a:r>
              <a:rPr lang="en-GB" sz="4400" dirty="0">
                <a:solidFill>
                  <a:schemeClr val="bg1"/>
                </a:solidFill>
              </a:rPr>
              <a:t>Something that is no longer useful to us in its current form </a:t>
            </a:r>
          </a:p>
        </p:txBody>
      </p:sp>
    </p:spTree>
    <p:extLst>
      <p:ext uri="{BB962C8B-B14F-4D97-AF65-F5344CB8AC3E}">
        <p14:creationId xmlns:p14="http://schemas.microsoft.com/office/powerpoint/2010/main" val="122223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3" name="Content Placeholder 2"/>
          <p:cNvSpPr>
            <a:spLocks noGrp="1"/>
          </p:cNvSpPr>
          <p:nvPr>
            <p:ph idx="1"/>
          </p:nvPr>
        </p:nvSpPr>
        <p:spPr>
          <a:xfrm>
            <a:off x="838200" y="1513211"/>
            <a:ext cx="10515600" cy="585010"/>
          </a:xfrm>
        </p:spPr>
        <p:txBody>
          <a:bodyPr/>
          <a:lstStyle/>
          <a:p>
            <a:pPr marL="0" indent="0">
              <a:buNone/>
            </a:pPr>
            <a:r>
              <a:rPr lang="en-GB" dirty="0"/>
              <a:t>Can you think of any examples of waste?</a:t>
            </a:r>
          </a:p>
        </p:txBody>
      </p:sp>
      <p:sp>
        <p:nvSpPr>
          <p:cNvPr id="4" name="Slide Number Placeholder 3"/>
          <p:cNvSpPr>
            <a:spLocks noGrp="1"/>
          </p:cNvSpPr>
          <p:nvPr>
            <p:ph type="sldNum" sz="quarter" idx="12"/>
          </p:nvPr>
        </p:nvSpPr>
        <p:spPr/>
        <p:txBody>
          <a:bodyPr/>
          <a:lstStyle/>
          <a:p>
            <a:fld id="{4BCF5606-3441-48FE-8AFF-3E5C26ECB5E3}" type="slidenum">
              <a:rPr lang="en-GB" smtClean="0"/>
              <a:t>4</a:t>
            </a:fld>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5562">
            <a:off x="2168964" y="4409585"/>
            <a:ext cx="1947163" cy="14526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174">
            <a:off x="1213961" y="2351742"/>
            <a:ext cx="2020035" cy="160906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6779">
            <a:off x="7867452" y="3958779"/>
            <a:ext cx="2956099" cy="1973858"/>
          </a:xfrm>
          <a:prstGeom prst="rect">
            <a:avLst/>
          </a:prstGeom>
        </p:spPr>
      </p:pic>
      <p:pic>
        <p:nvPicPr>
          <p:cNvPr id="8" name="Picture 2" descr="Image result for plastic bottles pots tubs and tray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79741">
            <a:off x="8134589" y="2293609"/>
            <a:ext cx="1924938" cy="13493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What to do if your vehicle breaks down | money.co.uk">
            <a:extLst>
              <a:ext uri="{FF2B5EF4-FFF2-40B4-BE49-F238E27FC236}">
                <a16:creationId xmlns:a16="http://schemas.microsoft.com/office/drawing/2014/main" id="{B87084A5-E5D8-B84C-E250-F2FD203F71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2845" y="2290876"/>
            <a:ext cx="3549984" cy="17749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ow to Buy Broken Phones for Your Cell Phone Repair Business - ToughNickel">
            <a:extLst>
              <a:ext uri="{FF2B5EF4-FFF2-40B4-BE49-F238E27FC236}">
                <a16:creationId xmlns:a16="http://schemas.microsoft.com/office/drawing/2014/main" id="{97F82C1A-B9FF-CD9B-4222-5ED95890D7E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202553">
            <a:off x="5008261" y="4283365"/>
            <a:ext cx="2283711" cy="170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50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8225"/>
            <a:ext cx="11556206" cy="3796903"/>
          </a:xfrm>
        </p:spPr>
        <p:txBody>
          <a:bodyPr>
            <a:noAutofit/>
          </a:bodyPr>
          <a:lstStyle/>
          <a:p>
            <a:pPr algn="ctr"/>
            <a:r>
              <a:rPr lang="en-GB" sz="6600" b="1" dirty="0">
                <a:latin typeface="+mn-lt"/>
              </a:rPr>
              <a:t>In the UK, households</a:t>
            </a:r>
            <a:br>
              <a:rPr lang="en-GB" sz="6600" b="1" dirty="0">
                <a:latin typeface="+mn-lt"/>
              </a:rPr>
            </a:br>
            <a:r>
              <a:rPr lang="en-GB" sz="6600" b="1" dirty="0">
                <a:latin typeface="+mn-lt"/>
              </a:rPr>
              <a:t>produce </a:t>
            </a:r>
            <a:br>
              <a:rPr lang="en-GB" sz="8000" b="1" dirty="0">
                <a:solidFill>
                  <a:srgbClr val="8DC63F"/>
                </a:solidFill>
                <a:latin typeface="+mn-lt"/>
              </a:rPr>
            </a:br>
            <a:r>
              <a:rPr lang="en-GB" sz="8000" b="1" dirty="0">
                <a:solidFill>
                  <a:srgbClr val="8DC63F"/>
                </a:solidFill>
                <a:latin typeface="+mn-lt"/>
              </a:rPr>
              <a:t>31 MILLION TONNES </a:t>
            </a:r>
            <a:br>
              <a:rPr lang="en-GB" sz="8000" b="1" dirty="0">
                <a:solidFill>
                  <a:srgbClr val="8DC63F"/>
                </a:solidFill>
                <a:latin typeface="+mn-lt"/>
              </a:rPr>
            </a:br>
            <a:r>
              <a:rPr lang="en-GB" sz="6600" b="1" dirty="0">
                <a:latin typeface="+mn-lt"/>
              </a:rPr>
              <a:t>of waste a year! </a:t>
            </a:r>
          </a:p>
        </p:txBody>
      </p:sp>
    </p:spTree>
    <p:extLst>
      <p:ext uri="{BB962C8B-B14F-4D97-AF65-F5344CB8AC3E}">
        <p14:creationId xmlns:p14="http://schemas.microsoft.com/office/powerpoint/2010/main" val="124473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33332" y="1582592"/>
            <a:ext cx="10325335" cy="3785652"/>
          </a:xfrm>
          <a:prstGeom prst="rect">
            <a:avLst/>
          </a:prstGeom>
        </p:spPr>
        <p:txBody>
          <a:bodyPr wrap="square" anchor="t">
            <a:spAutoFit/>
          </a:bodyPr>
          <a:lstStyle/>
          <a:p>
            <a:pPr algn="ctr"/>
            <a:r>
              <a:rPr lang="en-GB" sz="6000" b="1" dirty="0"/>
              <a:t>31 million tonnes</a:t>
            </a:r>
          </a:p>
          <a:p>
            <a:pPr algn="ctr"/>
            <a:r>
              <a:rPr lang="en-GB" sz="6000" b="1" dirty="0"/>
              <a:t>= </a:t>
            </a:r>
          </a:p>
          <a:p>
            <a:pPr algn="ctr"/>
            <a:r>
              <a:rPr lang="en-GB" sz="6000" b="1" dirty="0"/>
              <a:t>3.5 million Double decker buses! </a:t>
            </a:r>
          </a:p>
        </p:txBody>
      </p:sp>
    </p:spTree>
    <p:extLst>
      <p:ext uri="{BB962C8B-B14F-4D97-AF65-F5344CB8AC3E}">
        <p14:creationId xmlns:p14="http://schemas.microsoft.com/office/powerpoint/2010/main" val="177443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Why is waste a problem?</a:t>
            </a:r>
          </a:p>
        </p:txBody>
      </p:sp>
      <p:sp>
        <p:nvSpPr>
          <p:cNvPr id="6" name="Content Placeholder 5"/>
          <p:cNvSpPr>
            <a:spLocks noGrp="1"/>
          </p:cNvSpPr>
          <p:nvPr>
            <p:ph idx="1"/>
          </p:nvPr>
        </p:nvSpPr>
        <p:spPr>
          <a:xfrm>
            <a:off x="838200" y="1513211"/>
            <a:ext cx="10515600" cy="4381403"/>
          </a:xfrm>
        </p:spPr>
        <p:txBody>
          <a:bodyPr/>
          <a:lstStyle/>
          <a:p>
            <a:pPr marL="0" indent="0">
              <a:buNone/>
            </a:pPr>
            <a:r>
              <a:rPr lang="en-GB" dirty="0"/>
              <a:t>Discuss this amongst yourselves for 2 minutes</a:t>
            </a:r>
          </a:p>
          <a:p>
            <a:pPr marL="0" indent="0">
              <a:buNone/>
            </a:pPr>
            <a:endParaRPr lang="en-GB" dirty="0"/>
          </a:p>
          <a:p>
            <a:pPr marL="0" indent="0" algn="ctr">
              <a:buNone/>
            </a:pPr>
            <a:r>
              <a:rPr lang="en-GB" sz="3600" b="1" dirty="0"/>
              <a:t>Think about:</a:t>
            </a:r>
          </a:p>
          <a:p>
            <a:pPr algn="ctr"/>
            <a:r>
              <a:rPr lang="en-GB" sz="3600" b="1" dirty="0"/>
              <a:t>Social problems </a:t>
            </a:r>
            <a:r>
              <a:rPr lang="en-GB" sz="3600" dirty="0"/>
              <a:t>caused by waste</a:t>
            </a:r>
          </a:p>
          <a:p>
            <a:pPr algn="ctr"/>
            <a:r>
              <a:rPr lang="en-GB" sz="3600" b="1" dirty="0"/>
              <a:t>Environmental problems </a:t>
            </a:r>
            <a:r>
              <a:rPr lang="en-GB" sz="3600" dirty="0"/>
              <a:t>caused by waste</a:t>
            </a:r>
          </a:p>
          <a:p>
            <a:pPr algn="ctr"/>
            <a:r>
              <a:rPr lang="en-GB" sz="3600" b="1" dirty="0"/>
              <a:t>Economic problems </a:t>
            </a:r>
            <a:r>
              <a:rPr lang="en-GB" sz="3600" dirty="0"/>
              <a:t>caused by waste </a:t>
            </a:r>
          </a:p>
        </p:txBody>
      </p:sp>
      <p:sp>
        <p:nvSpPr>
          <p:cNvPr id="4" name="Slide Number Placeholder 3"/>
          <p:cNvSpPr>
            <a:spLocks noGrp="1"/>
          </p:cNvSpPr>
          <p:nvPr>
            <p:ph type="sldNum" sz="quarter" idx="12"/>
          </p:nvPr>
        </p:nvSpPr>
        <p:spPr/>
        <p:txBody>
          <a:bodyPr/>
          <a:lstStyle/>
          <a:p>
            <a:fld id="{4BCF5606-3441-48FE-8AFF-3E5C26ECB5E3}" type="slidenum">
              <a:rPr lang="en-GB" smtClean="0"/>
              <a:t>7</a:t>
            </a:fld>
            <a:endParaRPr lang="en-GB"/>
          </a:p>
        </p:txBody>
      </p:sp>
    </p:spTree>
    <p:extLst>
      <p:ext uri="{BB962C8B-B14F-4D97-AF65-F5344CB8AC3E}">
        <p14:creationId xmlns:p14="http://schemas.microsoft.com/office/powerpoint/2010/main" val="119558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is waste a problem?</a:t>
            </a:r>
          </a:p>
        </p:txBody>
      </p:sp>
      <p:sp>
        <p:nvSpPr>
          <p:cNvPr id="4" name="Slide Number Placeholder 3"/>
          <p:cNvSpPr>
            <a:spLocks noGrp="1"/>
          </p:cNvSpPr>
          <p:nvPr>
            <p:ph type="sldNum" sz="quarter" idx="12"/>
          </p:nvPr>
        </p:nvSpPr>
        <p:spPr/>
        <p:txBody>
          <a:bodyPr/>
          <a:lstStyle/>
          <a:p>
            <a:fld id="{4BCF5606-3441-48FE-8AFF-3E5C26ECB5E3}" type="slidenum">
              <a:rPr lang="en-GB" smtClean="0"/>
              <a:t>8</a:t>
            </a:fld>
            <a:endParaRPr lang="en-GB"/>
          </a:p>
        </p:txBody>
      </p:sp>
      <p:sp>
        <p:nvSpPr>
          <p:cNvPr id="5" name="Rounded Rectangle 4"/>
          <p:cNvSpPr/>
          <p:nvPr/>
        </p:nvSpPr>
        <p:spPr>
          <a:xfrm>
            <a:off x="530679" y="1616528"/>
            <a:ext cx="3477986" cy="27188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1"/>
                </a:solidFill>
              </a:rPr>
              <a:t>Social</a:t>
            </a:r>
          </a:p>
          <a:p>
            <a:pPr marL="285750" indent="-285750" algn="ctr">
              <a:buFont typeface="Arial" panose="020B0604020202020204" pitchFamily="34" charset="0"/>
              <a:buChar char="•"/>
            </a:pPr>
            <a:r>
              <a:rPr lang="en-GB" dirty="0">
                <a:solidFill>
                  <a:schemeClr val="bg1"/>
                </a:solidFill>
              </a:rPr>
              <a:t>Accumulation of waste and improper disposal can lead to health problems </a:t>
            </a:r>
          </a:p>
          <a:p>
            <a:pPr marL="285750" indent="-285750" algn="ctr">
              <a:buFont typeface="Arial" panose="020B0604020202020204" pitchFamily="34" charset="0"/>
              <a:buChar char="•"/>
            </a:pPr>
            <a:r>
              <a:rPr lang="en-GB" dirty="0">
                <a:solidFill>
                  <a:schemeClr val="bg1"/>
                </a:solidFill>
              </a:rPr>
              <a:t>Waste can take up a lot of space, leaving less space for building housing, parks and farms.</a:t>
            </a:r>
            <a:endParaRPr lang="en-GB" dirty="0">
              <a:solidFill>
                <a:schemeClr val="bg1"/>
              </a:solidFill>
              <a:cs typeface="Calibri"/>
            </a:endParaRPr>
          </a:p>
          <a:p>
            <a:pPr marL="285750" indent="-285750" algn="ctr">
              <a:buFont typeface="Arial" panose="020B0604020202020204" pitchFamily="34" charset="0"/>
              <a:buChar char="•"/>
            </a:pPr>
            <a:endParaRPr lang="en-GB" dirty="0">
              <a:solidFill>
                <a:schemeClr val="bg1"/>
              </a:solidFill>
            </a:endParaRPr>
          </a:p>
        </p:txBody>
      </p:sp>
      <p:sp>
        <p:nvSpPr>
          <p:cNvPr id="6" name="Rounded Rectangle 5"/>
          <p:cNvSpPr/>
          <p:nvPr/>
        </p:nvSpPr>
        <p:spPr>
          <a:xfrm>
            <a:off x="4158087" y="1590675"/>
            <a:ext cx="3477986" cy="269086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1"/>
                </a:solidFill>
              </a:rPr>
              <a:t>Environmental</a:t>
            </a:r>
          </a:p>
          <a:p>
            <a:pPr marL="285750" indent="-285750" algn="ctr">
              <a:buFont typeface="Arial" panose="020B0604020202020204" pitchFamily="34" charset="0"/>
              <a:buChar char="•"/>
            </a:pPr>
            <a:r>
              <a:rPr lang="en-GB" dirty="0">
                <a:solidFill>
                  <a:schemeClr val="bg1"/>
                </a:solidFill>
              </a:rPr>
              <a:t>Waste in our environment can damage habitats, harm animals and enter food chains. </a:t>
            </a:r>
          </a:p>
          <a:p>
            <a:pPr marL="285750" indent="-285750" algn="ctr">
              <a:buFont typeface="Arial" panose="020B0604020202020204" pitchFamily="34" charset="0"/>
              <a:buChar char="•"/>
            </a:pPr>
            <a:r>
              <a:rPr lang="en-GB" dirty="0">
                <a:solidFill>
                  <a:schemeClr val="bg1"/>
                </a:solidFill>
              </a:rPr>
              <a:t>Some materials take a long time to break down and they will accumulate in the environment</a:t>
            </a:r>
            <a:endParaRPr lang="en-GB" dirty="0">
              <a:solidFill>
                <a:schemeClr val="bg1"/>
              </a:solidFill>
              <a:cs typeface="Calibri"/>
            </a:endParaRPr>
          </a:p>
        </p:txBody>
      </p:sp>
      <p:sp>
        <p:nvSpPr>
          <p:cNvPr id="7" name="Rounded Rectangle 6"/>
          <p:cNvSpPr/>
          <p:nvPr/>
        </p:nvSpPr>
        <p:spPr>
          <a:xfrm>
            <a:off x="7909527" y="1590675"/>
            <a:ext cx="3477986" cy="277693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1"/>
                </a:solidFill>
              </a:rPr>
              <a:t>Economic</a:t>
            </a:r>
          </a:p>
          <a:p>
            <a:pPr marL="285750" indent="-285750" algn="ctr">
              <a:buFont typeface="Arial" panose="020B0604020202020204" pitchFamily="34" charset="0"/>
              <a:buChar char="•"/>
            </a:pPr>
            <a:r>
              <a:rPr lang="en-GB" dirty="0">
                <a:solidFill>
                  <a:schemeClr val="bg1"/>
                </a:solidFill>
              </a:rPr>
              <a:t>Disposing of waste can be expensive especially for some materials that are hard to recycle </a:t>
            </a:r>
            <a:endParaRPr lang="en-GB" dirty="0">
              <a:solidFill>
                <a:schemeClr val="bg1"/>
              </a:solidFill>
              <a:cs typeface="Calibri"/>
            </a:endParaRPr>
          </a:p>
          <a:p>
            <a:pPr marL="285750" indent="-285750" algn="ctr">
              <a:buFont typeface="Arial" panose="020B0604020202020204" pitchFamily="34" charset="0"/>
              <a:buChar char="•"/>
            </a:pPr>
            <a:r>
              <a:rPr lang="en-GB" dirty="0">
                <a:solidFill>
                  <a:schemeClr val="bg1"/>
                </a:solidFill>
              </a:rPr>
              <a:t>Living near landfill sites can lower the value of properties</a:t>
            </a:r>
          </a:p>
          <a:p>
            <a:pPr marL="285750" indent="-285750" algn="ctr">
              <a:buFont typeface="Arial" panose="020B0604020202020204" pitchFamily="34" charset="0"/>
              <a:buChar char="•"/>
            </a:pPr>
            <a:r>
              <a:rPr lang="en-GB" dirty="0">
                <a:solidFill>
                  <a:schemeClr val="bg1"/>
                </a:solidFill>
              </a:rPr>
              <a:t>Waste sent to landfill is subject to tax</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10668">
            <a:off x="1151067" y="4485155"/>
            <a:ext cx="2474259" cy="1391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96528">
            <a:off x="8579671" y="4427069"/>
            <a:ext cx="2307069" cy="1538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54051">
            <a:off x="4814047" y="4507454"/>
            <a:ext cx="2458656" cy="13694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371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25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3R’s</a:t>
            </a:r>
          </a:p>
        </p:txBody>
      </p:sp>
      <p:sp>
        <p:nvSpPr>
          <p:cNvPr id="13" name="Slide Number Placeholder 3"/>
          <p:cNvSpPr txBox="1">
            <a:spLocks/>
          </p:cNvSpPr>
          <p:nvPr/>
        </p:nvSpPr>
        <p:spPr>
          <a:xfrm>
            <a:off x="8801100" y="63659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bg1"/>
                </a:solidFill>
                <a:latin typeface="take_out_the_garbage" panose="02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198C37-2E9A-47E5-8C17-BEDDB4D5E342}" type="slidenum">
              <a:rPr lang="en-GB" smtClean="0"/>
              <a:pPr/>
              <a:t>9</a:t>
            </a:fld>
            <a:endParaRPr lang="en-GB" dirty="0"/>
          </a:p>
        </p:txBody>
      </p:sp>
      <p:graphicFrame>
        <p:nvGraphicFramePr>
          <p:cNvPr id="14" name="Content Placeholder 4"/>
          <p:cNvGraphicFramePr>
            <a:graphicFrameLocks noGrp="1"/>
          </p:cNvGraphicFramePr>
          <p:nvPr>
            <p:ph idx="1"/>
          </p:nvPr>
        </p:nvGraphicFramePr>
        <p:xfrm>
          <a:off x="838199" y="1355725"/>
          <a:ext cx="5938157"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6096001" y="1407370"/>
            <a:ext cx="5701392" cy="1055608"/>
          </a:xfrm>
          <a:prstGeom prst="roundRect">
            <a:avLst/>
          </a:prstGeom>
          <a:noFill/>
          <a:ln w="57150">
            <a:solidFill>
              <a:srgbClr val="00B0F0"/>
            </a:solidFill>
          </a:ln>
        </p:spPr>
        <p:txBody>
          <a:bodyPr wrap="square" rtlCol="0">
            <a:spAutoFit/>
          </a:bodyPr>
          <a:lstStyle/>
          <a:p>
            <a:pPr algn="ctr"/>
            <a:r>
              <a:rPr lang="en-GB" sz="2800" dirty="0">
                <a:latin typeface="Comic Sans MS" panose="030F0702030302020204" pitchFamily="66" charset="0"/>
              </a:rPr>
              <a:t>Make less waste in the first place </a:t>
            </a:r>
          </a:p>
        </p:txBody>
      </p:sp>
      <p:sp>
        <p:nvSpPr>
          <p:cNvPr id="16" name="Right Arrow 15"/>
          <p:cNvSpPr/>
          <p:nvPr/>
        </p:nvSpPr>
        <p:spPr>
          <a:xfrm rot="21036962">
            <a:off x="5361781" y="1680454"/>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6096000" y="2784353"/>
            <a:ext cx="5701393" cy="1055608"/>
          </a:xfrm>
          <a:prstGeom prst="roundRect">
            <a:avLst/>
          </a:prstGeom>
          <a:noFill/>
          <a:ln w="57150">
            <a:solidFill>
              <a:schemeClr val="accent4"/>
            </a:solidFill>
          </a:ln>
        </p:spPr>
        <p:txBody>
          <a:bodyPr wrap="square" rtlCol="0" anchor="t">
            <a:spAutoFit/>
          </a:bodyPr>
          <a:lstStyle/>
          <a:p>
            <a:pPr algn="ctr"/>
            <a:r>
              <a:rPr lang="en-GB" sz="2800" dirty="0">
                <a:latin typeface="Comic Sans MS"/>
              </a:rPr>
              <a:t>Use things again instead of throwing them away </a:t>
            </a:r>
            <a:endParaRPr lang="en-GB" sz="2800" dirty="0">
              <a:latin typeface="Comic Sans MS" panose="030F0702030302020204" pitchFamily="66" charset="0"/>
            </a:endParaRPr>
          </a:p>
        </p:txBody>
      </p:sp>
      <p:sp>
        <p:nvSpPr>
          <p:cNvPr id="18" name="Right Arrow 17"/>
          <p:cNvSpPr/>
          <p:nvPr/>
        </p:nvSpPr>
        <p:spPr>
          <a:xfrm rot="80783">
            <a:off x="5323298" y="3057967"/>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rot="542525">
            <a:off x="5264032" y="4710478"/>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6096000" y="4098725"/>
            <a:ext cx="5701393" cy="2009061"/>
          </a:xfrm>
          <a:prstGeom prst="roundRect">
            <a:avLst/>
          </a:prstGeom>
          <a:noFill/>
          <a:ln w="57150">
            <a:solidFill>
              <a:schemeClr val="accent6"/>
            </a:solidFill>
          </a:ln>
        </p:spPr>
        <p:txBody>
          <a:bodyPr wrap="square" rtlCol="0" anchor="t">
            <a:spAutoFit/>
          </a:bodyPr>
          <a:lstStyle/>
          <a:p>
            <a:pPr algn="ctr"/>
            <a:r>
              <a:rPr lang="en-GB" sz="2800" dirty="0">
                <a:latin typeface="Comic Sans MS"/>
              </a:rPr>
              <a:t>Recycle the correct things as much as possible so that they can be made into new things</a:t>
            </a:r>
            <a:endParaRPr lang="en-US" dirty="0">
              <a:latin typeface="Comic Sans MS"/>
            </a:endParaRPr>
          </a:p>
        </p:txBody>
      </p:sp>
    </p:spTree>
    <p:extLst>
      <p:ext uri="{BB962C8B-B14F-4D97-AF65-F5344CB8AC3E}">
        <p14:creationId xmlns:p14="http://schemas.microsoft.com/office/powerpoint/2010/main" val="67571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graphicEl>
                                              <a:dgm id="{32779325-F4C8-4AF3-8327-D9F0B42909C9}"/>
                                            </p:graphicEl>
                                          </p:spTgt>
                                        </p:tgtEl>
                                        <p:attrNameLst>
                                          <p:attrName>style.visibility</p:attrName>
                                        </p:attrNameLst>
                                      </p:cBhvr>
                                      <p:to>
                                        <p:strVal val="visible"/>
                                      </p:to>
                                    </p:set>
                                    <p:animEffect transition="in" filter="fade">
                                      <p:cBhvr>
                                        <p:cTn id="7" dur="500"/>
                                        <p:tgtEl>
                                          <p:spTgt spid="14">
                                            <p:graphicEl>
                                              <a:dgm id="{32779325-F4C8-4AF3-8327-D9F0B42909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graphicEl>
                                              <a:dgm id="{6296E9DB-A056-4BFC-B986-7A47947B58F5}"/>
                                            </p:graphicEl>
                                          </p:spTgt>
                                        </p:tgtEl>
                                        <p:attrNameLst>
                                          <p:attrName>style.visibility</p:attrName>
                                        </p:attrNameLst>
                                      </p:cBhvr>
                                      <p:to>
                                        <p:strVal val="visible"/>
                                      </p:to>
                                    </p:set>
                                    <p:animEffect transition="in" filter="fade">
                                      <p:cBhvr>
                                        <p:cTn id="12" dur="500"/>
                                        <p:tgtEl>
                                          <p:spTgt spid="14">
                                            <p:graphicEl>
                                              <a:dgm id="{6296E9DB-A056-4BFC-B986-7A47947B58F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graphicEl>
                                              <a:dgm id="{904E6E2D-DC98-4345-A51F-65211C9B323F}"/>
                                            </p:graphicEl>
                                          </p:spTgt>
                                        </p:tgtEl>
                                        <p:attrNameLst>
                                          <p:attrName>style.visibility</p:attrName>
                                        </p:attrNameLst>
                                      </p:cBhvr>
                                      <p:to>
                                        <p:strVal val="visible"/>
                                      </p:to>
                                    </p:set>
                                    <p:animEffect transition="in" filter="fade">
                                      <p:cBhvr>
                                        <p:cTn id="17" dur="500"/>
                                        <p:tgtEl>
                                          <p:spTgt spid="14">
                                            <p:graphicEl>
                                              <a:dgm id="{904E6E2D-DC98-4345-A51F-65211C9B323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lvlOne"/>
        </p:bldSub>
      </p:bldGraphic>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89833938BCCD4D8DF58687D5785D6C" ma:contentTypeVersion="7" ma:contentTypeDescription="Create a new document." ma:contentTypeScope="" ma:versionID="5cdde656cabbea56321fb41fd67f4266">
  <xsd:schema xmlns:xsd="http://www.w3.org/2001/XMLSchema" xmlns:xs="http://www.w3.org/2001/XMLSchema" xmlns:p="http://schemas.microsoft.com/office/2006/metadata/properties" xmlns:ns2="8ee5520e-8a30-4f9a-8ee6-9c5a5869eb98" targetNamespace="http://schemas.microsoft.com/office/2006/metadata/properties" ma:root="true" ma:fieldsID="7a95cfc08f31ea5ab0c69c734468be17" ns2:_="">
    <xsd:import namespace="8ee5520e-8a30-4f9a-8ee6-9c5a5869eb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5520e-8a30-4f9a-8ee6-9c5a5869eb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1A6245-40CC-4BD1-8100-1381D083F2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5520e-8a30-4f9a-8ee6-9c5a5869eb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7B86A4-5F9D-4427-B4D8-E5B4F5E668F7}">
  <ds:schemaRefs>
    <ds:schemaRef ds:uri="http://schemas.microsoft.com/sharepoint/v3/contenttype/forms"/>
  </ds:schemaRefs>
</ds:datastoreItem>
</file>

<file path=customXml/itemProps3.xml><?xml version="1.0" encoding="utf-8"?>
<ds:datastoreItem xmlns:ds="http://schemas.openxmlformats.org/officeDocument/2006/customXml" ds:itemID="{3F1F1B87-D3EE-4DF1-AF69-E35A3C25BCA8}">
  <ds:schemaRefs>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purl.org/dc/terms/"/>
    <ds:schemaRef ds:uri="8ee5520e-8a30-4f9a-8ee6-9c5a5869eb98"/>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232</TotalTime>
  <Words>1879</Words>
  <Application>Microsoft Office PowerPoint</Application>
  <PresentationFormat>Widescreen</PresentationFormat>
  <Paragraphs>291</Paragraphs>
  <Slides>25</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Open Sans</vt:lpstr>
      <vt:lpstr>Arial</vt:lpstr>
      <vt:lpstr>Comic Sans MS</vt:lpstr>
      <vt:lpstr>take_out_the_garbage</vt:lpstr>
      <vt:lpstr>1_Office Theme</vt:lpstr>
      <vt:lpstr>Reduce, Reuse, Recycle</vt:lpstr>
      <vt:lpstr>What is Waste?</vt:lpstr>
      <vt:lpstr>What is Waste?</vt:lpstr>
      <vt:lpstr>What is waste?</vt:lpstr>
      <vt:lpstr>In the UK, households produce  31 MILLION TONNES  of waste a year! </vt:lpstr>
      <vt:lpstr>PowerPoint Presentation</vt:lpstr>
      <vt:lpstr>Why is waste a problem?</vt:lpstr>
      <vt:lpstr>Why is waste a problem?</vt:lpstr>
      <vt:lpstr>The 3R’s</vt:lpstr>
      <vt:lpstr>Examples of the 3Rs</vt:lpstr>
      <vt:lpstr>Examples of the 3Rs</vt:lpstr>
      <vt:lpstr>Examples of the 3Rs</vt:lpstr>
      <vt:lpstr>Recycling rates in South Yorkshire </vt:lpstr>
      <vt:lpstr>To help bin-workers, we sort our waste into different colour bins</vt:lpstr>
      <vt:lpstr>In Sheffield, we have 3 or 4 bins</vt:lpstr>
      <vt:lpstr>In Sheffield, we have 3 or 4 bins</vt:lpstr>
      <vt:lpstr>In Sheffield, we have 3 or 4 bins</vt:lpstr>
      <vt:lpstr>In Sheffield, we have 3 or 4 bins</vt:lpstr>
      <vt:lpstr>Why should we recycle?</vt:lpstr>
      <vt:lpstr>Why should we recycle</vt:lpstr>
      <vt:lpstr>Why should we recycle?</vt:lpstr>
      <vt:lpstr>Why should we recycle?</vt:lpstr>
      <vt:lpstr>Why should we recycle?</vt:lpstr>
      <vt:lpstr>How can you help?</vt:lpstr>
      <vt:lpstr>The 3Rs at home and school</vt:lpstr>
    </vt:vector>
  </TitlesOfParts>
  <Company>Shanks Renewi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Reduce, Reuse, Recycle</dc:title>
  <dc:creator>Rebecca Wilson</dc:creator>
  <cp:lastModifiedBy>Rebecca Wilson</cp:lastModifiedBy>
  <cp:revision>41</cp:revision>
  <dcterms:created xsi:type="dcterms:W3CDTF">2020-07-29T13:37:43Z</dcterms:created>
  <dcterms:modified xsi:type="dcterms:W3CDTF">2025-06-10T12:41:33Z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0x0101007189833938BCCD4D8DF58687D5785D6C</vt:lpwstr>
  </property>
</Properties>
</file>