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0"/>
  </p:notesMasterIdLst>
  <p:sldIdLst>
    <p:sldId id="298" r:id="rId5"/>
    <p:sldId id="299" r:id="rId6"/>
    <p:sldId id="300" r:id="rId7"/>
    <p:sldId id="301" r:id="rId8"/>
    <p:sldId id="302" r:id="rId9"/>
    <p:sldId id="303" r:id="rId10"/>
    <p:sldId id="304" r:id="rId11"/>
    <p:sldId id="305" r:id="rId12"/>
    <p:sldId id="306" r:id="rId13"/>
    <p:sldId id="307" r:id="rId14"/>
    <p:sldId id="308" r:id="rId15"/>
    <p:sldId id="309" r:id="rId16"/>
    <p:sldId id="292" r:id="rId17"/>
    <p:sldId id="310" r:id="rId18"/>
    <p:sldId id="294" r:id="rId19"/>
    <p:sldId id="295" r:id="rId20"/>
    <p:sldId id="318" r:id="rId21"/>
    <p:sldId id="319" r:id="rId22"/>
    <p:sldId id="311" r:id="rId23"/>
    <p:sldId id="312" r:id="rId24"/>
    <p:sldId id="313" r:id="rId25"/>
    <p:sldId id="314" r:id="rId26"/>
    <p:sldId id="315" r:id="rId27"/>
    <p:sldId id="316" r:id="rId28"/>
    <p:sldId id="317" r:id="rId29"/>
  </p:sldIdLst>
  <p:sldSz cx="12192000" cy="6858000"/>
  <p:notesSz cx="6858000" cy="9144000"/>
  <p:embeddedFontLst>
    <p:embeddedFont>
      <p:font typeface="Comic Sans MS" panose="030F0702030302020204" pitchFamily="66"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take_out_the_garbage"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80A7C7E-CDFE-497B-A74E-5F3CE457FBE8}">
          <p14:sldIdLst>
            <p14:sldId id="298"/>
            <p14:sldId id="299"/>
            <p14:sldId id="300"/>
            <p14:sldId id="301"/>
            <p14:sldId id="302"/>
            <p14:sldId id="303"/>
            <p14:sldId id="304"/>
            <p14:sldId id="305"/>
            <p14:sldId id="306"/>
            <p14:sldId id="307"/>
            <p14:sldId id="308"/>
            <p14:sldId id="309"/>
            <p14:sldId id="292"/>
            <p14:sldId id="310"/>
          </p14:sldIdLst>
        </p14:section>
        <p14:section name="Untitled Section" id="{2B72BBB1-6565-4F1B-BF57-CD325BB9D6EE}">
          <p14:sldIdLst>
            <p14:sldId id="294"/>
            <p14:sldId id="295"/>
            <p14:sldId id="318"/>
            <p14:sldId id="319"/>
          </p14:sldIdLst>
        </p14:section>
        <p14:section name="Untitled Section" id="{E1FF2ABB-C71E-4A6A-A3AB-0C515468CF82}">
          <p14:sldIdLst>
            <p14:sldId id="311"/>
            <p14:sldId id="312"/>
            <p14:sldId id="313"/>
            <p14:sldId id="314"/>
            <p14:sldId id="315"/>
            <p14:sldId id="316"/>
            <p14:sldId id="317"/>
          </p14:sldIdLst>
        </p14:section>
      </p14:sectionLst>
    </p:ext>
    <p:ext uri="{EFAFB233-063F-42B5-8137-9DF3F51BA10A}">
      <p15:sldGuideLst xmlns:p15="http://schemas.microsoft.com/office/powerpoint/2012/main">
        <p15:guide id="1" orient="horz" pos="370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3777A-E74D-46A2-AC12-24DD422A8087}" v="5" dt="2025-06-10T12:31:17.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333" autoAdjust="0"/>
  </p:normalViewPr>
  <p:slideViewPr>
    <p:cSldViewPr snapToGrid="0" showGuides="1">
      <p:cViewPr varScale="1">
        <p:scale>
          <a:sx n="52" d="100"/>
          <a:sy n="52" d="100"/>
        </p:scale>
        <p:origin x="500" y="60"/>
      </p:cViewPr>
      <p:guideLst>
        <p:guide orient="horz" pos="370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7D73777A-E74D-46A2-AC12-24DD422A8087}"/>
    <pc:docChg chg="addSld delSld modSld addSection delSection modSection">
      <pc:chgData name="Rebecca Wilson" userId="64cd8bce-7890-4c37-b3e1-072c1b583e6a" providerId="ADAL" clId="{7D73777A-E74D-46A2-AC12-24DD422A8087}" dt="2025-06-10T12:34:33.807" v="29" actId="20577"/>
      <pc:docMkLst>
        <pc:docMk/>
      </pc:docMkLst>
      <pc:sldChg chg="del">
        <pc:chgData name="Rebecca Wilson" userId="64cd8bce-7890-4c37-b3e1-072c1b583e6a" providerId="ADAL" clId="{7D73777A-E74D-46A2-AC12-24DD422A8087}" dt="2025-06-10T12:29:44.795" v="3" actId="47"/>
        <pc:sldMkLst>
          <pc:docMk/>
          <pc:sldMk cId="3671295229" sldId="256"/>
        </pc:sldMkLst>
      </pc:sldChg>
      <pc:sldChg chg="del">
        <pc:chgData name="Rebecca Wilson" userId="64cd8bce-7890-4c37-b3e1-072c1b583e6a" providerId="ADAL" clId="{7D73777A-E74D-46A2-AC12-24DD422A8087}" dt="2025-06-10T12:29:44.795" v="3" actId="47"/>
        <pc:sldMkLst>
          <pc:docMk/>
          <pc:sldMk cId="3859276856" sldId="258"/>
        </pc:sldMkLst>
      </pc:sldChg>
      <pc:sldChg chg="del">
        <pc:chgData name="Rebecca Wilson" userId="64cd8bce-7890-4c37-b3e1-072c1b583e6a" providerId="ADAL" clId="{7D73777A-E74D-46A2-AC12-24DD422A8087}" dt="2025-06-10T12:29:44.795" v="3" actId="47"/>
        <pc:sldMkLst>
          <pc:docMk/>
          <pc:sldMk cId="3625472020" sldId="259"/>
        </pc:sldMkLst>
      </pc:sldChg>
      <pc:sldChg chg="del">
        <pc:chgData name="Rebecca Wilson" userId="64cd8bce-7890-4c37-b3e1-072c1b583e6a" providerId="ADAL" clId="{7D73777A-E74D-46A2-AC12-24DD422A8087}" dt="2025-06-10T12:29:44.795" v="3" actId="47"/>
        <pc:sldMkLst>
          <pc:docMk/>
          <pc:sldMk cId="3736865063" sldId="260"/>
        </pc:sldMkLst>
      </pc:sldChg>
      <pc:sldChg chg="del">
        <pc:chgData name="Rebecca Wilson" userId="64cd8bce-7890-4c37-b3e1-072c1b583e6a" providerId="ADAL" clId="{7D73777A-E74D-46A2-AC12-24DD422A8087}" dt="2025-06-10T12:29:44.795" v="3" actId="47"/>
        <pc:sldMkLst>
          <pc:docMk/>
          <pc:sldMk cId="3601560664" sldId="262"/>
        </pc:sldMkLst>
      </pc:sldChg>
      <pc:sldChg chg="del">
        <pc:chgData name="Rebecca Wilson" userId="64cd8bce-7890-4c37-b3e1-072c1b583e6a" providerId="ADAL" clId="{7D73777A-E74D-46A2-AC12-24DD422A8087}" dt="2025-06-10T12:29:44.795" v="3" actId="47"/>
        <pc:sldMkLst>
          <pc:docMk/>
          <pc:sldMk cId="2397751729" sldId="263"/>
        </pc:sldMkLst>
      </pc:sldChg>
      <pc:sldChg chg="del">
        <pc:chgData name="Rebecca Wilson" userId="64cd8bce-7890-4c37-b3e1-072c1b583e6a" providerId="ADAL" clId="{7D73777A-E74D-46A2-AC12-24DD422A8087}" dt="2025-06-10T12:29:44.795" v="3" actId="47"/>
        <pc:sldMkLst>
          <pc:docMk/>
          <pc:sldMk cId="202752262" sldId="265"/>
        </pc:sldMkLst>
      </pc:sldChg>
      <pc:sldChg chg="del">
        <pc:chgData name="Rebecca Wilson" userId="64cd8bce-7890-4c37-b3e1-072c1b583e6a" providerId="ADAL" clId="{7D73777A-E74D-46A2-AC12-24DD422A8087}" dt="2025-06-10T12:29:44.795" v="3" actId="47"/>
        <pc:sldMkLst>
          <pc:docMk/>
          <pc:sldMk cId="3884663921" sldId="266"/>
        </pc:sldMkLst>
      </pc:sldChg>
      <pc:sldChg chg="del">
        <pc:chgData name="Rebecca Wilson" userId="64cd8bce-7890-4c37-b3e1-072c1b583e6a" providerId="ADAL" clId="{7D73777A-E74D-46A2-AC12-24DD422A8087}" dt="2025-06-10T12:29:44.795" v="3" actId="47"/>
        <pc:sldMkLst>
          <pc:docMk/>
          <pc:sldMk cId="646125772" sldId="267"/>
        </pc:sldMkLst>
      </pc:sldChg>
      <pc:sldChg chg="del">
        <pc:chgData name="Rebecca Wilson" userId="64cd8bce-7890-4c37-b3e1-072c1b583e6a" providerId="ADAL" clId="{7D73777A-E74D-46A2-AC12-24DD422A8087}" dt="2025-06-10T12:29:44.795" v="3" actId="47"/>
        <pc:sldMkLst>
          <pc:docMk/>
          <pc:sldMk cId="3585191764" sldId="268"/>
        </pc:sldMkLst>
      </pc:sldChg>
      <pc:sldChg chg="del">
        <pc:chgData name="Rebecca Wilson" userId="64cd8bce-7890-4c37-b3e1-072c1b583e6a" providerId="ADAL" clId="{7D73777A-E74D-46A2-AC12-24DD422A8087}" dt="2025-06-10T12:29:44.795" v="3" actId="47"/>
        <pc:sldMkLst>
          <pc:docMk/>
          <pc:sldMk cId="923551223" sldId="269"/>
        </pc:sldMkLst>
      </pc:sldChg>
      <pc:sldChg chg="del">
        <pc:chgData name="Rebecca Wilson" userId="64cd8bce-7890-4c37-b3e1-072c1b583e6a" providerId="ADAL" clId="{7D73777A-E74D-46A2-AC12-24DD422A8087}" dt="2025-06-10T12:29:44.795" v="3" actId="47"/>
        <pc:sldMkLst>
          <pc:docMk/>
          <pc:sldMk cId="3681698262" sldId="270"/>
        </pc:sldMkLst>
      </pc:sldChg>
      <pc:sldChg chg="del">
        <pc:chgData name="Rebecca Wilson" userId="64cd8bce-7890-4c37-b3e1-072c1b583e6a" providerId="ADAL" clId="{7D73777A-E74D-46A2-AC12-24DD422A8087}" dt="2025-06-10T12:29:44.795" v="3" actId="47"/>
        <pc:sldMkLst>
          <pc:docMk/>
          <pc:sldMk cId="3580364103" sldId="271"/>
        </pc:sldMkLst>
      </pc:sldChg>
      <pc:sldChg chg="del">
        <pc:chgData name="Rebecca Wilson" userId="64cd8bce-7890-4c37-b3e1-072c1b583e6a" providerId="ADAL" clId="{7D73777A-E74D-46A2-AC12-24DD422A8087}" dt="2025-06-10T12:29:44.795" v="3" actId="47"/>
        <pc:sldMkLst>
          <pc:docMk/>
          <pc:sldMk cId="637264880" sldId="272"/>
        </pc:sldMkLst>
      </pc:sldChg>
      <pc:sldChg chg="del">
        <pc:chgData name="Rebecca Wilson" userId="64cd8bce-7890-4c37-b3e1-072c1b583e6a" providerId="ADAL" clId="{7D73777A-E74D-46A2-AC12-24DD422A8087}" dt="2025-06-10T12:31:21.163" v="10" actId="47"/>
        <pc:sldMkLst>
          <pc:docMk/>
          <pc:sldMk cId="3306638833" sldId="273"/>
        </pc:sldMkLst>
      </pc:sldChg>
      <pc:sldChg chg="del">
        <pc:chgData name="Rebecca Wilson" userId="64cd8bce-7890-4c37-b3e1-072c1b583e6a" providerId="ADAL" clId="{7D73777A-E74D-46A2-AC12-24DD422A8087}" dt="2025-06-10T12:31:21.163" v="10" actId="47"/>
        <pc:sldMkLst>
          <pc:docMk/>
          <pc:sldMk cId="14288689" sldId="274"/>
        </pc:sldMkLst>
      </pc:sldChg>
      <pc:sldChg chg="del">
        <pc:chgData name="Rebecca Wilson" userId="64cd8bce-7890-4c37-b3e1-072c1b583e6a" providerId="ADAL" clId="{7D73777A-E74D-46A2-AC12-24DD422A8087}" dt="2025-06-10T12:30:26.647" v="6" actId="47"/>
        <pc:sldMkLst>
          <pc:docMk/>
          <pc:sldMk cId="424909473" sldId="285"/>
        </pc:sldMkLst>
      </pc:sldChg>
      <pc:sldChg chg="del">
        <pc:chgData name="Rebecca Wilson" userId="64cd8bce-7890-4c37-b3e1-072c1b583e6a" providerId="ADAL" clId="{7D73777A-E74D-46A2-AC12-24DD422A8087}" dt="2025-06-10T12:30:26.647" v="6" actId="47"/>
        <pc:sldMkLst>
          <pc:docMk/>
          <pc:sldMk cId="2281597433" sldId="286"/>
        </pc:sldMkLst>
      </pc:sldChg>
      <pc:sldChg chg="del">
        <pc:chgData name="Rebecca Wilson" userId="64cd8bce-7890-4c37-b3e1-072c1b583e6a" providerId="ADAL" clId="{7D73777A-E74D-46A2-AC12-24DD422A8087}" dt="2025-06-10T12:30:26.647" v="6" actId="47"/>
        <pc:sldMkLst>
          <pc:docMk/>
          <pc:sldMk cId="2066448685" sldId="287"/>
        </pc:sldMkLst>
      </pc:sldChg>
      <pc:sldChg chg="del">
        <pc:chgData name="Rebecca Wilson" userId="64cd8bce-7890-4c37-b3e1-072c1b583e6a" providerId="ADAL" clId="{7D73777A-E74D-46A2-AC12-24DD422A8087}" dt="2025-06-10T12:30:26.647" v="6" actId="47"/>
        <pc:sldMkLst>
          <pc:docMk/>
          <pc:sldMk cId="783626687" sldId="288"/>
        </pc:sldMkLst>
      </pc:sldChg>
      <pc:sldChg chg="del">
        <pc:chgData name="Rebecca Wilson" userId="64cd8bce-7890-4c37-b3e1-072c1b583e6a" providerId="ADAL" clId="{7D73777A-E74D-46A2-AC12-24DD422A8087}" dt="2025-06-10T12:30:26.647" v="6" actId="47"/>
        <pc:sldMkLst>
          <pc:docMk/>
          <pc:sldMk cId="588984780" sldId="289"/>
        </pc:sldMkLst>
      </pc:sldChg>
      <pc:sldChg chg="del">
        <pc:chgData name="Rebecca Wilson" userId="64cd8bce-7890-4c37-b3e1-072c1b583e6a" providerId="ADAL" clId="{7D73777A-E74D-46A2-AC12-24DD422A8087}" dt="2025-06-10T12:30:26.647" v="6" actId="47"/>
        <pc:sldMkLst>
          <pc:docMk/>
          <pc:sldMk cId="695919505" sldId="290"/>
        </pc:sldMkLst>
      </pc:sldChg>
      <pc:sldChg chg="del">
        <pc:chgData name="Rebecca Wilson" userId="64cd8bce-7890-4c37-b3e1-072c1b583e6a" providerId="ADAL" clId="{7D73777A-E74D-46A2-AC12-24DD422A8087}" dt="2025-06-10T12:30:26.647" v="6" actId="47"/>
        <pc:sldMkLst>
          <pc:docMk/>
          <pc:sldMk cId="4138630873" sldId="291"/>
        </pc:sldMkLst>
      </pc:sldChg>
      <pc:sldChg chg="add del">
        <pc:chgData name="Rebecca Wilson" userId="64cd8bce-7890-4c37-b3e1-072c1b583e6a" providerId="ADAL" clId="{7D73777A-E74D-46A2-AC12-24DD422A8087}" dt="2025-06-10T12:29:35.651" v="2"/>
        <pc:sldMkLst>
          <pc:docMk/>
          <pc:sldMk cId="1269630136" sldId="292"/>
        </pc:sldMkLst>
      </pc:sldChg>
      <pc:sldChg chg="add">
        <pc:chgData name="Rebecca Wilson" userId="64cd8bce-7890-4c37-b3e1-072c1b583e6a" providerId="ADAL" clId="{7D73777A-E74D-46A2-AC12-24DD422A8087}" dt="2025-06-10T12:31:17.231" v="9"/>
        <pc:sldMkLst>
          <pc:docMk/>
          <pc:sldMk cId="2717587708" sldId="294"/>
        </pc:sldMkLst>
      </pc:sldChg>
      <pc:sldChg chg="add">
        <pc:chgData name="Rebecca Wilson" userId="64cd8bce-7890-4c37-b3e1-072c1b583e6a" providerId="ADAL" clId="{7D73777A-E74D-46A2-AC12-24DD422A8087}" dt="2025-06-10T12:31:17.231" v="9"/>
        <pc:sldMkLst>
          <pc:docMk/>
          <pc:sldMk cId="2929638045" sldId="295"/>
        </pc:sldMkLst>
      </pc:sldChg>
      <pc:sldChg chg="del">
        <pc:chgData name="Rebecca Wilson" userId="64cd8bce-7890-4c37-b3e1-072c1b583e6a" providerId="ADAL" clId="{7D73777A-E74D-46A2-AC12-24DD422A8087}" dt="2025-06-10T12:31:21.163" v="10" actId="47"/>
        <pc:sldMkLst>
          <pc:docMk/>
          <pc:sldMk cId="2657532590" sldId="296"/>
        </pc:sldMkLst>
      </pc:sldChg>
      <pc:sldChg chg="del">
        <pc:chgData name="Rebecca Wilson" userId="64cd8bce-7890-4c37-b3e1-072c1b583e6a" providerId="ADAL" clId="{7D73777A-E74D-46A2-AC12-24DD422A8087}" dt="2025-06-10T12:31:21.163" v="10" actId="47"/>
        <pc:sldMkLst>
          <pc:docMk/>
          <pc:sldMk cId="262193076" sldId="297"/>
        </pc:sldMkLst>
      </pc:sldChg>
      <pc:sldChg chg="add del">
        <pc:chgData name="Rebecca Wilson" userId="64cd8bce-7890-4c37-b3e1-072c1b583e6a" providerId="ADAL" clId="{7D73777A-E74D-46A2-AC12-24DD422A8087}" dt="2025-06-10T12:29:33.034" v="1"/>
        <pc:sldMkLst>
          <pc:docMk/>
          <pc:sldMk cId="261986877" sldId="298"/>
        </pc:sldMkLst>
      </pc:sldChg>
      <pc:sldChg chg="add modNotesTx">
        <pc:chgData name="Rebecca Wilson" userId="64cd8bce-7890-4c37-b3e1-072c1b583e6a" providerId="ADAL" clId="{7D73777A-E74D-46A2-AC12-24DD422A8087}" dt="2025-06-10T12:34:33.807" v="29" actId="20577"/>
        <pc:sldMkLst>
          <pc:docMk/>
          <pc:sldMk cId="3781911759" sldId="298"/>
        </pc:sldMkLst>
      </pc:sldChg>
      <pc:sldChg chg="add del">
        <pc:chgData name="Rebecca Wilson" userId="64cd8bce-7890-4c37-b3e1-072c1b583e6a" providerId="ADAL" clId="{7D73777A-E74D-46A2-AC12-24DD422A8087}" dt="2025-06-10T12:29:33.034" v="1"/>
        <pc:sldMkLst>
          <pc:docMk/>
          <pc:sldMk cId="1212920918" sldId="299"/>
        </pc:sldMkLst>
      </pc:sldChg>
      <pc:sldChg chg="add">
        <pc:chgData name="Rebecca Wilson" userId="64cd8bce-7890-4c37-b3e1-072c1b583e6a" providerId="ADAL" clId="{7D73777A-E74D-46A2-AC12-24DD422A8087}" dt="2025-06-10T12:29:35.651" v="2"/>
        <pc:sldMkLst>
          <pc:docMk/>
          <pc:sldMk cId="1418348013" sldId="299"/>
        </pc:sldMkLst>
      </pc:sldChg>
      <pc:sldChg chg="add del">
        <pc:chgData name="Rebecca Wilson" userId="64cd8bce-7890-4c37-b3e1-072c1b583e6a" providerId="ADAL" clId="{7D73777A-E74D-46A2-AC12-24DD422A8087}" dt="2025-06-10T12:29:33.034" v="1"/>
        <pc:sldMkLst>
          <pc:docMk/>
          <pc:sldMk cId="2071934568" sldId="300"/>
        </pc:sldMkLst>
      </pc:sldChg>
      <pc:sldChg chg="add">
        <pc:chgData name="Rebecca Wilson" userId="64cd8bce-7890-4c37-b3e1-072c1b583e6a" providerId="ADAL" clId="{7D73777A-E74D-46A2-AC12-24DD422A8087}" dt="2025-06-10T12:29:35.651" v="2"/>
        <pc:sldMkLst>
          <pc:docMk/>
          <pc:sldMk cId="3335918019" sldId="300"/>
        </pc:sldMkLst>
      </pc:sldChg>
      <pc:sldChg chg="add">
        <pc:chgData name="Rebecca Wilson" userId="64cd8bce-7890-4c37-b3e1-072c1b583e6a" providerId="ADAL" clId="{7D73777A-E74D-46A2-AC12-24DD422A8087}" dt="2025-06-10T12:29:35.651" v="2"/>
        <pc:sldMkLst>
          <pc:docMk/>
          <pc:sldMk cId="1848867819" sldId="301"/>
        </pc:sldMkLst>
      </pc:sldChg>
      <pc:sldChg chg="add del">
        <pc:chgData name="Rebecca Wilson" userId="64cd8bce-7890-4c37-b3e1-072c1b583e6a" providerId="ADAL" clId="{7D73777A-E74D-46A2-AC12-24DD422A8087}" dt="2025-06-10T12:29:33.034" v="1"/>
        <pc:sldMkLst>
          <pc:docMk/>
          <pc:sldMk cId="3639234616" sldId="301"/>
        </pc:sldMkLst>
      </pc:sldChg>
      <pc:sldChg chg="add">
        <pc:chgData name="Rebecca Wilson" userId="64cd8bce-7890-4c37-b3e1-072c1b583e6a" providerId="ADAL" clId="{7D73777A-E74D-46A2-AC12-24DD422A8087}" dt="2025-06-10T12:29:35.651" v="2"/>
        <pc:sldMkLst>
          <pc:docMk/>
          <pc:sldMk cId="913551273" sldId="302"/>
        </pc:sldMkLst>
      </pc:sldChg>
      <pc:sldChg chg="add del">
        <pc:chgData name="Rebecca Wilson" userId="64cd8bce-7890-4c37-b3e1-072c1b583e6a" providerId="ADAL" clId="{7D73777A-E74D-46A2-AC12-24DD422A8087}" dt="2025-06-10T12:29:33.034" v="1"/>
        <pc:sldMkLst>
          <pc:docMk/>
          <pc:sldMk cId="2051361429" sldId="302"/>
        </pc:sldMkLst>
      </pc:sldChg>
      <pc:sldChg chg="add del">
        <pc:chgData name="Rebecca Wilson" userId="64cd8bce-7890-4c37-b3e1-072c1b583e6a" providerId="ADAL" clId="{7D73777A-E74D-46A2-AC12-24DD422A8087}" dt="2025-06-10T12:29:33.034" v="1"/>
        <pc:sldMkLst>
          <pc:docMk/>
          <pc:sldMk cId="1869171903" sldId="303"/>
        </pc:sldMkLst>
      </pc:sldChg>
      <pc:sldChg chg="add">
        <pc:chgData name="Rebecca Wilson" userId="64cd8bce-7890-4c37-b3e1-072c1b583e6a" providerId="ADAL" clId="{7D73777A-E74D-46A2-AC12-24DD422A8087}" dt="2025-06-10T12:29:35.651" v="2"/>
        <pc:sldMkLst>
          <pc:docMk/>
          <pc:sldMk cId="4034232459" sldId="303"/>
        </pc:sldMkLst>
      </pc:sldChg>
      <pc:sldChg chg="add del">
        <pc:chgData name="Rebecca Wilson" userId="64cd8bce-7890-4c37-b3e1-072c1b583e6a" providerId="ADAL" clId="{7D73777A-E74D-46A2-AC12-24DD422A8087}" dt="2025-06-10T12:29:33.034" v="1"/>
        <pc:sldMkLst>
          <pc:docMk/>
          <pc:sldMk cId="514159293" sldId="304"/>
        </pc:sldMkLst>
      </pc:sldChg>
      <pc:sldChg chg="add">
        <pc:chgData name="Rebecca Wilson" userId="64cd8bce-7890-4c37-b3e1-072c1b583e6a" providerId="ADAL" clId="{7D73777A-E74D-46A2-AC12-24DD422A8087}" dt="2025-06-10T12:29:35.651" v="2"/>
        <pc:sldMkLst>
          <pc:docMk/>
          <pc:sldMk cId="1177095538" sldId="304"/>
        </pc:sldMkLst>
      </pc:sldChg>
      <pc:sldChg chg="add">
        <pc:chgData name="Rebecca Wilson" userId="64cd8bce-7890-4c37-b3e1-072c1b583e6a" providerId="ADAL" clId="{7D73777A-E74D-46A2-AC12-24DD422A8087}" dt="2025-06-10T12:29:35.651" v="2"/>
        <pc:sldMkLst>
          <pc:docMk/>
          <pc:sldMk cId="128322985" sldId="305"/>
        </pc:sldMkLst>
      </pc:sldChg>
      <pc:sldChg chg="add del">
        <pc:chgData name="Rebecca Wilson" userId="64cd8bce-7890-4c37-b3e1-072c1b583e6a" providerId="ADAL" clId="{7D73777A-E74D-46A2-AC12-24DD422A8087}" dt="2025-06-10T12:29:33.034" v="1"/>
        <pc:sldMkLst>
          <pc:docMk/>
          <pc:sldMk cId="2630860983" sldId="305"/>
        </pc:sldMkLst>
      </pc:sldChg>
      <pc:sldChg chg="add">
        <pc:chgData name="Rebecca Wilson" userId="64cd8bce-7890-4c37-b3e1-072c1b583e6a" providerId="ADAL" clId="{7D73777A-E74D-46A2-AC12-24DD422A8087}" dt="2025-06-10T12:29:35.651" v="2"/>
        <pc:sldMkLst>
          <pc:docMk/>
          <pc:sldMk cId="1752231494" sldId="306"/>
        </pc:sldMkLst>
      </pc:sldChg>
      <pc:sldChg chg="add del">
        <pc:chgData name="Rebecca Wilson" userId="64cd8bce-7890-4c37-b3e1-072c1b583e6a" providerId="ADAL" clId="{7D73777A-E74D-46A2-AC12-24DD422A8087}" dt="2025-06-10T12:29:33.034" v="1"/>
        <pc:sldMkLst>
          <pc:docMk/>
          <pc:sldMk cId="2085089641" sldId="306"/>
        </pc:sldMkLst>
      </pc:sldChg>
      <pc:sldChg chg="add">
        <pc:chgData name="Rebecca Wilson" userId="64cd8bce-7890-4c37-b3e1-072c1b583e6a" providerId="ADAL" clId="{7D73777A-E74D-46A2-AC12-24DD422A8087}" dt="2025-06-10T12:29:35.651" v="2"/>
        <pc:sldMkLst>
          <pc:docMk/>
          <pc:sldMk cId="2377233749" sldId="307"/>
        </pc:sldMkLst>
      </pc:sldChg>
      <pc:sldChg chg="add del">
        <pc:chgData name="Rebecca Wilson" userId="64cd8bce-7890-4c37-b3e1-072c1b583e6a" providerId="ADAL" clId="{7D73777A-E74D-46A2-AC12-24DD422A8087}" dt="2025-06-10T12:29:33.034" v="1"/>
        <pc:sldMkLst>
          <pc:docMk/>
          <pc:sldMk cId="3624014743" sldId="307"/>
        </pc:sldMkLst>
      </pc:sldChg>
      <pc:sldChg chg="add del">
        <pc:chgData name="Rebecca Wilson" userId="64cd8bce-7890-4c37-b3e1-072c1b583e6a" providerId="ADAL" clId="{7D73777A-E74D-46A2-AC12-24DD422A8087}" dt="2025-06-10T12:29:33.034" v="1"/>
        <pc:sldMkLst>
          <pc:docMk/>
          <pc:sldMk cId="1533211500" sldId="308"/>
        </pc:sldMkLst>
      </pc:sldChg>
      <pc:sldChg chg="add">
        <pc:chgData name="Rebecca Wilson" userId="64cd8bce-7890-4c37-b3e1-072c1b583e6a" providerId="ADAL" clId="{7D73777A-E74D-46A2-AC12-24DD422A8087}" dt="2025-06-10T12:29:35.651" v="2"/>
        <pc:sldMkLst>
          <pc:docMk/>
          <pc:sldMk cId="3981673232" sldId="308"/>
        </pc:sldMkLst>
      </pc:sldChg>
      <pc:sldChg chg="add">
        <pc:chgData name="Rebecca Wilson" userId="64cd8bce-7890-4c37-b3e1-072c1b583e6a" providerId="ADAL" clId="{7D73777A-E74D-46A2-AC12-24DD422A8087}" dt="2025-06-10T12:29:35.651" v="2"/>
        <pc:sldMkLst>
          <pc:docMk/>
          <pc:sldMk cId="1288195386" sldId="309"/>
        </pc:sldMkLst>
      </pc:sldChg>
      <pc:sldChg chg="add del">
        <pc:chgData name="Rebecca Wilson" userId="64cd8bce-7890-4c37-b3e1-072c1b583e6a" providerId="ADAL" clId="{7D73777A-E74D-46A2-AC12-24DD422A8087}" dt="2025-06-10T12:29:33.034" v="1"/>
        <pc:sldMkLst>
          <pc:docMk/>
          <pc:sldMk cId="3937934563" sldId="309"/>
        </pc:sldMkLst>
      </pc:sldChg>
      <pc:sldChg chg="add del">
        <pc:chgData name="Rebecca Wilson" userId="64cd8bce-7890-4c37-b3e1-072c1b583e6a" providerId="ADAL" clId="{7D73777A-E74D-46A2-AC12-24DD422A8087}" dt="2025-06-10T12:29:33.034" v="1"/>
        <pc:sldMkLst>
          <pc:docMk/>
          <pc:sldMk cId="2494523172" sldId="310"/>
        </pc:sldMkLst>
      </pc:sldChg>
      <pc:sldChg chg="add">
        <pc:chgData name="Rebecca Wilson" userId="64cd8bce-7890-4c37-b3e1-072c1b583e6a" providerId="ADAL" clId="{7D73777A-E74D-46A2-AC12-24DD422A8087}" dt="2025-06-10T12:29:35.651" v="2"/>
        <pc:sldMkLst>
          <pc:docMk/>
          <pc:sldMk cId="3904456889" sldId="310"/>
        </pc:sldMkLst>
      </pc:sldChg>
      <pc:sldChg chg="add">
        <pc:chgData name="Rebecca Wilson" userId="64cd8bce-7890-4c37-b3e1-072c1b583e6a" providerId="ADAL" clId="{7D73777A-E74D-46A2-AC12-24DD422A8087}" dt="2025-06-10T12:30:21.664" v="5"/>
        <pc:sldMkLst>
          <pc:docMk/>
          <pc:sldMk cId="1205752743" sldId="311"/>
        </pc:sldMkLst>
      </pc:sldChg>
      <pc:sldChg chg="add">
        <pc:chgData name="Rebecca Wilson" userId="64cd8bce-7890-4c37-b3e1-072c1b583e6a" providerId="ADAL" clId="{7D73777A-E74D-46A2-AC12-24DD422A8087}" dt="2025-06-10T12:30:21.664" v="5"/>
        <pc:sldMkLst>
          <pc:docMk/>
          <pc:sldMk cId="372817483" sldId="312"/>
        </pc:sldMkLst>
      </pc:sldChg>
      <pc:sldChg chg="add">
        <pc:chgData name="Rebecca Wilson" userId="64cd8bce-7890-4c37-b3e1-072c1b583e6a" providerId="ADAL" clId="{7D73777A-E74D-46A2-AC12-24DD422A8087}" dt="2025-06-10T12:30:21.664" v="5"/>
        <pc:sldMkLst>
          <pc:docMk/>
          <pc:sldMk cId="3433676312" sldId="313"/>
        </pc:sldMkLst>
      </pc:sldChg>
      <pc:sldChg chg="add">
        <pc:chgData name="Rebecca Wilson" userId="64cd8bce-7890-4c37-b3e1-072c1b583e6a" providerId="ADAL" clId="{7D73777A-E74D-46A2-AC12-24DD422A8087}" dt="2025-06-10T12:30:21.664" v="5"/>
        <pc:sldMkLst>
          <pc:docMk/>
          <pc:sldMk cId="3377958877" sldId="314"/>
        </pc:sldMkLst>
      </pc:sldChg>
      <pc:sldChg chg="add">
        <pc:chgData name="Rebecca Wilson" userId="64cd8bce-7890-4c37-b3e1-072c1b583e6a" providerId="ADAL" clId="{7D73777A-E74D-46A2-AC12-24DD422A8087}" dt="2025-06-10T12:30:21.664" v="5"/>
        <pc:sldMkLst>
          <pc:docMk/>
          <pc:sldMk cId="2308484332" sldId="315"/>
        </pc:sldMkLst>
      </pc:sldChg>
      <pc:sldChg chg="add">
        <pc:chgData name="Rebecca Wilson" userId="64cd8bce-7890-4c37-b3e1-072c1b583e6a" providerId="ADAL" clId="{7D73777A-E74D-46A2-AC12-24DD422A8087}" dt="2025-06-10T12:30:21.664" v="5"/>
        <pc:sldMkLst>
          <pc:docMk/>
          <pc:sldMk cId="2782243833" sldId="316"/>
        </pc:sldMkLst>
      </pc:sldChg>
      <pc:sldChg chg="add">
        <pc:chgData name="Rebecca Wilson" userId="64cd8bce-7890-4c37-b3e1-072c1b583e6a" providerId="ADAL" clId="{7D73777A-E74D-46A2-AC12-24DD422A8087}" dt="2025-06-10T12:30:21.664" v="5"/>
        <pc:sldMkLst>
          <pc:docMk/>
          <pc:sldMk cId="1501367893" sldId="317"/>
        </pc:sldMkLst>
      </pc:sldChg>
      <pc:sldChg chg="add">
        <pc:chgData name="Rebecca Wilson" userId="64cd8bce-7890-4c37-b3e1-072c1b583e6a" providerId="ADAL" clId="{7D73777A-E74D-46A2-AC12-24DD422A8087}" dt="2025-06-10T12:31:17.231" v="9"/>
        <pc:sldMkLst>
          <pc:docMk/>
          <pc:sldMk cId="780378158" sldId="318"/>
        </pc:sldMkLst>
      </pc:sldChg>
      <pc:sldChg chg="add">
        <pc:chgData name="Rebecca Wilson" userId="64cd8bce-7890-4c37-b3e1-072c1b583e6a" providerId="ADAL" clId="{7D73777A-E74D-46A2-AC12-24DD422A8087}" dt="2025-06-10T12:31:17.231" v="9"/>
        <pc:sldMkLst>
          <pc:docMk/>
          <pc:sldMk cId="1023136351" sldId="3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C355-479C-8558-5BBF588BDF70}"/>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C355-479C-8558-5BBF588BDF70}"/>
            </c:ext>
          </c:extLst>
        </c:ser>
        <c:dLbls>
          <c:showLegendKey val="0"/>
          <c:showVal val="0"/>
          <c:showCatName val="0"/>
          <c:showSerName val="0"/>
          <c:showPercent val="0"/>
          <c:showBubbleSize val="0"/>
        </c:dLbls>
        <c:gapWidth val="219"/>
        <c:overlap val="-27"/>
        <c:axId val="418820936"/>
        <c:axId val="418821264"/>
      </c:barChart>
      <c:catAx>
        <c:axId val="418820936"/>
        <c:scaling>
          <c:orientation val="minMax"/>
        </c:scaling>
        <c:delete val="1"/>
        <c:axPos val="b"/>
        <c:numFmt formatCode="General" sourceLinked="1"/>
        <c:majorTickMark val="none"/>
        <c:minorTickMark val="none"/>
        <c:tickLblPos val="nextTo"/>
        <c:crossAx val="418821264"/>
        <c:crosses val="autoZero"/>
        <c:auto val="1"/>
        <c:lblAlgn val="ctr"/>
        <c:lblOffset val="100"/>
        <c:noMultiLvlLbl val="0"/>
      </c:catAx>
      <c:valAx>
        <c:axId val="418821264"/>
        <c:scaling>
          <c:orientation val="minMax"/>
        </c:scaling>
        <c:delete val="1"/>
        <c:axPos val="l"/>
        <c:numFmt formatCode="General" sourceLinked="1"/>
        <c:majorTickMark val="none"/>
        <c:minorTickMark val="none"/>
        <c:tickLblPos val="nextTo"/>
        <c:crossAx val="41882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37946-71FE-4C58-8CC1-12C22BAF0B1A}"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D9B9C-B909-4C1A-BCAA-E4E050BFBA27}" type="slidenum">
              <a:rPr lang="en-GB" smtClean="0"/>
              <a:t>‹#›</a:t>
            </a:fld>
            <a:endParaRPr lang="en-GB"/>
          </a:p>
        </p:txBody>
      </p:sp>
    </p:spTree>
    <p:extLst>
      <p:ext uri="{BB962C8B-B14F-4D97-AF65-F5344CB8AC3E}">
        <p14:creationId xmlns:p14="http://schemas.microsoft.com/office/powerpoint/2010/main" val="326378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ootprintnetwork.org/resources/glossary/#biological-capacity-biocapac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specifically goes through the waste and recycling in Barnsley. For Doncaster or Rotherham, please check out our website www.BDRonline.co.uk.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81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30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BDR we do average in recycling our waste. These are the percentages of waste recycled in each authority from 2022/23. </a:t>
            </a:r>
          </a:p>
          <a:p>
            <a:endParaRPr lang="en-GB" dirty="0"/>
          </a:p>
          <a:p>
            <a:r>
              <a:rPr lang="en-GB" dirty="0"/>
              <a:t>Highest ranked (1</a:t>
            </a:r>
            <a:r>
              <a:rPr lang="en-GB" baseline="30000" dirty="0"/>
              <a:t>st</a:t>
            </a:r>
            <a:r>
              <a:rPr lang="en-GB" dirty="0"/>
              <a:t>)is </a:t>
            </a:r>
            <a:r>
              <a:rPr lang="en-GB" b="0" i="0" dirty="0">
                <a:solidFill>
                  <a:srgbClr val="000000"/>
                </a:solidFill>
                <a:effectLst/>
                <a:latin typeface="Arial" panose="020B0604020202020204" pitchFamily="34" charset="0"/>
              </a:rPr>
              <a:t>South Oxfordshire District Council at 61.6%</a:t>
            </a:r>
          </a:p>
          <a:p>
            <a:r>
              <a:rPr lang="en-GB" b="0" i="0" dirty="0">
                <a:solidFill>
                  <a:srgbClr val="000000"/>
                </a:solidFill>
                <a:effectLst/>
                <a:latin typeface="Arial" panose="020B0604020202020204" pitchFamily="34" charset="0"/>
              </a:rPr>
              <a:t>Lowest ranked (343</a:t>
            </a:r>
            <a:r>
              <a:rPr lang="en-GB" b="0" i="0" baseline="30000" dirty="0">
                <a:solidFill>
                  <a:srgbClr val="000000"/>
                </a:solidFill>
                <a:effectLst/>
                <a:latin typeface="Arial" panose="020B0604020202020204" pitchFamily="34" charset="0"/>
              </a:rPr>
              <a:t>rd  </a:t>
            </a:r>
            <a:r>
              <a:rPr lang="en-GB" b="0" i="0" dirty="0">
                <a:solidFill>
                  <a:srgbClr val="000000"/>
                </a:solidFill>
                <a:effectLst/>
                <a:latin typeface="Arial" panose="020B0604020202020204" pitchFamily="34" charset="0"/>
              </a:rPr>
              <a:t>) is Tower Hamlets at 17.7%</a:t>
            </a:r>
          </a:p>
          <a:p>
            <a:endParaRPr lang="en-GB" b="0" i="0" dirty="0">
              <a:solidFill>
                <a:srgbClr val="000000"/>
              </a:solidFill>
              <a:effectLst/>
              <a:latin typeface="Arial" panose="020B0604020202020204" pitchFamily="34" charset="0"/>
            </a:endParaRPr>
          </a:p>
          <a:p>
            <a:r>
              <a:rPr lang="en-GB" b="0" i="0" dirty="0">
                <a:solidFill>
                  <a:srgbClr val="000000"/>
                </a:solidFill>
                <a:effectLst/>
                <a:latin typeface="Arial" panose="020B0604020202020204" pitchFamily="34" charset="0"/>
              </a:rPr>
              <a:t>Barnsley is 117</a:t>
            </a:r>
            <a:r>
              <a:rPr lang="en-GB" b="0" i="0" baseline="30000" dirty="0">
                <a:solidFill>
                  <a:srgbClr val="000000"/>
                </a:solidFill>
                <a:effectLst/>
                <a:latin typeface="Arial" panose="020B0604020202020204" pitchFamily="34" charset="0"/>
              </a:rPr>
              <a:t>th</a:t>
            </a:r>
            <a:r>
              <a:rPr lang="en-GB" b="0" i="0" dirty="0">
                <a:solidFill>
                  <a:srgbClr val="000000"/>
                </a:solidFill>
                <a:effectLst/>
                <a:latin typeface="Arial" panose="020B0604020202020204" pitchFamily="34" charset="0"/>
              </a:rPr>
              <a:t> at 44.6%</a:t>
            </a:r>
          </a:p>
          <a:p>
            <a:r>
              <a:rPr lang="en-GB" b="0" i="0" dirty="0">
                <a:solidFill>
                  <a:srgbClr val="000000"/>
                </a:solidFill>
                <a:effectLst/>
                <a:latin typeface="Arial" panose="020B0604020202020204" pitchFamily="34" charset="0"/>
              </a:rPr>
              <a:t>Doncaster is 133</a:t>
            </a:r>
            <a:r>
              <a:rPr lang="en-GB" b="0" i="0" baseline="30000" dirty="0">
                <a:solidFill>
                  <a:srgbClr val="000000"/>
                </a:solidFill>
                <a:effectLst/>
                <a:latin typeface="Arial" panose="020B0604020202020204" pitchFamily="34" charset="0"/>
              </a:rPr>
              <a:t>rd</a:t>
            </a:r>
            <a:r>
              <a:rPr lang="en-GB" b="0" i="0" dirty="0">
                <a:solidFill>
                  <a:srgbClr val="000000"/>
                </a:solidFill>
                <a:effectLst/>
                <a:latin typeface="Arial" panose="020B0604020202020204" pitchFamily="34" charset="0"/>
              </a:rPr>
              <a:t> at 43.6%</a:t>
            </a:r>
          </a:p>
          <a:p>
            <a:r>
              <a:rPr lang="en-GB" b="0" i="0" dirty="0">
                <a:solidFill>
                  <a:srgbClr val="000000"/>
                </a:solidFill>
                <a:effectLst/>
                <a:latin typeface="Arial" panose="020B0604020202020204" pitchFamily="34" charset="0"/>
              </a:rPr>
              <a:t>Rotherham is 122</a:t>
            </a:r>
            <a:r>
              <a:rPr lang="en-GB" b="0" i="0" baseline="30000" dirty="0">
                <a:solidFill>
                  <a:srgbClr val="000000"/>
                </a:solidFill>
                <a:effectLst/>
                <a:latin typeface="Arial" panose="020B0604020202020204" pitchFamily="34" charset="0"/>
              </a:rPr>
              <a:t>nd</a:t>
            </a:r>
            <a:r>
              <a:rPr lang="en-GB" b="0" i="0" dirty="0">
                <a:solidFill>
                  <a:srgbClr val="000000"/>
                </a:solidFill>
                <a:effectLst/>
                <a:latin typeface="Arial" panose="020B0604020202020204" pitchFamily="34" charset="0"/>
              </a:rPr>
              <a:t> at 44.5%</a:t>
            </a:r>
          </a:p>
          <a:p>
            <a:r>
              <a:rPr lang="en-GB" b="0" i="0" dirty="0">
                <a:solidFill>
                  <a:srgbClr val="000000"/>
                </a:solidFill>
                <a:effectLst/>
                <a:latin typeface="Arial" panose="020B0604020202020204" pitchFamily="34" charset="0"/>
              </a:rPr>
              <a:t>Sheffield is 227</a:t>
            </a:r>
            <a:r>
              <a:rPr lang="en-GB" b="0" i="0" baseline="30000" dirty="0">
                <a:solidFill>
                  <a:srgbClr val="000000"/>
                </a:solidFill>
                <a:effectLst/>
                <a:latin typeface="Arial" panose="020B0604020202020204" pitchFamily="34" charset="0"/>
              </a:rPr>
              <a:t>th</a:t>
            </a:r>
            <a:r>
              <a:rPr lang="en-GB" b="0" i="0" dirty="0">
                <a:solidFill>
                  <a:srgbClr val="000000"/>
                </a:solidFill>
                <a:effectLst/>
                <a:latin typeface="Arial" panose="020B0604020202020204" pitchFamily="34" charset="0"/>
              </a:rPr>
              <a:t> at 32%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2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blue bin is for our paper and cardboard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15</a:t>
            </a:fld>
            <a:endParaRPr lang="en-GB" dirty="0"/>
          </a:p>
        </p:txBody>
      </p:sp>
    </p:spTree>
    <p:extLst>
      <p:ext uri="{BB962C8B-B14F-4D97-AF65-F5344CB8AC3E}">
        <p14:creationId xmlns:p14="http://schemas.microsoft.com/office/powerpoint/2010/main" val="4026570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green bin is for our garden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dirty="0"/>
          </a:p>
        </p:txBody>
      </p:sp>
    </p:spTree>
    <p:extLst>
      <p:ext uri="{BB962C8B-B14F-4D97-AF65-F5344CB8AC3E}">
        <p14:creationId xmlns:p14="http://schemas.microsoft.com/office/powerpoint/2010/main" val="136257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brown bin is for mixed recycling.</a:t>
            </a:r>
          </a:p>
          <a:p>
            <a:r>
              <a:rPr lang="en-GB" dirty="0"/>
              <a:t>This includes: </a:t>
            </a:r>
          </a:p>
          <a:p>
            <a:r>
              <a:rPr lang="en-GB" dirty="0"/>
              <a:t>Plastic bottles</a:t>
            </a:r>
          </a:p>
          <a:p>
            <a:r>
              <a:rPr lang="en-GB" dirty="0"/>
              <a:t>Glass bottles</a:t>
            </a:r>
          </a:p>
          <a:p>
            <a:r>
              <a:rPr lang="en-GB" dirty="0"/>
              <a:t>Cans</a:t>
            </a:r>
          </a:p>
          <a:p>
            <a:r>
              <a:rPr lang="en-GB" dirty="0"/>
              <a:t>Tins</a:t>
            </a:r>
          </a:p>
          <a:p>
            <a:r>
              <a:rPr lang="en-GB" dirty="0"/>
              <a:t>Cans</a:t>
            </a:r>
          </a:p>
          <a:p>
            <a:r>
              <a:rPr lang="en-GB" dirty="0"/>
              <a:t>Plastic pots</a:t>
            </a:r>
          </a:p>
          <a:p>
            <a:r>
              <a:rPr lang="en-GB" dirty="0"/>
              <a:t>Glass jars</a:t>
            </a:r>
          </a:p>
          <a:p>
            <a:r>
              <a:rPr lang="en-GB" dirty="0"/>
              <a:t>Plastic tubs</a:t>
            </a:r>
          </a:p>
          <a:p>
            <a:r>
              <a:rPr lang="en-GB" dirty="0"/>
              <a:t>Plastic trays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17</a:t>
            </a:fld>
            <a:endParaRPr lang="en-GB" dirty="0"/>
          </a:p>
        </p:txBody>
      </p:sp>
    </p:spTree>
    <p:extLst>
      <p:ext uri="{BB962C8B-B14F-4D97-AF65-F5344CB8AC3E}">
        <p14:creationId xmlns:p14="http://schemas.microsoft.com/office/powerpoint/2010/main" val="192455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grey bin is for our general waste - the stuff we cannot recycle at home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could be nappies, soft plastic packaging and food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18</a:t>
            </a:fld>
            <a:endParaRPr lang="en-GB" dirty="0"/>
          </a:p>
        </p:txBody>
      </p:sp>
    </p:spTree>
    <p:extLst>
      <p:ext uri="{BB962C8B-B14F-4D97-AF65-F5344CB8AC3E}">
        <p14:creationId xmlns:p14="http://schemas.microsoft.com/office/powerpoint/2010/main" val="146407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we can turn our waste into new things.</a:t>
            </a:r>
          </a:p>
          <a:p>
            <a:endParaRPr lang="en-GB" dirty="0"/>
          </a:p>
          <a:p>
            <a:r>
              <a:rPr lang="en-GB" dirty="0"/>
              <a:t>We can make one fleece jacket by recycling 25 plastic bottles. </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19</a:t>
            </a:fld>
            <a:endParaRPr lang="en-GB"/>
          </a:p>
        </p:txBody>
      </p:sp>
    </p:spTree>
    <p:extLst>
      <p:ext uri="{BB962C8B-B14F-4D97-AF65-F5344CB8AC3E}">
        <p14:creationId xmlns:p14="http://schemas.microsoft.com/office/powerpoint/2010/main" val="382172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helps us manage and save our resources.</a:t>
            </a:r>
          </a:p>
          <a:p>
            <a:endParaRPr lang="en-GB" dirty="0"/>
          </a:p>
          <a:p>
            <a:r>
              <a:rPr lang="en-GB" dirty="0"/>
              <a:t>Plastics comes from oil</a:t>
            </a:r>
          </a:p>
          <a:p>
            <a:r>
              <a:rPr lang="en-GB" dirty="0"/>
              <a:t>Paper comes from trees/wood</a:t>
            </a:r>
          </a:p>
          <a:p>
            <a:r>
              <a:rPr lang="en-GB" dirty="0"/>
              <a:t>Metals comes from ores</a:t>
            </a:r>
          </a:p>
          <a:p>
            <a:r>
              <a:rPr lang="en-GB" dirty="0"/>
              <a:t>Energy used our items can come from fossil fuels. </a:t>
            </a:r>
          </a:p>
        </p:txBody>
      </p:sp>
      <p:sp>
        <p:nvSpPr>
          <p:cNvPr id="4" name="Slide Number Placeholder 3"/>
          <p:cNvSpPr>
            <a:spLocks noGrp="1"/>
          </p:cNvSpPr>
          <p:nvPr>
            <p:ph type="sldNum" sz="quarter" idx="5"/>
          </p:nvPr>
        </p:nvSpPr>
        <p:spPr/>
        <p:txBody>
          <a:bodyPr/>
          <a:lstStyle/>
          <a:p>
            <a:fld id="{BF3D9B9C-B909-4C1A-BCAA-E4E050BFBA27}" type="slidenum">
              <a:rPr lang="en-GB" smtClean="0"/>
              <a:t>20</a:t>
            </a:fld>
            <a:endParaRPr lang="en-GB"/>
          </a:p>
        </p:txBody>
      </p:sp>
    </p:spTree>
    <p:extLst>
      <p:ext uri="{BB962C8B-B14F-4D97-AF65-F5344CB8AC3E}">
        <p14:creationId xmlns:p14="http://schemas.microsoft.com/office/powerpoint/2010/main" val="423325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recycled materials saves energy compared to the energy needed to extract, process and transport new virgin materials. </a:t>
            </a:r>
          </a:p>
        </p:txBody>
      </p:sp>
      <p:sp>
        <p:nvSpPr>
          <p:cNvPr id="4" name="Slide Number Placeholder 3"/>
          <p:cNvSpPr>
            <a:spLocks noGrp="1"/>
          </p:cNvSpPr>
          <p:nvPr>
            <p:ph type="sldNum" sz="quarter" idx="5"/>
          </p:nvPr>
        </p:nvSpPr>
        <p:spPr/>
        <p:txBody>
          <a:bodyPr/>
          <a:lstStyle/>
          <a:p>
            <a:fld id="{BF3D9B9C-B909-4C1A-BCAA-E4E050BFBA27}" type="slidenum">
              <a:rPr lang="en-GB" smtClean="0"/>
              <a:t>21</a:t>
            </a:fld>
            <a:endParaRPr lang="en-GB"/>
          </a:p>
        </p:txBody>
      </p:sp>
    </p:spTree>
    <p:extLst>
      <p:ext uri="{BB962C8B-B14F-4D97-AF65-F5344CB8AC3E}">
        <p14:creationId xmlns:p14="http://schemas.microsoft.com/office/powerpoint/2010/main" val="99121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class the question ‘what is waste?’</a:t>
            </a:r>
          </a:p>
          <a:p>
            <a:endParaRPr lang="en-GB" dirty="0"/>
          </a:p>
          <a:p>
            <a:r>
              <a:rPr lang="en-GB" dirty="0"/>
              <a:t>We may call it other words like the ones on screen but they all mean the same thing.</a:t>
            </a:r>
          </a:p>
          <a:p>
            <a:endParaRPr lang="en-GB" dirty="0"/>
          </a:p>
          <a:p>
            <a:r>
              <a:rPr lang="en-GB" dirty="0"/>
              <a:t>Can they give a definition of this word?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024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The United Nations Sustainable Development Goals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Sustainability effects all aspects of our lives. The sustainable development goals (SDGs) are a set of targets created by the United Nations in 2015. They relate to future international development with the aim of solving social, environmental, and economic issues that society faces.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Recycling our waste helps contribute to achieving these goals.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22</a:t>
            </a:fld>
            <a:endParaRPr lang="en-GB"/>
          </a:p>
        </p:txBody>
      </p:sp>
    </p:spTree>
    <p:extLst>
      <p:ext uri="{BB962C8B-B14F-4D97-AF65-F5344CB8AC3E}">
        <p14:creationId xmlns:p14="http://schemas.microsoft.com/office/powerpoint/2010/main" val="259230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saves our planet!</a:t>
            </a:r>
          </a:p>
          <a:p>
            <a:endParaRPr lang="en-GB" dirty="0"/>
          </a:p>
          <a:p>
            <a:pPr marL="171450" indent="-171450">
              <a:buFont typeface="Arial" panose="020B0604020202020204" pitchFamily="34" charset="0"/>
              <a:buChar char="•"/>
            </a:pPr>
            <a:r>
              <a:rPr lang="en-GB" dirty="0"/>
              <a:t>If the entire planet consumed resources at the rate the UK does, we would need 2.6 planets to sustain us.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US" b="0" i="0" dirty="0">
                <a:solidFill>
                  <a:srgbClr val="676767"/>
                </a:solidFill>
                <a:effectLst/>
                <a:latin typeface="Open Sans" panose="020B0606030504020204" pitchFamily="34" charset="0"/>
              </a:rPr>
              <a:t>Humanity as a whole is using nature 1.7 times faster than our planet’s </a:t>
            </a:r>
            <a:r>
              <a:rPr lang="en-US" b="0" i="0" u="none" strike="noStrike" dirty="0">
                <a:solidFill>
                  <a:srgbClr val="FF6C2C"/>
                </a:solidFill>
                <a:effectLst/>
                <a:latin typeface="Open Sans" panose="020B0606030504020204" pitchFamily="34" charset="0"/>
                <a:hlinkClick r:id="rId3"/>
              </a:rPr>
              <a:t>biocapacity</a:t>
            </a:r>
            <a:r>
              <a:rPr lang="en-US" b="0" i="0" dirty="0">
                <a:solidFill>
                  <a:srgbClr val="676767"/>
                </a:solidFill>
                <a:effectLst/>
                <a:latin typeface="Open Sans" panose="020B0606030504020204" pitchFamily="34" charset="0"/>
              </a:rPr>
              <a:t> can regenerate. That’s equivalent to using the resources of 1.7 Earths.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23</a:t>
            </a:fld>
            <a:endParaRPr lang="en-GB"/>
          </a:p>
        </p:txBody>
      </p:sp>
    </p:spTree>
    <p:extLst>
      <p:ext uri="{BB962C8B-B14F-4D97-AF65-F5344CB8AC3E}">
        <p14:creationId xmlns:p14="http://schemas.microsoft.com/office/powerpoint/2010/main" val="141974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have any suggestions on how the could reduce, reuse and recycle to help the planet. </a:t>
            </a:r>
          </a:p>
          <a:p>
            <a:endParaRPr lang="en-GB" dirty="0"/>
          </a:p>
          <a:p>
            <a:r>
              <a:rPr lang="en-GB" dirty="0"/>
              <a:t>A quiz on the learnings of this lesson can be found </a:t>
            </a:r>
            <a:r>
              <a:rPr lang="en-GB"/>
              <a:t>at https://www.bdronline.co.uk/education/key-stage-34-resources/1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25</a:t>
            </a:fld>
            <a:endParaRPr lang="en-GB"/>
          </a:p>
        </p:txBody>
      </p:sp>
    </p:spTree>
    <p:extLst>
      <p:ext uri="{BB962C8B-B14F-4D97-AF65-F5344CB8AC3E}">
        <p14:creationId xmlns:p14="http://schemas.microsoft.com/office/powerpoint/2010/main" val="67397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It is no longer needed by us</a:t>
            </a:r>
          </a:p>
          <a:p>
            <a:pPr marL="171450" indent="-171450">
              <a:buFont typeface="Arial" panose="020B0604020202020204" pitchFamily="34" charset="0"/>
              <a:buChar char="•"/>
            </a:pPr>
            <a:r>
              <a:rPr lang="en-GB" dirty="0"/>
              <a:t>We don’t like it anymore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66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14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weight of this weight is equivalent to 3.5 million double decker buses.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If these buses were to form a queue, it would go around the entire world 2.5 times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6AE6E-978D-4521-9108-DD1B098B0C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0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waste a problem?</a:t>
            </a:r>
          </a:p>
          <a:p>
            <a:endParaRPr lang="en-GB" dirty="0"/>
          </a:p>
          <a:p>
            <a:r>
              <a:rPr lang="en-GB" dirty="0"/>
              <a:t>Waste can cause many problems for our society.</a:t>
            </a:r>
          </a:p>
          <a:p>
            <a:endParaRPr lang="en-GB" dirty="0"/>
          </a:p>
          <a:p>
            <a:r>
              <a:rPr lang="en-GB" dirty="0"/>
              <a:t>Ask your students what they think these may be.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25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of the issues caused by waste.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83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11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pPr marL="171450" indent="-171450">
              <a:buFont typeface="Arial" panose="020B0604020202020204" pitchFamily="34" charset="0"/>
              <a:buChar char="•"/>
            </a:pPr>
            <a:r>
              <a:rPr lang="en-GB" dirty="0"/>
              <a:t>This could be by thinking before you buy and only buy what you need.</a:t>
            </a:r>
          </a:p>
          <a:p>
            <a:pPr marL="171450" indent="-171450">
              <a:buFont typeface="Arial" panose="020B0604020202020204" pitchFamily="34" charset="0"/>
              <a:buChar char="•"/>
            </a:pPr>
            <a:r>
              <a:rPr lang="en-GB" dirty="0"/>
              <a:t>Manufacturers and companies redesigning items so that they use fewer resources and can be repaired</a:t>
            </a:r>
          </a:p>
          <a:p>
            <a:pPr marL="171450" indent="-171450">
              <a:buFont typeface="Arial" panose="020B0604020202020204" pitchFamily="34" charset="0"/>
              <a:buChar char="•"/>
            </a:pPr>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 It also works out cheaper per serving too!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D9B9C-B909-4C1A-BCAA-E4E050BFB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28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70568" y="6364442"/>
            <a:ext cx="2743200" cy="365125"/>
          </a:xfrm>
        </p:spPr>
        <p:txBody>
          <a:bodyPr/>
          <a:lstStyle/>
          <a:p>
            <a:fld id="{93D5DAD8-7602-4B76-8B2F-0DE51C9174A3}"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62326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3624D4-81BC-49BE-AF79-276BBA8ADEDA}"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58214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5C8B1-D972-40A9-ACE3-DE1B7F735687}"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96612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838D0-A270-4E8C-984D-F6CC6DFEFB72}"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94307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92000" cy="1383738"/>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57627"/>
            <a:ext cx="12192000" cy="1325563"/>
          </a:xfrm>
        </p:spPr>
        <p:txBody>
          <a:bodyPr/>
          <a:lstStyle>
            <a:lvl1pPr algn="ct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838200" y="1513211"/>
            <a:ext cx="10515600" cy="45477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5D13E8-37EB-4E62-84FB-165B4ED374FC}"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73709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09712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8C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74138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37BAA9-9F2B-4F56-BAF0-D2676BE2FC4C}"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81258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3E1784-86B9-45B9-B0BD-0EAE86A393B4}" type="datetime1">
              <a:rPr lang="en-GB" smtClean="0"/>
              <a:t>10/06/2025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271608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95BDDD-7854-4F93-9C96-B6AC92DA7335}" type="datetime1">
              <a:rPr lang="en-GB" smtClean="0"/>
              <a:t>10/06/2025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220673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59B45-C51C-4232-AD01-EAC3A23A2C41}" type="datetime1">
              <a:rPr lang="en-GB" smtClean="0"/>
              <a:t>10/06/2025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33863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4DA9D-8A90-4F18-9929-6D749F167B3E}"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88951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90407"/>
            <a:ext cx="12192000" cy="66759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76896-F03E-4057-B706-1B1E96DE680C}" type="datetime1">
              <a:rPr lang="en-GB" smtClean="0"/>
              <a:t>10/06/2025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bg1"/>
                </a:solidFill>
                <a:latin typeface="take_out_the_garbage" panose="02000500000000000000" pitchFamily="2" charset="0"/>
              </a:defRPr>
            </a:lvl1pPr>
          </a:lstStyle>
          <a:p>
            <a:fld id="{4BCF5606-3441-48FE-8AFF-3E5C26ECB5E3}" type="slidenum">
              <a:rPr lang="en-GB" smtClean="0"/>
              <a:pPr/>
              <a:t>‹#›</a:t>
            </a:fld>
            <a:endParaRPr lang="en-GB"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012" y="6256193"/>
            <a:ext cx="1250845" cy="601807"/>
          </a:xfrm>
          <a:prstGeom prst="rect">
            <a:avLst/>
          </a:prstGeom>
        </p:spPr>
      </p:pic>
    </p:spTree>
    <p:extLst>
      <p:ext uri="{BB962C8B-B14F-4D97-AF65-F5344CB8AC3E}">
        <p14:creationId xmlns:p14="http://schemas.microsoft.com/office/powerpoint/2010/main" val="4140173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4.png"/><Relationship Id="rId5" Type="http://schemas.openxmlformats.org/officeDocument/2006/relationships/image" Target="../media/image25.jpeg"/><Relationship Id="rId10" Type="http://schemas.openxmlformats.org/officeDocument/2006/relationships/image" Target="../media/image33.png"/><Relationship Id="rId4" Type="http://schemas.openxmlformats.org/officeDocument/2006/relationships/image" Target="../media/image24.jpe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23.jpe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9.png"/><Relationship Id="rId5" Type="http://schemas.openxmlformats.org/officeDocument/2006/relationships/image" Target="../media/image25.jpeg"/><Relationship Id="rId10" Type="http://schemas.openxmlformats.org/officeDocument/2006/relationships/image" Target="../media/image38.png"/><Relationship Id="rId4" Type="http://schemas.openxmlformats.org/officeDocument/2006/relationships/image" Target="../media/image24.jpeg"/><Relationship Id="rId9" Type="http://schemas.openxmlformats.org/officeDocument/2006/relationships/image" Target="../media/image37.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jpe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764" y="2632983"/>
            <a:ext cx="11210472" cy="1592035"/>
          </a:xfrm>
        </p:spPr>
        <p:txBody>
          <a:bodyPr>
            <a:normAutofit/>
          </a:bodyPr>
          <a:lstStyle/>
          <a:p>
            <a:pPr algn="ctr"/>
            <a:r>
              <a:rPr lang="en-GB" sz="9600" dirty="0"/>
              <a:t>Reduce, Reuse, Recycle</a:t>
            </a:r>
          </a:p>
        </p:txBody>
      </p:sp>
      <p:sp>
        <p:nvSpPr>
          <p:cNvPr id="5" name="Text Placeholder 4"/>
          <p:cNvSpPr>
            <a:spLocks noGrp="1"/>
          </p:cNvSpPr>
          <p:nvPr>
            <p:ph type="body" idx="1"/>
          </p:nvPr>
        </p:nvSpPr>
        <p:spPr>
          <a:xfrm>
            <a:off x="0" y="4589463"/>
            <a:ext cx="12192000" cy="1500187"/>
          </a:xfrm>
        </p:spPr>
        <p:txBody>
          <a:bodyPr vert="horz" lIns="91440" tIns="45720" rIns="91440" bIns="45720" rtlCol="0" anchor="t">
            <a:normAutofit/>
          </a:bodyPr>
          <a:lstStyle/>
          <a:p>
            <a:pPr algn="ctr"/>
            <a:r>
              <a:rPr lang="en-GB" dirty="0">
                <a:solidFill>
                  <a:schemeClr val="bg1"/>
                </a:solidFill>
              </a:rPr>
              <a:t>The 3Rs</a:t>
            </a:r>
          </a:p>
        </p:txBody>
      </p:sp>
    </p:spTree>
    <p:extLst>
      <p:ext uri="{BB962C8B-B14F-4D97-AF65-F5344CB8AC3E}">
        <p14:creationId xmlns:p14="http://schemas.microsoft.com/office/powerpoint/2010/main" val="378191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322729" y="1398494"/>
            <a:ext cx="10958406" cy="1845526"/>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cs typeface="Arial"/>
              </a:rPr>
              <a:t>Redesigning items so that they use fewer resources to make them </a:t>
            </a:r>
            <a:endParaRPr lang="en-GB" sz="2400" dirty="0"/>
          </a:p>
          <a:p>
            <a:r>
              <a:rPr lang="en-GB" sz="2400" dirty="0">
                <a:cs typeface="Arial"/>
              </a:rPr>
              <a:t>Think about the packaging before you buy </a:t>
            </a:r>
            <a:endParaRPr lang="en-GB"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2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81" y="3614922"/>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801100" y="3074320"/>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868" y="4075290"/>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013155" y="3860701"/>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8 Cardboard boxes</a:t>
            </a:r>
          </a:p>
        </p:txBody>
      </p:sp>
      <p:sp>
        <p:nvSpPr>
          <p:cNvPr id="10" name="Rounded Rectangle 9"/>
          <p:cNvSpPr/>
          <p:nvPr/>
        </p:nvSpPr>
        <p:spPr>
          <a:xfrm>
            <a:off x="9266161" y="4781280"/>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8 inside bags</a:t>
            </a:r>
          </a:p>
        </p:txBody>
      </p:sp>
      <p:sp>
        <p:nvSpPr>
          <p:cNvPr id="11" name="Rounded Rectangle 10"/>
          <p:cNvSpPr/>
          <p:nvPr/>
        </p:nvSpPr>
        <p:spPr>
          <a:xfrm>
            <a:off x="10170791" y="5552141"/>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All wrapped in plastic film</a:t>
            </a:r>
          </a:p>
        </p:txBody>
      </p:sp>
      <p:sp>
        <p:nvSpPr>
          <p:cNvPr id="12" name="Rounded Rectangle 11"/>
          <p:cNvSpPr/>
          <p:nvPr/>
        </p:nvSpPr>
        <p:spPr>
          <a:xfrm>
            <a:off x="278104" y="3537616"/>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24 servings</a:t>
            </a:r>
          </a:p>
        </p:txBody>
      </p:sp>
      <p:sp>
        <p:nvSpPr>
          <p:cNvPr id="13" name="Rounded Rectangle 12"/>
          <p:cNvSpPr/>
          <p:nvPr/>
        </p:nvSpPr>
        <p:spPr>
          <a:xfrm>
            <a:off x="1485510" y="4307681"/>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1 Cardboard box</a:t>
            </a:r>
          </a:p>
        </p:txBody>
      </p:sp>
      <p:sp>
        <p:nvSpPr>
          <p:cNvPr id="14" name="Rounded Rectangle 13"/>
          <p:cNvSpPr/>
          <p:nvPr/>
        </p:nvSpPr>
        <p:spPr>
          <a:xfrm>
            <a:off x="223566" y="5065631"/>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 inside bag</a:t>
            </a:r>
          </a:p>
        </p:txBody>
      </p:sp>
      <p:sp>
        <p:nvSpPr>
          <p:cNvPr id="15" name="Rounded Rectangle 14"/>
          <p:cNvSpPr/>
          <p:nvPr/>
        </p:nvSpPr>
        <p:spPr>
          <a:xfrm>
            <a:off x="1588612" y="5615421"/>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No plastic film</a:t>
            </a:r>
          </a:p>
        </p:txBody>
      </p:sp>
      <p:sp>
        <p:nvSpPr>
          <p:cNvPr id="7" name="TextBox 6"/>
          <p:cNvSpPr txBox="1"/>
          <p:nvPr/>
        </p:nvSpPr>
        <p:spPr>
          <a:xfrm>
            <a:off x="3631052" y="5876318"/>
            <a:ext cx="2464948" cy="408623"/>
          </a:xfrm>
          <a:prstGeom prst="roundRect">
            <a:avLst/>
          </a:prstGeom>
          <a:solidFill>
            <a:schemeClr val="accent4"/>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£4.00 or 16p a serving</a:t>
            </a:r>
          </a:p>
        </p:txBody>
      </p:sp>
      <p:sp>
        <p:nvSpPr>
          <p:cNvPr id="17" name="TextBox 16"/>
          <p:cNvSpPr txBox="1"/>
          <p:nvPr/>
        </p:nvSpPr>
        <p:spPr>
          <a:xfrm>
            <a:off x="6924764" y="5779670"/>
            <a:ext cx="2464948" cy="40862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£2.30 or 29p a serving</a:t>
            </a:r>
          </a:p>
        </p:txBody>
      </p:sp>
      <p:sp>
        <p:nvSpPr>
          <p:cNvPr id="8" name="Rounded Rectangle 7"/>
          <p:cNvSpPr/>
          <p:nvPr/>
        </p:nvSpPr>
        <p:spPr>
          <a:xfrm>
            <a:off x="4244501" y="3211807"/>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Which will make more waste?</a:t>
            </a:r>
          </a:p>
        </p:txBody>
      </p:sp>
    </p:spTree>
    <p:extLst>
      <p:ext uri="{BB962C8B-B14F-4D97-AF65-F5344CB8AC3E}">
        <p14:creationId xmlns:p14="http://schemas.microsoft.com/office/powerpoint/2010/main" val="23772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7" grpId="0" animBg="1"/>
      <p:bldP spid="1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lnSpcReduction="10000"/>
          </a:bodyPr>
          <a:lstStyle/>
          <a:p>
            <a:pPr marL="0" indent="0">
              <a:buNone/>
            </a:pPr>
            <a:r>
              <a:rPr lang="en-GB" b="1" dirty="0"/>
              <a:t>Reuse</a:t>
            </a:r>
          </a:p>
          <a:p>
            <a:r>
              <a:rPr lang="en-GB" dirty="0">
                <a:cs typeface="Arial"/>
              </a:rPr>
              <a:t>Using reusable items instead of disposable ones (e.g. water bottles and shopping bags) </a:t>
            </a:r>
            <a:endParaRPr lang="en-GB" dirty="0"/>
          </a:p>
          <a:p>
            <a:r>
              <a:rPr lang="en-GB" dirty="0"/>
              <a:t>Repairing broken items instead of throwing them away (e.g. replacing a broken phone screen instead of getting a new phone)</a:t>
            </a:r>
          </a:p>
          <a:p>
            <a:r>
              <a:rPr lang="en-GB" dirty="0"/>
              <a:t>Buying second hand rather than new (e.g. furniture, toys and clothes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24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167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24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6" name="TextBox 5"/>
          <p:cNvSpPr txBox="1"/>
          <p:nvPr/>
        </p:nvSpPr>
        <p:spPr>
          <a:xfrm>
            <a:off x="910865" y="1388057"/>
            <a:ext cx="10807321"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Recycling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Putting the correct items in the correct bins at home (and, if possible,  at school)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Keeping a recycling bin in your bedroom or bathroom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Taking your recycling to the recycling centre or bring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0180">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12250">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11007">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819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Recycling rates in South Yorkshire </a:t>
            </a:r>
          </a:p>
        </p:txBody>
      </p:sp>
      <p:sp>
        <p:nvSpPr>
          <p:cNvPr id="3" name="Content Placeholder 2"/>
          <p:cNvSpPr>
            <a:spLocks noGrp="1"/>
          </p:cNvSpPr>
          <p:nvPr>
            <p:ph idx="1"/>
          </p:nvPr>
        </p:nvSpPr>
        <p:spPr>
          <a:xfrm>
            <a:off x="838200" y="5608863"/>
            <a:ext cx="10515600" cy="452071"/>
          </a:xfrm>
        </p:spPr>
        <p:txBody>
          <a:bodyPr>
            <a:normAutofit/>
          </a:bodyPr>
          <a:lstStyle/>
          <a:p>
            <a:pPr marL="0" indent="0">
              <a:buNone/>
            </a:pPr>
            <a:r>
              <a:rPr lang="en-GB" sz="2000" dirty="0"/>
              <a:t>*Data from 2022/23</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F5606-3441-48FE-8AFF-3E5C26ECB5E3}"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24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sp>
        <p:nvSpPr>
          <p:cNvPr id="5" name="TextBox 4"/>
          <p:cNvSpPr txBox="1"/>
          <p:nvPr/>
        </p:nvSpPr>
        <p:spPr>
          <a:xfrm>
            <a:off x="714656" y="4523886"/>
            <a:ext cx="1822598" cy="830997"/>
          </a:xfrm>
          <a:prstGeom prst="rect">
            <a:avLst/>
          </a:prstGeom>
          <a:solidFill>
            <a:srgbClr val="92D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Barnsley: 44.6%</a:t>
            </a:r>
          </a:p>
        </p:txBody>
      </p:sp>
      <p:sp>
        <p:nvSpPr>
          <p:cNvPr id="6" name="TextBox 5"/>
          <p:cNvSpPr txBox="1"/>
          <p:nvPr/>
        </p:nvSpPr>
        <p:spPr>
          <a:xfrm>
            <a:off x="3491719" y="4507132"/>
            <a:ext cx="1990493" cy="830997"/>
          </a:xfrm>
          <a:prstGeom prst="rect">
            <a:avLst/>
          </a:prstGeom>
          <a:solidFill>
            <a:srgbClr val="92D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Doncaster: 43.6%</a:t>
            </a:r>
          </a:p>
        </p:txBody>
      </p:sp>
      <p:sp>
        <p:nvSpPr>
          <p:cNvPr id="7" name="TextBox 6"/>
          <p:cNvSpPr txBox="1"/>
          <p:nvPr/>
        </p:nvSpPr>
        <p:spPr>
          <a:xfrm>
            <a:off x="6541804" y="4507212"/>
            <a:ext cx="2106491" cy="830997"/>
          </a:xfrm>
          <a:prstGeom prst="rect">
            <a:avLst/>
          </a:prstGeom>
          <a:solidFill>
            <a:srgbClr val="92D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Rotherham: 44.5%</a:t>
            </a:r>
          </a:p>
        </p:txBody>
      </p:sp>
      <p:pic>
        <p:nvPicPr>
          <p:cNvPr id="1026" name="Picture 2" descr="Barnsley Metropolitan Borough Council - Dearne Valley Landscap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88" y="2449592"/>
            <a:ext cx="2595345" cy="1466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48176" y="2988584"/>
            <a:ext cx="2446757" cy="880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l="287"/>
          <a:stretch/>
        </p:blipFill>
        <p:spPr>
          <a:xfrm>
            <a:off x="6299914" y="3020439"/>
            <a:ext cx="2708185" cy="1101186"/>
          </a:xfrm>
          <a:prstGeom prst="rect">
            <a:avLst/>
          </a:prstGeom>
        </p:spPr>
      </p:pic>
      <p:sp>
        <p:nvSpPr>
          <p:cNvPr id="12" name="TextBox 11"/>
          <p:cNvSpPr txBox="1"/>
          <p:nvPr/>
        </p:nvSpPr>
        <p:spPr>
          <a:xfrm>
            <a:off x="9451052" y="4495839"/>
            <a:ext cx="2106491" cy="830997"/>
          </a:xfrm>
          <a:prstGeom prst="rect">
            <a:avLst/>
          </a:prstGeom>
          <a:solidFill>
            <a:srgbClr val="92D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Sheffield: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32%</a:t>
            </a:r>
          </a:p>
        </p:txBody>
      </p:sp>
      <p:pic>
        <p:nvPicPr>
          <p:cNvPr id="8" name="Picture 2" descr="✅ Sheffield City Council Personal Licence Application | Get Licens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8747" y="2661314"/>
            <a:ext cx="2077992" cy="163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73766" y="3004918"/>
            <a:ext cx="9951783" cy="2387600"/>
          </a:xfrm>
        </p:spPr>
        <p:txBody>
          <a:bodyPr>
            <a:noAutofit/>
          </a:bodyPr>
          <a:lstStyle/>
          <a:p>
            <a:r>
              <a:rPr lang="en-GB" sz="9600" dirty="0">
                <a:solidFill>
                  <a:srgbClr val="8DC63F"/>
                </a:solidFill>
              </a:rPr>
              <a:t>To help bin-workers, we sort our waste into different colour bins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24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Tree>
    <p:extLst>
      <p:ext uri="{BB962C8B-B14F-4D97-AF65-F5344CB8AC3E}">
        <p14:creationId xmlns:p14="http://schemas.microsoft.com/office/powerpoint/2010/main" val="390445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7628"/>
          </a:xfrm>
        </p:spPr>
        <p:txBody>
          <a:bodyPr/>
          <a:lstStyle/>
          <a:p>
            <a:r>
              <a:rPr lang="en-GB" dirty="0"/>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blue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288" y="3899263"/>
            <a:ext cx="2512291" cy="194310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588" y="2317950"/>
            <a:ext cx="1388812" cy="111105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6536" y="2138002"/>
            <a:ext cx="2256958" cy="1943100"/>
          </a:xfrm>
          <a:prstGeom prst="rect">
            <a:avLst/>
          </a:prstGeom>
        </p:spPr>
      </p:pic>
      <p:sp>
        <p:nvSpPr>
          <p:cNvPr id="7" name="Oval 6"/>
          <p:cNvSpPr/>
          <p:nvPr/>
        </p:nvSpPr>
        <p:spPr>
          <a:xfrm>
            <a:off x="534951" y="1352429"/>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7022737" y="3069863"/>
            <a:ext cx="1234633" cy="369332"/>
          </a:xfrm>
          <a:prstGeom prst="rect">
            <a:avLst/>
          </a:prstGeom>
          <a:noFill/>
        </p:spPr>
        <p:txBody>
          <a:bodyPr wrap="none" rtlCol="0">
            <a:spAutoFit/>
          </a:bodyPr>
          <a:lstStyle/>
          <a:p>
            <a:r>
              <a:rPr lang="en-GB" dirty="0">
                <a:latin typeface="Comic Sans MS" panose="030F0702030302020204" pitchFamily="66" charset="0"/>
              </a:rPr>
              <a:t>Envelopes</a:t>
            </a:r>
          </a:p>
        </p:txBody>
      </p:sp>
      <p:sp>
        <p:nvSpPr>
          <p:cNvPr id="17" name="TextBox 16"/>
          <p:cNvSpPr txBox="1"/>
          <p:nvPr/>
        </p:nvSpPr>
        <p:spPr>
          <a:xfrm>
            <a:off x="9967319" y="4218137"/>
            <a:ext cx="1481496" cy="369332"/>
          </a:xfrm>
          <a:prstGeom prst="rect">
            <a:avLst/>
          </a:prstGeom>
          <a:noFill/>
        </p:spPr>
        <p:txBody>
          <a:bodyPr wrap="non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18" name="TextBox 17"/>
          <p:cNvSpPr txBox="1"/>
          <p:nvPr/>
        </p:nvSpPr>
        <p:spPr>
          <a:xfrm>
            <a:off x="8985839" y="5210944"/>
            <a:ext cx="1313180" cy="369332"/>
          </a:xfrm>
          <a:prstGeom prst="rect">
            <a:avLst/>
          </a:prstGeom>
          <a:noFill/>
        </p:spPr>
        <p:txBody>
          <a:bodyPr wrap="none" rtlCol="0">
            <a:spAutoFit/>
          </a:bodyPr>
          <a:lstStyle/>
          <a:p>
            <a:r>
              <a:rPr lang="en-GB" dirty="0">
                <a:latin typeface="Comic Sans MS" panose="030F0702030302020204" pitchFamily="66" charset="0"/>
              </a:rPr>
              <a:t>Cardboard</a:t>
            </a:r>
          </a:p>
        </p:txBody>
      </p:sp>
    </p:spTree>
    <p:extLst>
      <p:ext uri="{BB962C8B-B14F-4D97-AF65-F5344CB8AC3E}">
        <p14:creationId xmlns:p14="http://schemas.microsoft.com/office/powerpoint/2010/main" val="27175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7" grpId="0" animBg="1"/>
      <p:bldP spid="12"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486153" y="1300603"/>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9" name="TextBox 18"/>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20" name="TextBox 19"/>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4" name="TextBox 23"/>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5" name="TextBox 24"/>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6" name="TextBox 25"/>
          <p:cNvSpPr txBox="1"/>
          <p:nvPr/>
        </p:nvSpPr>
        <p:spPr>
          <a:xfrm>
            <a:off x="9019405" y="3882010"/>
            <a:ext cx="798617" cy="369332"/>
          </a:xfrm>
          <a:prstGeom prst="rect">
            <a:avLst/>
          </a:prstGeom>
          <a:noFill/>
        </p:spPr>
        <p:txBody>
          <a:bodyPr wrap="none" rtlCol="0">
            <a:spAutoFit/>
          </a:bodyPr>
          <a:lstStyle/>
          <a:p>
            <a:r>
              <a:rPr lang="en-GB" dirty="0">
                <a:latin typeface="Comic Sans MS" panose="030F0702030302020204" pitchFamily="66" charset="0"/>
              </a:rPr>
              <a:t>Twigs</a:t>
            </a:r>
          </a:p>
        </p:txBody>
      </p:sp>
    </p:spTree>
    <p:extLst>
      <p:ext uri="{BB962C8B-B14F-4D97-AF65-F5344CB8AC3E}">
        <p14:creationId xmlns:p14="http://schemas.microsoft.com/office/powerpoint/2010/main" val="29296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96296E-6 L 0.2013 -0.00116 " pathEditMode="relative" rAng="0" ptsTypes="AA">
                                      <p:cBhvr>
                                        <p:cTn id="6" dur="2000" fill="hold"/>
                                        <p:tgtEl>
                                          <p:spTgt spid="7"/>
                                        </p:tgtEl>
                                        <p:attrNameLst>
                                          <p:attrName>ppt_x</p:attrName>
                                          <p:attrName>ppt_y</p:attrName>
                                        </p:attrNameLst>
                                      </p:cBhvr>
                                      <p:rCtr x="10065" y="-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9" grpId="0"/>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brown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3002528" y="135367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390DA5F-4BEC-41BA-A9AF-19B640DABB19}"/>
              </a:ext>
            </a:extLst>
          </p:cNvPr>
          <p:cNvSpPr txBox="1"/>
          <p:nvPr/>
        </p:nvSpPr>
        <p:spPr>
          <a:xfrm>
            <a:off x="7078055" y="2156533"/>
            <a:ext cx="962123" cy="646331"/>
          </a:xfrm>
          <a:prstGeom prst="rect">
            <a:avLst/>
          </a:prstGeom>
          <a:noFill/>
        </p:spPr>
        <p:txBody>
          <a:bodyPr wrap="none" rtlCol="0" anchor="t">
            <a:spAutoFit/>
          </a:bodyPr>
          <a:lstStyle/>
          <a:p>
            <a:r>
              <a:rPr lang="en-GB" dirty="0">
                <a:latin typeface="Comic Sans MS" panose="030F0702030302020204" pitchFamily="66" charset="0"/>
              </a:rPr>
              <a:t>Plastic</a:t>
            </a:r>
          </a:p>
          <a:p>
            <a:r>
              <a:rPr lang="en-GB" dirty="0">
                <a:latin typeface="Comic Sans MS"/>
              </a:rPr>
              <a:t>bottles</a:t>
            </a:r>
            <a:endParaRPr lang="en-GB" dirty="0">
              <a:latin typeface="Comic Sans MS" panose="030F0702030302020204" pitchFamily="66" charset="0"/>
            </a:endParaRPr>
          </a:p>
        </p:txBody>
      </p:sp>
      <p:sp>
        <p:nvSpPr>
          <p:cNvPr id="23" name="TextBox 22">
            <a:extLst>
              <a:ext uri="{FF2B5EF4-FFF2-40B4-BE49-F238E27FC236}">
                <a16:creationId xmlns:a16="http://schemas.microsoft.com/office/drawing/2014/main" id="{741527CC-7947-47FE-BBCC-3F853E93555B}"/>
              </a:ext>
            </a:extLst>
          </p:cNvPr>
          <p:cNvSpPr txBox="1"/>
          <p:nvPr/>
        </p:nvSpPr>
        <p:spPr>
          <a:xfrm>
            <a:off x="7279218" y="3707872"/>
            <a:ext cx="833710" cy="369332"/>
          </a:xfrm>
          <a:prstGeom prst="rect">
            <a:avLst/>
          </a:prstGeom>
          <a:noFill/>
        </p:spPr>
        <p:txBody>
          <a:bodyPr wrap="square" rtlCol="0">
            <a:spAutoFit/>
          </a:bodyPr>
          <a:lstStyle/>
          <a:p>
            <a:r>
              <a:rPr lang="en-GB" dirty="0">
                <a:latin typeface="Comic Sans MS" panose="030F0702030302020204" pitchFamily="66" charset="0"/>
              </a:rPr>
              <a:t>Cans</a:t>
            </a:r>
          </a:p>
        </p:txBody>
      </p:sp>
      <p:pic>
        <p:nvPicPr>
          <p:cNvPr id="24" name="Picture 23">
            <a:extLst>
              <a:ext uri="{FF2B5EF4-FFF2-40B4-BE49-F238E27FC236}">
                <a16:creationId xmlns:a16="http://schemas.microsoft.com/office/drawing/2014/main" id="{07AB7E53-6E66-4439-BE7C-28BB47AC7C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60762">
            <a:off x="6228202" y="1833094"/>
            <a:ext cx="931807" cy="1863614"/>
          </a:xfrm>
          <a:prstGeom prst="rect">
            <a:avLst/>
          </a:prstGeom>
        </p:spPr>
      </p:pic>
      <p:pic>
        <p:nvPicPr>
          <p:cNvPr id="25" name="Picture 24">
            <a:extLst>
              <a:ext uri="{FF2B5EF4-FFF2-40B4-BE49-F238E27FC236}">
                <a16:creationId xmlns:a16="http://schemas.microsoft.com/office/drawing/2014/main" id="{BEFF5B67-28BF-48AC-B5C7-ED4CEDD5A13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2750"/>
          <a:stretch/>
        </p:blipFill>
        <p:spPr>
          <a:xfrm>
            <a:off x="6207326" y="3806562"/>
            <a:ext cx="466595" cy="1466356"/>
          </a:xfrm>
          <a:prstGeom prst="rect">
            <a:avLst/>
          </a:prstGeom>
        </p:spPr>
      </p:pic>
      <p:pic>
        <p:nvPicPr>
          <p:cNvPr id="26" name="Picture 25">
            <a:extLst>
              <a:ext uri="{FF2B5EF4-FFF2-40B4-BE49-F238E27FC236}">
                <a16:creationId xmlns:a16="http://schemas.microsoft.com/office/drawing/2014/main" id="{2AE56164-2E99-46CA-92A6-69E6789BD7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55159" y="3798644"/>
            <a:ext cx="1259991" cy="1229476"/>
          </a:xfrm>
          <a:prstGeom prst="rect">
            <a:avLst/>
          </a:prstGeom>
        </p:spPr>
      </p:pic>
      <p:pic>
        <p:nvPicPr>
          <p:cNvPr id="27" name="Picture 26">
            <a:extLst>
              <a:ext uri="{FF2B5EF4-FFF2-40B4-BE49-F238E27FC236}">
                <a16:creationId xmlns:a16="http://schemas.microsoft.com/office/drawing/2014/main" id="{65426F88-BED8-47E4-B8C6-4573BC858B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6316" y="4171877"/>
            <a:ext cx="709372" cy="1233690"/>
          </a:xfrm>
          <a:prstGeom prst="rect">
            <a:avLst/>
          </a:prstGeom>
        </p:spPr>
      </p:pic>
      <p:pic>
        <p:nvPicPr>
          <p:cNvPr id="28" name="Picture 27">
            <a:extLst>
              <a:ext uri="{FF2B5EF4-FFF2-40B4-BE49-F238E27FC236}">
                <a16:creationId xmlns:a16="http://schemas.microsoft.com/office/drawing/2014/main" id="{E787ABBF-DF2A-49CD-80AC-9ADDACB180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89199" y="2027740"/>
            <a:ext cx="932713" cy="1401260"/>
          </a:xfrm>
          <a:prstGeom prst="rect">
            <a:avLst/>
          </a:prstGeom>
        </p:spPr>
      </p:pic>
      <p:sp>
        <p:nvSpPr>
          <p:cNvPr id="29" name="TextBox 28">
            <a:extLst>
              <a:ext uri="{FF2B5EF4-FFF2-40B4-BE49-F238E27FC236}">
                <a16:creationId xmlns:a16="http://schemas.microsoft.com/office/drawing/2014/main" id="{D69DA412-BC07-4F14-8F41-00369A6AEAD3}"/>
              </a:ext>
            </a:extLst>
          </p:cNvPr>
          <p:cNvSpPr txBox="1"/>
          <p:nvPr/>
        </p:nvSpPr>
        <p:spPr>
          <a:xfrm>
            <a:off x="10521730" y="3471908"/>
            <a:ext cx="638316" cy="369332"/>
          </a:xfrm>
          <a:prstGeom prst="rect">
            <a:avLst/>
          </a:prstGeom>
          <a:noFill/>
        </p:spPr>
        <p:txBody>
          <a:bodyPr wrap="none" rtlCol="0">
            <a:spAutoFit/>
          </a:bodyPr>
          <a:lstStyle/>
          <a:p>
            <a:r>
              <a:rPr lang="en-GB" dirty="0">
                <a:latin typeface="Comic Sans MS" panose="030F0702030302020204" pitchFamily="66" charset="0"/>
              </a:rPr>
              <a:t>Tins</a:t>
            </a:r>
          </a:p>
        </p:txBody>
      </p:sp>
      <p:sp>
        <p:nvSpPr>
          <p:cNvPr id="30" name="TextBox 29">
            <a:extLst>
              <a:ext uri="{FF2B5EF4-FFF2-40B4-BE49-F238E27FC236}">
                <a16:creationId xmlns:a16="http://schemas.microsoft.com/office/drawing/2014/main" id="{B70585BD-8111-42EE-8075-EEB7932C7423}"/>
              </a:ext>
            </a:extLst>
          </p:cNvPr>
          <p:cNvSpPr txBox="1"/>
          <p:nvPr/>
        </p:nvSpPr>
        <p:spPr>
          <a:xfrm>
            <a:off x="6032105" y="5300484"/>
            <a:ext cx="1133462" cy="646331"/>
          </a:xfrm>
          <a:prstGeom prst="rect">
            <a:avLst/>
          </a:prstGeom>
          <a:noFill/>
        </p:spPr>
        <p:txBody>
          <a:bodyPr wrap="square" rtlCol="0">
            <a:spAutoFit/>
          </a:bodyPr>
          <a:lstStyle/>
          <a:p>
            <a:r>
              <a:rPr lang="en-GB" dirty="0">
                <a:latin typeface="Comic Sans MS" panose="030F0702030302020204" pitchFamily="66" charset="0"/>
              </a:rPr>
              <a:t>Glass bottles</a:t>
            </a:r>
          </a:p>
        </p:txBody>
      </p:sp>
      <p:sp>
        <p:nvSpPr>
          <p:cNvPr id="31" name="TextBox 30">
            <a:extLst>
              <a:ext uri="{FF2B5EF4-FFF2-40B4-BE49-F238E27FC236}">
                <a16:creationId xmlns:a16="http://schemas.microsoft.com/office/drawing/2014/main" id="{E28A7ED4-D6CA-457C-A96F-6BEA4557CDEF}"/>
              </a:ext>
            </a:extLst>
          </p:cNvPr>
          <p:cNvSpPr txBox="1"/>
          <p:nvPr/>
        </p:nvSpPr>
        <p:spPr>
          <a:xfrm>
            <a:off x="10541108" y="4936233"/>
            <a:ext cx="1250663" cy="369332"/>
          </a:xfrm>
          <a:prstGeom prst="rect">
            <a:avLst/>
          </a:prstGeom>
          <a:noFill/>
        </p:spPr>
        <p:txBody>
          <a:bodyPr wrap="none" rtlCol="0" anchor="t">
            <a:spAutoFit/>
          </a:bodyPr>
          <a:lstStyle/>
          <a:p>
            <a:r>
              <a:rPr lang="en-GB" dirty="0">
                <a:latin typeface="Comic Sans MS"/>
              </a:rPr>
              <a:t>Glass jars</a:t>
            </a:r>
            <a:endParaRPr lang="en-GB" dirty="0">
              <a:latin typeface="Comic Sans MS" panose="030F0702030302020204" pitchFamily="66" charset="0"/>
            </a:endParaRPr>
          </a:p>
        </p:txBody>
      </p:sp>
      <p:sp>
        <p:nvSpPr>
          <p:cNvPr id="32" name="TextBox 31">
            <a:extLst>
              <a:ext uri="{FF2B5EF4-FFF2-40B4-BE49-F238E27FC236}">
                <a16:creationId xmlns:a16="http://schemas.microsoft.com/office/drawing/2014/main" id="{6921ADC2-CB04-4101-8A74-BB438384DC67}"/>
              </a:ext>
            </a:extLst>
          </p:cNvPr>
          <p:cNvSpPr txBox="1"/>
          <p:nvPr/>
        </p:nvSpPr>
        <p:spPr>
          <a:xfrm>
            <a:off x="7936992" y="2985119"/>
            <a:ext cx="1737359" cy="369332"/>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33" name="Picture 32">
            <a:extLst>
              <a:ext uri="{FF2B5EF4-FFF2-40B4-BE49-F238E27FC236}">
                <a16:creationId xmlns:a16="http://schemas.microsoft.com/office/drawing/2014/main" id="{2D9407AB-4EA1-4D19-A513-622FCEEDEF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65102" y="1998134"/>
            <a:ext cx="1064996" cy="1064996"/>
          </a:xfrm>
          <a:prstGeom prst="rect">
            <a:avLst/>
          </a:prstGeom>
        </p:spPr>
      </p:pic>
      <p:pic>
        <p:nvPicPr>
          <p:cNvPr id="34" name="Picture 33">
            <a:extLst>
              <a:ext uri="{FF2B5EF4-FFF2-40B4-BE49-F238E27FC236}">
                <a16:creationId xmlns:a16="http://schemas.microsoft.com/office/drawing/2014/main" id="{FD938B0C-EB6B-4CF1-A288-1688C0D39CA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87105" y="3383280"/>
            <a:ext cx="1452423" cy="1145598"/>
          </a:xfrm>
          <a:prstGeom prst="rect">
            <a:avLst/>
          </a:prstGeom>
        </p:spPr>
      </p:pic>
      <p:sp>
        <p:nvSpPr>
          <p:cNvPr id="35" name="TextBox 34">
            <a:extLst>
              <a:ext uri="{FF2B5EF4-FFF2-40B4-BE49-F238E27FC236}">
                <a16:creationId xmlns:a16="http://schemas.microsoft.com/office/drawing/2014/main" id="{E3649F87-535D-4AC1-A47B-4D79A510DB54}"/>
              </a:ext>
            </a:extLst>
          </p:cNvPr>
          <p:cNvSpPr txBox="1"/>
          <p:nvPr/>
        </p:nvSpPr>
        <p:spPr>
          <a:xfrm>
            <a:off x="8491728" y="4499975"/>
            <a:ext cx="1737359" cy="369332"/>
          </a:xfrm>
          <a:prstGeom prst="rect">
            <a:avLst/>
          </a:prstGeom>
          <a:noFill/>
        </p:spPr>
        <p:txBody>
          <a:bodyPr wrap="square" rtlCol="0">
            <a:spAutoFit/>
          </a:bodyPr>
          <a:lstStyle/>
          <a:p>
            <a:r>
              <a:rPr lang="en-GB" dirty="0">
                <a:latin typeface="Comic Sans MS" panose="030F0702030302020204" pitchFamily="66" charset="0"/>
              </a:rPr>
              <a:t>Plastic tubs</a:t>
            </a:r>
          </a:p>
        </p:txBody>
      </p:sp>
      <p:pic>
        <p:nvPicPr>
          <p:cNvPr id="36" name="Picture 35">
            <a:extLst>
              <a:ext uri="{FF2B5EF4-FFF2-40B4-BE49-F238E27FC236}">
                <a16:creationId xmlns:a16="http://schemas.microsoft.com/office/drawing/2014/main" id="{6B929F21-8A96-486E-B711-2F28CDD7DE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8771" y="4562151"/>
            <a:ext cx="1801068" cy="1401831"/>
          </a:xfrm>
          <a:prstGeom prst="rect">
            <a:avLst/>
          </a:prstGeom>
        </p:spPr>
      </p:pic>
      <p:sp>
        <p:nvSpPr>
          <p:cNvPr id="37" name="TextBox 36">
            <a:extLst>
              <a:ext uri="{FF2B5EF4-FFF2-40B4-BE49-F238E27FC236}">
                <a16:creationId xmlns:a16="http://schemas.microsoft.com/office/drawing/2014/main" id="{B96C2753-AAB5-4FA5-8BA0-EC205C95C590}"/>
              </a:ext>
            </a:extLst>
          </p:cNvPr>
          <p:cNvSpPr txBox="1"/>
          <p:nvPr/>
        </p:nvSpPr>
        <p:spPr>
          <a:xfrm>
            <a:off x="8574024" y="5661263"/>
            <a:ext cx="1737359" cy="369332"/>
          </a:xfrm>
          <a:prstGeom prst="rect">
            <a:avLst/>
          </a:prstGeom>
          <a:noFill/>
        </p:spPr>
        <p:txBody>
          <a:bodyPr wrap="square" rtlCol="0">
            <a:spAutoFit/>
          </a:bodyPr>
          <a:lstStyle/>
          <a:p>
            <a:r>
              <a:rPr lang="en-GB" dirty="0">
                <a:latin typeface="Comic Sans MS" panose="030F0702030302020204" pitchFamily="66" charset="0"/>
              </a:rPr>
              <a:t>Plastic trays</a:t>
            </a:r>
          </a:p>
        </p:txBody>
      </p:sp>
    </p:spTree>
    <p:extLst>
      <p:ext uri="{BB962C8B-B14F-4D97-AF65-F5344CB8AC3E}">
        <p14:creationId xmlns:p14="http://schemas.microsoft.com/office/powerpoint/2010/main" val="7803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4.07407E-6 L -0.20261 0.35416 " pathEditMode="relative" rAng="0" ptsTypes="AA">
                                      <p:cBhvr>
                                        <p:cTn id="6" dur="2000" fill="hold"/>
                                        <p:tgtEl>
                                          <p:spTgt spid="7"/>
                                        </p:tgtEl>
                                        <p:attrNameLst>
                                          <p:attrName>ppt_x</p:attrName>
                                          <p:attrName>ppt_y</p:attrName>
                                        </p:attrNameLst>
                                      </p:cBhvr>
                                      <p:rCtr x="-10130" y="177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2" grpId="0"/>
      <p:bldP spid="23" grpId="0"/>
      <p:bldP spid="29" grpId="0"/>
      <p:bldP spid="30" grpId="0"/>
      <p:bldP spid="31" grpId="0"/>
      <p:bldP spid="32" grpId="0"/>
      <p:bldP spid="35"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grey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752359" y="365820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7150143" y="2782669"/>
            <a:ext cx="937427" cy="646331"/>
          </a:xfrm>
          <a:prstGeom prst="rect">
            <a:avLst/>
          </a:prstGeom>
          <a:noFill/>
        </p:spPr>
        <p:txBody>
          <a:bodyPr wrap="square" rtlCol="0">
            <a:spAutoFit/>
          </a:bodyPr>
          <a:lstStyle/>
          <a:p>
            <a:r>
              <a:rPr lang="en-GB" dirty="0">
                <a:latin typeface="Comic Sans MS" panose="030F0702030302020204" pitchFamily="66" charset="0"/>
              </a:rPr>
              <a:t>Food waste</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4607" y="3539067"/>
            <a:ext cx="2107229" cy="1552435"/>
          </a:xfrm>
          <a:prstGeom prst="rect">
            <a:avLst/>
          </a:prstGeom>
        </p:spPr>
      </p:pic>
      <p:pic>
        <p:nvPicPr>
          <p:cNvPr id="22" name="Picture 21"/>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78963" y="3105489"/>
            <a:ext cx="2190337" cy="2190337"/>
          </a:xfrm>
          <a:prstGeom prst="rect">
            <a:avLst/>
          </a:prstGeom>
        </p:spPr>
      </p:pic>
      <p:sp>
        <p:nvSpPr>
          <p:cNvPr id="19" name="TextBox 18"/>
          <p:cNvSpPr txBox="1"/>
          <p:nvPr/>
        </p:nvSpPr>
        <p:spPr>
          <a:xfrm>
            <a:off x="9466993" y="2479699"/>
            <a:ext cx="1037463" cy="369332"/>
          </a:xfrm>
          <a:prstGeom prst="rect">
            <a:avLst/>
          </a:prstGeom>
          <a:noFill/>
        </p:spPr>
        <p:txBody>
          <a:bodyPr wrap="none" rtlCol="0">
            <a:spAutoFit/>
          </a:bodyPr>
          <a:lstStyle/>
          <a:p>
            <a:r>
              <a:rPr lang="en-GB" dirty="0">
                <a:latin typeface="Comic Sans MS" panose="030F0702030302020204" pitchFamily="66" charset="0"/>
              </a:rPr>
              <a:t>Nappies</a:t>
            </a:r>
          </a:p>
        </p:txBody>
      </p:sp>
    </p:spTree>
    <p:extLst>
      <p:ext uri="{BB962C8B-B14F-4D97-AF65-F5344CB8AC3E}">
        <p14:creationId xmlns:p14="http://schemas.microsoft.com/office/powerpoint/2010/main" val="102313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96296E-6 L 0.17344 0.01805 " pathEditMode="relative" rAng="0" ptsTypes="AA">
                                      <p:cBhvr>
                                        <p:cTn id="6" dur="2000" fill="hold"/>
                                        <p:tgtEl>
                                          <p:spTgt spid="7"/>
                                        </p:tgtEl>
                                        <p:attrNameLst>
                                          <p:attrName>ppt_x</p:attrName>
                                          <p:attrName>ppt_y</p:attrName>
                                        </p:attrNameLst>
                                      </p:cBhvr>
                                      <p:rCtr x="8672" y="90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4"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19</a:t>
            </a:fld>
            <a:endParaRPr lang="en-GB" dirty="0"/>
          </a:p>
        </p:txBody>
      </p:sp>
      <p:sp>
        <p:nvSpPr>
          <p:cNvPr id="5" name="TextBox 4"/>
          <p:cNvSpPr txBox="1"/>
          <p:nvPr/>
        </p:nvSpPr>
        <p:spPr>
          <a:xfrm>
            <a:off x="1546225" y="1425575"/>
            <a:ext cx="8362610" cy="523220"/>
          </a:xfrm>
          <a:prstGeom prst="rect">
            <a:avLst/>
          </a:prstGeom>
          <a:noFill/>
        </p:spPr>
        <p:txBody>
          <a:bodyPr wrap="none" rtlCol="0" anchor="t">
            <a:spAutoFit/>
          </a:bodyPr>
          <a:lstStyle/>
          <a:p>
            <a:r>
              <a:rPr lang="en-GB" sz="2800" dirty="0"/>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57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24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Garbage</a:t>
            </a:r>
          </a:p>
        </p:txBody>
      </p:sp>
    </p:spTree>
    <p:extLst>
      <p:ext uri="{BB962C8B-B14F-4D97-AF65-F5344CB8AC3E}">
        <p14:creationId xmlns:p14="http://schemas.microsoft.com/office/powerpoint/2010/main" val="14183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356038"/>
            <a:ext cx="10370270" cy="622888"/>
          </a:xfrm>
        </p:spPr>
        <p:txBody>
          <a:bodyPr/>
          <a:lstStyle/>
          <a:p>
            <a:pPr marL="0" indent="0">
              <a:buNone/>
            </a:pPr>
            <a:r>
              <a:rPr lang="en-GB" dirty="0"/>
              <a:t>Recycling saves our resources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graphicFrame>
        <p:nvGraphicFramePr>
          <p:cNvPr id="7" name="Chart 6"/>
          <p:cNvGraphicFramePr/>
          <p:nvPr/>
        </p:nvGraphicFramePr>
        <p:xfrm>
          <a:off x="947382" y="2265530"/>
          <a:ext cx="4443484" cy="297521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891210" y="5056074"/>
            <a:ext cx="1277914" cy="369332"/>
          </a:xfrm>
          <a:prstGeom prst="rect">
            <a:avLst/>
          </a:prstGeom>
        </p:spPr>
        <p:txBody>
          <a:bodyPr wrap="none">
            <a:spAutoFit/>
          </a:bodyPr>
          <a:lstStyle/>
          <a:p>
            <a:r>
              <a:rPr lang="en-GB" dirty="0">
                <a:latin typeface="Comic Sans MS" panose="030F0702030302020204" pitchFamily="66" charset="0"/>
              </a:rPr>
              <a:t>Resources</a:t>
            </a:r>
          </a:p>
        </p:txBody>
      </p:sp>
      <p:sp>
        <p:nvSpPr>
          <p:cNvPr id="10" name="Rectangle 9"/>
          <p:cNvSpPr/>
          <p:nvPr/>
        </p:nvSpPr>
        <p:spPr>
          <a:xfrm>
            <a:off x="3389975" y="5152451"/>
            <a:ext cx="890019" cy="923330"/>
          </a:xfrm>
          <a:prstGeom prst="rect">
            <a:avLst/>
          </a:prstGeom>
        </p:spPr>
        <p:txBody>
          <a:bodyPr wrap="square">
            <a:spAutoFit/>
          </a:bodyPr>
          <a:lstStyle/>
          <a:p>
            <a:r>
              <a:rPr lang="en-GB" dirty="0">
                <a:latin typeface="Comic Sans MS" panose="030F0702030302020204" pitchFamily="66" charset="0"/>
              </a:rPr>
              <a:t>‘Stuff’ we make</a:t>
            </a:r>
          </a:p>
        </p:txBody>
      </p:sp>
      <p:sp>
        <p:nvSpPr>
          <p:cNvPr id="11" name="Rectangle 10"/>
          <p:cNvSpPr/>
          <p:nvPr/>
        </p:nvSpPr>
        <p:spPr>
          <a:xfrm>
            <a:off x="3169124" y="2402006"/>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23962" y="2073281"/>
            <a:ext cx="5180041" cy="2585323"/>
          </a:xfrm>
          <a:prstGeom prst="rect">
            <a:avLst/>
          </a:prstGeom>
          <a:noFill/>
        </p:spPr>
        <p:txBody>
          <a:bodyPr wrap="square" rtlCol="0">
            <a:spAutoFit/>
          </a:bodyPr>
          <a:lstStyle/>
          <a:p>
            <a:r>
              <a:rPr lang="en-GB" dirty="0"/>
              <a:t>Many of the resources we use are finite meaning that they take a long time to replenish and therefore can be very limited.</a:t>
            </a:r>
          </a:p>
          <a:p>
            <a:endParaRPr lang="en-GB" dirty="0"/>
          </a:p>
          <a:p>
            <a:r>
              <a:rPr lang="en-GB" dirty="0"/>
              <a:t>The more materials and products we make, the quicker our resources get used. </a:t>
            </a:r>
          </a:p>
          <a:p>
            <a:endParaRPr lang="en-GB" dirty="0"/>
          </a:p>
          <a:p>
            <a:r>
              <a:rPr lang="en-GB" dirty="0"/>
              <a:t>It is important to recycle so that we can keep our resources useful for longer</a:t>
            </a:r>
          </a:p>
        </p:txBody>
      </p:sp>
      <p:sp>
        <p:nvSpPr>
          <p:cNvPr id="15" name="Rectangle 14"/>
          <p:cNvSpPr/>
          <p:nvPr/>
        </p:nvSpPr>
        <p:spPr>
          <a:xfrm>
            <a:off x="2040446" y="2377912"/>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8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2000"/>
                                        <p:tgtEl>
                                          <p:spTgt spid="11"/>
                                        </p:tgtEl>
                                      </p:cBhvr>
                                    </p:animEffect>
                                    <p:set>
                                      <p:cBhvr>
                                        <p:cTn id="43" dur="1" fill="hold">
                                          <p:stCondLst>
                                            <p:cond delay="1999"/>
                                          </p:stCondLst>
                                        </p:cTn>
                                        <p:tgtEl>
                                          <p:spTgt spid="11"/>
                                        </p:tgtEl>
                                        <p:attrNameLst>
                                          <p:attrName>style.visibility</p:attrName>
                                        </p:attrNameLst>
                                      </p:cBhvr>
                                      <p:to>
                                        <p:strVal val="hidden"/>
                                      </p:to>
                                    </p:set>
                                  </p:childTnLst>
                                </p:cTn>
                              </p:par>
                              <p:par>
                                <p:cTn id="44" presetID="22" presetClass="entr" presetSubtype="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9" grpId="0"/>
      <p:bldP spid="10" grpId="0"/>
      <p:bldP spid="11" grpId="0" animBg="1"/>
      <p:bldP spid="12" grpId="0" build="p"/>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p:txBody>
          <a:bodyPr/>
          <a:lstStyle/>
          <a:p>
            <a:pPr marL="0" indent="0">
              <a:buNone/>
            </a:pPr>
            <a:r>
              <a:rPr lang="en-GB" dirty="0"/>
              <a:t>Recycling saves energy!</a:t>
            </a:r>
          </a:p>
          <a:p>
            <a:pPr marL="0" indent="0" algn="ctr">
              <a:buNone/>
            </a:pPr>
            <a:r>
              <a:rPr lang="en-GB" sz="2000" dirty="0"/>
              <a:t>By recycling just one glass bottle, enough energy is saved to power a light bulb for four hours.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541" y="2516883"/>
            <a:ext cx="2743205" cy="31043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947" y="2818908"/>
            <a:ext cx="2394733" cy="3133835"/>
          </a:xfrm>
          <a:prstGeom prst="rect">
            <a:avLst/>
          </a:prstGeom>
        </p:spPr>
      </p:pic>
    </p:spTree>
    <p:extLst>
      <p:ext uri="{BB962C8B-B14F-4D97-AF65-F5344CB8AC3E}">
        <p14:creationId xmlns:p14="http://schemas.microsoft.com/office/powerpoint/2010/main" val="34336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3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513211"/>
            <a:ext cx="10515600" cy="465714"/>
          </a:xfrm>
        </p:spPr>
        <p:txBody>
          <a:bodyPr>
            <a:normAutofit lnSpcReduction="10000"/>
          </a:bodyPr>
          <a:lstStyle/>
          <a:p>
            <a:pPr marL="0" indent="0">
              <a:buNone/>
            </a:pPr>
            <a:r>
              <a:rPr lang="en-GB" dirty="0"/>
              <a:t>Becoming more sustainable </a:t>
            </a:r>
          </a:p>
        </p:txBody>
      </p:sp>
      <p:sp>
        <p:nvSpPr>
          <p:cNvPr id="4" name="Slide Number Placeholder 3"/>
          <p:cNvSpPr>
            <a:spLocks noGrp="1"/>
          </p:cNvSpPr>
          <p:nvPr>
            <p:ph type="sldNum" sz="quarter" idx="12"/>
          </p:nvPr>
        </p:nvSpPr>
        <p:spPr/>
        <p:txBody>
          <a:bodyPr/>
          <a:lstStyle/>
          <a:p>
            <a:fld id="{4BCF5606-3441-48FE-8AFF-3E5C26ECB5E3}" type="slidenum">
              <a:rPr lang="en-GB" smtClean="0"/>
              <a:t>22</a:t>
            </a:fld>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2095" b="9355"/>
          <a:stretch/>
        </p:blipFill>
        <p:spPr>
          <a:xfrm>
            <a:off x="1842691" y="1990583"/>
            <a:ext cx="8019217" cy="3886342"/>
          </a:xfrm>
          <a:prstGeom prst="rect">
            <a:avLst/>
          </a:prstGeom>
        </p:spPr>
      </p:pic>
      <p:sp>
        <p:nvSpPr>
          <p:cNvPr id="6" name="Oval 5"/>
          <p:cNvSpPr/>
          <p:nvPr/>
        </p:nvSpPr>
        <p:spPr>
          <a:xfrm>
            <a:off x="8194600" y="200291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14264" y="3305693"/>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19646" y="3320441"/>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695478" y="452980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096575" y="463519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485564" y="463519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0074816" y="4012918"/>
            <a:ext cx="1930370" cy="1631216"/>
          </a:xfrm>
          <a:prstGeom prst="rect">
            <a:avLst/>
          </a:prstGeom>
          <a:noFill/>
        </p:spPr>
        <p:txBody>
          <a:bodyPr wrap="square" rtlCol="0">
            <a:spAutoFit/>
          </a:bodyPr>
          <a:lstStyle/>
          <a:p>
            <a:r>
              <a:rPr lang="en-GB" sz="2000" dirty="0"/>
              <a:t>By recycling at home, we are helping to achieve these goals!</a:t>
            </a:r>
          </a:p>
        </p:txBody>
      </p:sp>
    </p:spTree>
    <p:extLst>
      <p:ext uri="{BB962C8B-B14F-4D97-AF65-F5344CB8AC3E}">
        <p14:creationId xmlns:p14="http://schemas.microsoft.com/office/powerpoint/2010/main" val="337795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1"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sp>
        <p:nvSpPr>
          <p:cNvPr id="5" name="TextBox 4"/>
          <p:cNvSpPr txBox="1"/>
          <p:nvPr/>
        </p:nvSpPr>
        <p:spPr>
          <a:xfrm>
            <a:off x="4441513" y="1928763"/>
            <a:ext cx="4076950" cy="523220"/>
          </a:xfrm>
          <a:prstGeom prst="rect">
            <a:avLst/>
          </a:prstGeom>
          <a:noFill/>
        </p:spPr>
        <p:txBody>
          <a:bodyPr wrap="none" rtlCol="0">
            <a:spAutoFit/>
          </a:bodyPr>
          <a:lstStyle/>
          <a:p>
            <a:r>
              <a:rPr lang="en-GB" sz="2800" dirty="0"/>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76" y="1655271"/>
            <a:ext cx="3821087" cy="39554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54765" y="4260985"/>
            <a:ext cx="3923552" cy="1123712"/>
          </a:xfrm>
          <a:prstGeom prst="roundRect">
            <a:avLst/>
          </a:prstGeom>
          <a:solidFill>
            <a:schemeClr val="accent6"/>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We only have one planet </a:t>
            </a:r>
            <a:r>
              <a:rPr lang="en-GB" sz="2000" dirty="0">
                <a:solidFill>
                  <a:schemeClr val="bg1"/>
                </a:solidFill>
              </a:rPr>
              <a:t>Earth, so</a:t>
            </a:r>
            <a:r>
              <a:rPr kumimoji="0" lang="en-GB" sz="2000" b="0" i="0" u="none" strike="noStrike" kern="1200" cap="none" spc="0" normalizeH="0" baseline="0" noProof="0" dirty="0">
                <a:ln>
                  <a:noFill/>
                </a:ln>
                <a:solidFill>
                  <a:schemeClr val="bg1"/>
                </a:solidFill>
                <a:effectLst/>
                <a:uLnTx/>
                <a:uFillTx/>
              </a:rPr>
              <a:t> it is really important that we look after it!</a:t>
            </a:r>
          </a:p>
        </p:txBody>
      </p:sp>
      <p:sp>
        <p:nvSpPr>
          <p:cNvPr id="8" name="TextBox 7"/>
          <p:cNvSpPr txBox="1"/>
          <p:nvPr/>
        </p:nvSpPr>
        <p:spPr>
          <a:xfrm>
            <a:off x="4454765" y="2609218"/>
            <a:ext cx="3923552" cy="1464231"/>
          </a:xfrm>
          <a:prstGeom prst="roundRect">
            <a:avLst/>
          </a:prstGeom>
          <a:solidFill>
            <a:srgbClr val="0070C0"/>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If the entire planet</a:t>
            </a:r>
            <a:r>
              <a:rPr kumimoji="0" lang="en-GB" sz="2000" b="0" i="0" u="none" strike="noStrike" kern="1200" cap="none" spc="0" normalizeH="0" noProof="0" dirty="0">
                <a:ln>
                  <a:noFill/>
                </a:ln>
                <a:solidFill>
                  <a:schemeClr val="bg1"/>
                </a:solidFill>
                <a:effectLst/>
                <a:uLnTx/>
                <a:uFillTx/>
              </a:rPr>
              <a:t> used resources at the rate the UK </a:t>
            </a:r>
            <a:r>
              <a:rPr lang="en-GB" sz="2000" dirty="0">
                <a:solidFill>
                  <a:schemeClr val="bg1"/>
                </a:solidFill>
              </a:rPr>
              <a:t>does</a:t>
            </a:r>
            <a:r>
              <a:rPr kumimoji="0" lang="en-GB" sz="2000" b="0" i="0" u="none" strike="noStrike" kern="1200" cap="none" spc="0" normalizeH="0" noProof="0" dirty="0">
                <a:ln>
                  <a:noFill/>
                </a:ln>
                <a:solidFill>
                  <a:schemeClr val="bg1"/>
                </a:solidFill>
                <a:effectLst/>
                <a:uLnTx/>
                <a:uFillTx/>
              </a:rPr>
              <a:t>, we would need 2.6 Earths to support us.</a:t>
            </a:r>
            <a:endParaRPr kumimoji="0" lang="en-GB" sz="2000" b="0" i="0" u="none" strike="noStrike" kern="1200" cap="none" spc="0" normalizeH="0" baseline="0" noProof="0" dirty="0">
              <a:ln>
                <a:noFill/>
              </a:ln>
              <a:solidFill>
                <a:schemeClr val="bg1"/>
              </a:solidFill>
              <a:effectLst/>
              <a:uLnTx/>
              <a:uFillTx/>
            </a:endParaRPr>
          </a:p>
        </p:txBody>
      </p:sp>
      <p:pic>
        <p:nvPicPr>
          <p:cNvPr id="9" name="Picture 8">
            <a:extLst>
              <a:ext uri="{FF2B5EF4-FFF2-40B4-BE49-F238E27FC236}">
                <a16:creationId xmlns:a16="http://schemas.microsoft.com/office/drawing/2014/main" id="{238B4372-5479-4CB5-92CD-94A6AF37A24A}"/>
              </a:ext>
            </a:extLst>
          </p:cNvPr>
          <p:cNvPicPr>
            <a:picLocks noChangeAspect="1"/>
          </p:cNvPicPr>
          <p:nvPr/>
        </p:nvPicPr>
        <p:blipFill>
          <a:blip r:embed="rId4"/>
          <a:stretch>
            <a:fillRect/>
          </a:stretch>
        </p:blipFill>
        <p:spPr>
          <a:xfrm>
            <a:off x="8950156" y="2279829"/>
            <a:ext cx="3122574" cy="3879562"/>
          </a:xfrm>
          <a:prstGeom prst="rect">
            <a:avLst/>
          </a:prstGeom>
        </p:spPr>
      </p:pic>
      <p:sp>
        <p:nvSpPr>
          <p:cNvPr id="10" name="TextBox 9">
            <a:extLst>
              <a:ext uri="{FF2B5EF4-FFF2-40B4-BE49-F238E27FC236}">
                <a16:creationId xmlns:a16="http://schemas.microsoft.com/office/drawing/2014/main" id="{0A3B626A-BE3A-41E9-BB04-878AF728E462}"/>
              </a:ext>
            </a:extLst>
          </p:cNvPr>
          <p:cNvSpPr txBox="1"/>
          <p:nvPr/>
        </p:nvSpPr>
        <p:spPr>
          <a:xfrm>
            <a:off x="8457920" y="1439913"/>
            <a:ext cx="3614810" cy="783193"/>
          </a:xfrm>
          <a:prstGeom prst="roundRect">
            <a:avLst/>
          </a:prstGeom>
          <a:solidFill>
            <a:srgbClr val="00B050"/>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How many Earths would we need?</a:t>
            </a:r>
          </a:p>
        </p:txBody>
      </p:sp>
    </p:spTree>
    <p:extLst>
      <p:ext uri="{BB962C8B-B14F-4D97-AF65-F5344CB8AC3E}">
        <p14:creationId xmlns:p14="http://schemas.microsoft.com/office/powerpoint/2010/main" val="23084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520118" y="983033"/>
            <a:ext cx="3981314" cy="587063"/>
          </a:xfrm>
          <a:solidFill>
            <a:srgbClr val="0070C0"/>
          </a:solidFill>
          <a:ln>
            <a:noFill/>
          </a:ln>
        </p:spPr>
        <p:txBody>
          <a:bodyPr/>
          <a:lstStyle/>
          <a:p>
            <a:pPr marL="0" indent="0" algn="ctr">
              <a:buNone/>
            </a:pPr>
            <a:r>
              <a:rPr lang="en-GB" dirty="0">
                <a:solidFill>
                  <a:schemeClr val="bg1"/>
                </a:solidFill>
              </a:rPr>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US" dirty="0"/>
          </a:p>
        </p:txBody>
      </p:sp>
    </p:spTree>
    <p:extLst>
      <p:ext uri="{BB962C8B-B14F-4D97-AF65-F5344CB8AC3E}">
        <p14:creationId xmlns:p14="http://schemas.microsoft.com/office/powerpoint/2010/main" val="27822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22" dur="500"/>
                                        <p:tgtEl>
                                          <p:spTgt spid="5">
                                            <p:graphicEl>
                                              <a:dgm id="{32779325-F4C8-4AF3-8327-D9F0B42909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7" dur="500"/>
                                        <p:tgtEl>
                                          <p:spTgt spid="5">
                                            <p:graphicEl>
                                              <a:dgm id="{6296E9DB-A056-4BFC-B986-7A47947B58F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32" dur="500"/>
                                        <p:tgtEl>
                                          <p:spTgt spid="5">
                                            <p:graphicEl>
                                              <a:dgm id="{904E6E2D-DC98-4345-A51F-65211C9B323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3" name="Content Placeholder 2"/>
          <p:cNvSpPr>
            <a:spLocks noGrp="1"/>
          </p:cNvSpPr>
          <p:nvPr>
            <p:ph idx="1"/>
          </p:nvPr>
        </p:nvSpPr>
        <p:spPr>
          <a:xfrm>
            <a:off x="910865" y="1764237"/>
            <a:ext cx="10370270" cy="4601703"/>
          </a:xfrm>
        </p:spPr>
        <p:txBody>
          <a:bodyPr vert="horz" lIns="91440" tIns="45720" rIns="91440" bIns="45720" rtlCol="0" anchor="t">
            <a:normAutofit/>
          </a:bodyPr>
          <a:lstStyle/>
          <a:p>
            <a:pPr marL="342900" indent="-342900"/>
            <a:r>
              <a:rPr lang="en-GB" dirty="0">
                <a:cs typeface="Arial"/>
              </a:rPr>
              <a:t>Shop smartly and think about the waste created by the packaging</a:t>
            </a:r>
          </a:p>
          <a:p>
            <a:pPr marL="342900" indent="-342900"/>
            <a:r>
              <a:rPr lang="en-GB" dirty="0">
                <a:cs typeface="Arial"/>
              </a:rPr>
              <a:t>Use a refillable water bottle rather than a disposable one </a:t>
            </a:r>
            <a:endParaRPr lang="en-GB" dirty="0"/>
          </a:p>
          <a:p>
            <a:pPr marL="342900" indent="-342900"/>
            <a:r>
              <a:rPr lang="en-GB" dirty="0">
                <a:cs typeface="Arial"/>
              </a:rPr>
              <a:t>Donate any of your unwanted clothes to charity or give them to friends and family</a:t>
            </a:r>
          </a:p>
          <a:p>
            <a:pPr marL="342900" indent="-342900"/>
            <a:r>
              <a:rPr lang="en-GB" dirty="0">
                <a:cs typeface="Arial"/>
              </a:rPr>
              <a:t>Use rechargeable batteries </a:t>
            </a:r>
          </a:p>
          <a:p>
            <a:pPr marL="342900" indent="-342900"/>
            <a:r>
              <a:rPr lang="en-GB" dirty="0">
                <a:cs typeface="Arial"/>
              </a:rPr>
              <a:t>Have a recycling bin your bathroom and bedroom so that you don’t forget anything!</a:t>
            </a:r>
          </a:p>
          <a:p>
            <a:pPr marL="342900" indent="-342900"/>
            <a:r>
              <a:rPr lang="en-GB" dirty="0">
                <a:cs typeface="Arial"/>
              </a:rPr>
              <a:t>Put things in the correct recycling bin based on the advice from you Council- not the packaging/symbols!</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Tree>
    <p:extLst>
      <p:ext uri="{BB962C8B-B14F-4D97-AF65-F5344CB8AC3E}">
        <p14:creationId xmlns:p14="http://schemas.microsoft.com/office/powerpoint/2010/main" val="150136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24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6" name="TextBox 5"/>
          <p:cNvSpPr txBox="1"/>
          <p:nvPr/>
        </p:nvSpPr>
        <p:spPr>
          <a:xfrm>
            <a:off x="1955092" y="2834185"/>
            <a:ext cx="8281815" cy="1446550"/>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Something that is no longer useful to us in its current form </a:t>
            </a:r>
          </a:p>
        </p:txBody>
      </p:sp>
    </p:spTree>
    <p:extLst>
      <p:ext uri="{BB962C8B-B14F-4D97-AF65-F5344CB8AC3E}">
        <p14:creationId xmlns:p14="http://schemas.microsoft.com/office/powerpoint/2010/main" val="333591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3" name="Content Placeholder 2"/>
          <p:cNvSpPr>
            <a:spLocks noGrp="1"/>
          </p:cNvSpPr>
          <p:nvPr>
            <p:ph idx="1"/>
          </p:nvPr>
        </p:nvSpPr>
        <p:spPr>
          <a:xfrm>
            <a:off x="838200" y="1513211"/>
            <a:ext cx="10515600" cy="585010"/>
          </a:xfrm>
        </p:spPr>
        <p:txBody>
          <a:bodyPr/>
          <a:lstStyle/>
          <a:p>
            <a:pPr marL="0" indent="0">
              <a:buNone/>
            </a:pPr>
            <a:r>
              <a:rPr lang="en-GB" dirty="0"/>
              <a:t>Can you think of any examples of waste?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F5606-3441-48FE-8AFF-3E5C26ECB5E3}"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24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2168964" y="4409585"/>
            <a:ext cx="1947163" cy="14526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213961" y="2351742"/>
            <a:ext cx="2020035" cy="16090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867452" y="3958779"/>
            <a:ext cx="2956099" cy="1973858"/>
          </a:xfrm>
          <a:prstGeom prst="rect">
            <a:avLst/>
          </a:prstGeom>
        </p:spPr>
      </p:pic>
      <p:pic>
        <p:nvPicPr>
          <p:cNvPr id="8"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134589" y="2293609"/>
            <a:ext cx="1924938" cy="1349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hat to do if your vehicle breaks down | money.co.uk">
            <a:extLst>
              <a:ext uri="{FF2B5EF4-FFF2-40B4-BE49-F238E27FC236}">
                <a16:creationId xmlns:a16="http://schemas.microsoft.com/office/drawing/2014/main" id="{B87084A5-E5D8-B84C-E250-F2FD203F71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2845" y="2290876"/>
            <a:ext cx="3549984" cy="1774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ow to Buy Broken Phones for Your Cell Phone Repair Business - ToughNickel">
            <a:extLst>
              <a:ext uri="{FF2B5EF4-FFF2-40B4-BE49-F238E27FC236}">
                <a16:creationId xmlns:a16="http://schemas.microsoft.com/office/drawing/2014/main" id="{97F82C1A-B9FF-CD9B-4222-5ED95890D7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02553">
            <a:off x="5008261" y="4283365"/>
            <a:ext cx="2283711" cy="170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1556206" cy="3796903"/>
          </a:xfrm>
        </p:spPr>
        <p:txBody>
          <a:bodyPr>
            <a:noAutofit/>
          </a:bodyPr>
          <a:lstStyle/>
          <a:p>
            <a:pPr algn="ctr"/>
            <a:r>
              <a:rPr lang="en-GB" sz="6600" b="1" dirty="0">
                <a:latin typeface="+mn-lt"/>
              </a:rPr>
              <a:t>In the UK, households</a:t>
            </a:r>
            <a:br>
              <a:rPr lang="en-GB" sz="6600" b="1" dirty="0">
                <a:latin typeface="+mn-lt"/>
              </a:rPr>
            </a:br>
            <a:r>
              <a:rPr lang="en-GB" sz="6600" b="1" dirty="0">
                <a:latin typeface="+mn-lt"/>
              </a:rPr>
              <a:t>produce </a:t>
            </a:r>
            <a:br>
              <a:rPr lang="en-GB" sz="8000" b="1" dirty="0">
                <a:solidFill>
                  <a:srgbClr val="8DC63F"/>
                </a:solidFill>
                <a:latin typeface="+mn-lt"/>
              </a:rPr>
            </a:br>
            <a:r>
              <a:rPr lang="en-GB" sz="8000" b="1" dirty="0">
                <a:solidFill>
                  <a:srgbClr val="8DC63F"/>
                </a:solidFill>
                <a:latin typeface="+mn-lt"/>
              </a:rPr>
              <a:t>31 MILLION TONNES </a:t>
            </a:r>
            <a:br>
              <a:rPr lang="en-GB" sz="8000" b="1" dirty="0">
                <a:solidFill>
                  <a:srgbClr val="8DC63F"/>
                </a:solidFill>
                <a:latin typeface="+mn-lt"/>
              </a:rPr>
            </a:br>
            <a:r>
              <a:rPr lang="en-GB" sz="6600" b="1" dirty="0">
                <a:latin typeface="+mn-lt"/>
              </a:rPr>
              <a:t>of waste a year! </a:t>
            </a:r>
          </a:p>
        </p:txBody>
      </p:sp>
    </p:spTree>
    <p:extLst>
      <p:ext uri="{BB962C8B-B14F-4D97-AF65-F5344CB8AC3E}">
        <p14:creationId xmlns:p14="http://schemas.microsoft.com/office/powerpoint/2010/main" val="9135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332" y="1582592"/>
            <a:ext cx="10325335" cy="3785652"/>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panose="020F0502020204030204"/>
                <a:ea typeface="+mn-ea"/>
                <a:cs typeface="+mn-cs"/>
              </a:rPr>
              <a:t>31 million tonnes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panose="020F0502020204030204"/>
                <a:ea typeface="+mn-ea"/>
                <a:cs typeface="+mn-cs"/>
              </a:rPr>
              <a:t>3.5 million Double decker buses! </a:t>
            </a:r>
          </a:p>
        </p:txBody>
      </p:sp>
    </p:spTree>
    <p:extLst>
      <p:ext uri="{BB962C8B-B14F-4D97-AF65-F5344CB8AC3E}">
        <p14:creationId xmlns:p14="http://schemas.microsoft.com/office/powerpoint/2010/main" val="40342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Why is waste a problem?</a:t>
            </a:r>
          </a:p>
        </p:txBody>
      </p:sp>
      <p:sp>
        <p:nvSpPr>
          <p:cNvPr id="6" name="Content Placeholder 5"/>
          <p:cNvSpPr>
            <a:spLocks noGrp="1"/>
          </p:cNvSpPr>
          <p:nvPr>
            <p:ph idx="1"/>
          </p:nvPr>
        </p:nvSpPr>
        <p:spPr>
          <a:xfrm>
            <a:off x="838200" y="1513211"/>
            <a:ext cx="10515600" cy="4381403"/>
          </a:xfrm>
        </p:spPr>
        <p:txBody>
          <a:bodyPr/>
          <a:lstStyle/>
          <a:p>
            <a:pPr marL="0" indent="0">
              <a:buNone/>
            </a:pPr>
            <a:r>
              <a:rPr lang="en-GB" dirty="0"/>
              <a:t>Discuss this amongst yourselves for 2 minutes</a:t>
            </a:r>
          </a:p>
          <a:p>
            <a:pPr marL="0" indent="0">
              <a:buNone/>
            </a:pPr>
            <a:endParaRPr lang="en-GB" dirty="0"/>
          </a:p>
          <a:p>
            <a:pPr marL="0" indent="0" algn="ctr">
              <a:buNone/>
            </a:pPr>
            <a:r>
              <a:rPr lang="en-GB" sz="3600" b="1" dirty="0"/>
              <a:t>Think about:</a:t>
            </a:r>
          </a:p>
          <a:p>
            <a:pPr algn="ctr"/>
            <a:r>
              <a:rPr lang="en-GB" sz="3600" b="1" dirty="0"/>
              <a:t>Social problems </a:t>
            </a:r>
            <a:r>
              <a:rPr lang="en-GB" sz="3600" dirty="0"/>
              <a:t>caused by waste</a:t>
            </a:r>
          </a:p>
          <a:p>
            <a:pPr algn="ctr"/>
            <a:r>
              <a:rPr lang="en-GB" sz="3600" b="1" dirty="0"/>
              <a:t>Environmental problems </a:t>
            </a:r>
            <a:r>
              <a:rPr lang="en-GB" sz="3600" dirty="0"/>
              <a:t>caused by waste</a:t>
            </a:r>
          </a:p>
          <a:p>
            <a:pPr algn="ctr"/>
            <a:r>
              <a:rPr lang="en-GB" sz="3600" b="1" dirty="0"/>
              <a:t>Economic problems </a:t>
            </a:r>
            <a:r>
              <a:rPr lang="en-GB" sz="3600" dirty="0"/>
              <a:t>caused by waste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F5606-3441-48FE-8AFF-3E5C26ECB5E3}"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24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spTree>
    <p:extLst>
      <p:ext uri="{BB962C8B-B14F-4D97-AF65-F5344CB8AC3E}">
        <p14:creationId xmlns:p14="http://schemas.microsoft.com/office/powerpoint/2010/main" val="117709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waste a problem?</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F5606-3441-48FE-8AFF-3E5C26ECB5E3}"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24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sp>
        <p:nvSpPr>
          <p:cNvPr id="5" name="Rounded Rectangle 4"/>
          <p:cNvSpPr/>
          <p:nvPr/>
        </p:nvSpPr>
        <p:spPr>
          <a:xfrm>
            <a:off x="530679" y="1616528"/>
            <a:ext cx="3477986" cy="27188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Social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Accumulation of waste and improper disposal can lead to health problems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Waste can take up a lot of space, leaving less space for building housing, parks and farms.</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4158087" y="1590675"/>
            <a:ext cx="3477986" cy="26908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Environmental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Waste in our environment can damage habitats, harm animals and enter food chains.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Some materials take a long time to break down and they will accumulate in the environment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7" name="Rounded Rectangle 6"/>
          <p:cNvSpPr/>
          <p:nvPr/>
        </p:nvSpPr>
        <p:spPr>
          <a:xfrm>
            <a:off x="7909527" y="1590675"/>
            <a:ext cx="3477986" cy="277693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Economic</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Disposing of waste can be expensive especially for some materials that are hard to recycle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Living near landfill sites can lower the value of properties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Waste sent to landfill is subject to tax</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10668">
            <a:off x="1151067" y="4485155"/>
            <a:ext cx="2474259" cy="1391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6528">
            <a:off x="8579671" y="4427069"/>
            <a:ext cx="2307069" cy="1538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4051">
            <a:off x="4814047" y="4507454"/>
            <a:ext cx="2458656" cy="1369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3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13" name="Slide Number Placeholder 3"/>
          <p:cNvSpPr txBox="1">
            <a:spLocks/>
          </p:cNvSpPr>
          <p:nvPr/>
        </p:nvSpPr>
        <p:spPr>
          <a:xfrm>
            <a:off x="8801100" y="6365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take_out_the_garbage" panose="02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24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24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graphicFrame>
        <p:nvGraphicFramePr>
          <p:cNvPr id="14" name="Content Placeholder 4"/>
          <p:cNvGraphicFramePr>
            <a:graphicFrameLocks noGrp="1"/>
          </p:cNvGraphicFramePr>
          <p:nvPr>
            <p:ph idx="1"/>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Make less waste in the first place </a:t>
            </a:r>
          </a:p>
        </p:txBody>
      </p:sp>
      <p:sp>
        <p:nvSpPr>
          <p:cNvPr id="16" name="Right Arrow 15"/>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Use things again instead of throwing them away </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8" name="Right Arrow 17"/>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ight Arrow 18"/>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Recycle the correct things as much as possible so that they can be made into new things</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175223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32779325-F4C8-4AF3-8327-D9F0B42909C9}"/>
                                            </p:graphicEl>
                                          </p:spTgt>
                                        </p:tgtEl>
                                        <p:attrNameLst>
                                          <p:attrName>style.visibility</p:attrName>
                                        </p:attrNameLst>
                                      </p:cBhvr>
                                      <p:to>
                                        <p:strVal val="visible"/>
                                      </p:to>
                                    </p:set>
                                    <p:animEffect transition="in" filter="fade">
                                      <p:cBhvr>
                                        <p:cTn id="7" dur="500"/>
                                        <p:tgtEl>
                                          <p:spTgt spid="14">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6296E9DB-A056-4BFC-B986-7A47947B58F5}"/>
                                            </p:graphicEl>
                                          </p:spTgt>
                                        </p:tgtEl>
                                        <p:attrNameLst>
                                          <p:attrName>style.visibility</p:attrName>
                                        </p:attrNameLst>
                                      </p:cBhvr>
                                      <p:to>
                                        <p:strVal val="visible"/>
                                      </p:to>
                                    </p:set>
                                    <p:animEffect transition="in" filter="fade">
                                      <p:cBhvr>
                                        <p:cTn id="12" dur="500"/>
                                        <p:tgtEl>
                                          <p:spTgt spid="14">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904E6E2D-DC98-4345-A51F-65211C9B323F}"/>
                                            </p:graphicEl>
                                          </p:spTgt>
                                        </p:tgtEl>
                                        <p:attrNameLst>
                                          <p:attrName>style.visibility</p:attrName>
                                        </p:attrNameLst>
                                      </p:cBhvr>
                                      <p:to>
                                        <p:strVal val="visible"/>
                                      </p:to>
                                    </p:set>
                                    <p:animEffect transition="in" filter="fade">
                                      <p:cBhvr>
                                        <p:cTn id="17" dur="500"/>
                                        <p:tgtEl>
                                          <p:spTgt spid="14">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lvlOne"/>
        </p:bldSub>
      </p:bldGraphic>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1F1B87-D3EE-4DF1-AF69-E35A3C25BCA8}">
  <ds:schemaRef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8ee5520e-8a30-4f9a-8ee6-9c5a5869eb98"/>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FA1A6245-40CC-4BD1-8100-1381D083F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7B86A4-5F9D-4427-B4D8-E5B4F5E66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TotalTime>
  <Words>1817</Words>
  <Application>Microsoft Office PowerPoint</Application>
  <PresentationFormat>Widescreen</PresentationFormat>
  <Paragraphs>287</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Open Sans</vt:lpstr>
      <vt:lpstr>Arial</vt:lpstr>
      <vt:lpstr>Comic Sans MS</vt:lpstr>
      <vt:lpstr>take_out_the_garbage</vt:lpstr>
      <vt:lpstr>1_Office Theme</vt:lpstr>
      <vt:lpstr>Reduce, Reuse, Recycle</vt:lpstr>
      <vt:lpstr>What is Waste?</vt:lpstr>
      <vt:lpstr>What is Waste?</vt:lpstr>
      <vt:lpstr>What is waste?</vt:lpstr>
      <vt:lpstr>In the UK, households produce  31 MILLION TONNES  of waste a year! </vt:lpstr>
      <vt:lpstr>PowerPoint Presentation</vt:lpstr>
      <vt:lpstr>Why is waste a problem?</vt:lpstr>
      <vt:lpstr>Why is waste a problem?</vt:lpstr>
      <vt:lpstr>The 3R’s</vt:lpstr>
      <vt:lpstr>Examples of the 3Rs</vt:lpstr>
      <vt:lpstr>Examples of the 3Rs</vt:lpstr>
      <vt:lpstr>Examples of the 3Rs</vt:lpstr>
      <vt:lpstr>Recycling rates in South Yorkshire </vt:lpstr>
      <vt:lpstr>To help bin-workers, we sort our waste into different colour bins</vt:lpstr>
      <vt:lpstr>In Barnsley, we have 4 bins</vt:lpstr>
      <vt:lpstr>In Barnsley, we have 4 bins</vt:lpstr>
      <vt:lpstr>In Barnsley, we have 4 bins</vt:lpstr>
      <vt:lpstr>In Barnsley, we have 4 bins</vt:lpstr>
      <vt:lpstr>Why should we recycle?</vt:lpstr>
      <vt:lpstr>Why should we recycle</vt:lpstr>
      <vt:lpstr>Why should we recycle?</vt:lpstr>
      <vt:lpstr>Why should we recycle?</vt:lpstr>
      <vt:lpstr>Why should we recycle?</vt:lpstr>
      <vt:lpstr>How can you help?</vt:lpstr>
      <vt:lpstr>The 3Rs at home and school</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 Reuse, Recycle</dc:title>
  <dc:creator>Rebecca Wilson</dc:creator>
  <cp:lastModifiedBy>Rebecca Wilson</cp:lastModifiedBy>
  <cp:revision>41</cp:revision>
  <dcterms:created xsi:type="dcterms:W3CDTF">2020-07-29T13:37:43Z</dcterms:created>
  <dcterms:modified xsi:type="dcterms:W3CDTF">2025-06-10T12:34:38Z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