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0"/>
  </p:notesMasterIdLst>
  <p:sldIdLst>
    <p:sldId id="256" r:id="rId5"/>
    <p:sldId id="290" r:id="rId6"/>
    <p:sldId id="258" r:id="rId7"/>
    <p:sldId id="259" r:id="rId8"/>
    <p:sldId id="262" r:id="rId9"/>
    <p:sldId id="293" r:id="rId10"/>
    <p:sldId id="264" r:id="rId11"/>
    <p:sldId id="265" r:id="rId12"/>
    <p:sldId id="260" r:id="rId13"/>
    <p:sldId id="287" r:id="rId14"/>
    <p:sldId id="288" r:id="rId15"/>
    <p:sldId id="289" r:id="rId16"/>
    <p:sldId id="266" r:id="rId17"/>
    <p:sldId id="302" r:id="rId18"/>
    <p:sldId id="303" r:id="rId19"/>
    <p:sldId id="304" r:id="rId20"/>
    <p:sldId id="305" r:id="rId21"/>
    <p:sldId id="270" r:id="rId22"/>
    <p:sldId id="281" r:id="rId23"/>
    <p:sldId id="286" r:id="rId24"/>
    <p:sldId id="292" r:id="rId25"/>
    <p:sldId id="282" r:id="rId26"/>
    <p:sldId id="284" r:id="rId27"/>
    <p:sldId id="285" r:id="rId28"/>
    <p:sldId id="291" r:id="rId29"/>
  </p:sldIdLst>
  <p:sldSz cx="12192000" cy="6858000"/>
  <p:notesSz cx="6858000" cy="9144000"/>
  <p:embeddedFontLst>
    <p:embeddedFont>
      <p:font typeface="Comic Sans MS" panose="030F0702030302020204" pitchFamily="66" charset="0"/>
      <p:regular r:id="rId31"/>
      <p:bold r:id="rId32"/>
      <p:italic r:id="rId33"/>
      <p:boldItalic r:id="rId34"/>
    </p:embeddedFont>
    <p:embeddedFont>
      <p:font typeface="take_out_the_garbage"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ED26E3-B807-4234-8249-87A096799E87}">
          <p14:sldIdLst>
            <p14:sldId id="256"/>
            <p14:sldId id="290"/>
            <p14:sldId id="258"/>
            <p14:sldId id="259"/>
            <p14:sldId id="262"/>
            <p14:sldId id="293"/>
            <p14:sldId id="264"/>
            <p14:sldId id="265"/>
            <p14:sldId id="260"/>
            <p14:sldId id="287"/>
            <p14:sldId id="288"/>
            <p14:sldId id="289"/>
            <p14:sldId id="266"/>
          </p14:sldIdLst>
        </p14:section>
        <p14:section name="Sheffield" id="{A13D323D-8856-4A04-9DEA-80D4847E2BDF}">
          <p14:sldIdLst>
            <p14:sldId id="302"/>
            <p14:sldId id="303"/>
            <p14:sldId id="304"/>
            <p14:sldId id="305"/>
          </p14:sldIdLst>
        </p14:section>
        <p14:section name="Why should we recycle?" id="{54BEEBEB-4344-46D2-8A46-21897033B71A}">
          <p14:sldIdLst>
            <p14:sldId id="270"/>
            <p14:sldId id="281"/>
            <p14:sldId id="286"/>
            <p14:sldId id="292"/>
            <p14:sldId id="282"/>
            <p14:sldId id="284"/>
            <p14:sldId id="285"/>
            <p14:sldId id="291"/>
          </p14:sldIdLst>
        </p14:section>
      </p14:sectionLst>
    </p:ext>
    <p:ext uri="{EFAFB233-063F-42B5-8137-9DF3F51BA10A}">
      <p15:sldGuideLst xmlns:p15="http://schemas.microsoft.com/office/powerpoint/2012/main">
        <p15:guide id="1" orient="horz" pos="188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4472C4"/>
    <a:srgbClr val="58F2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6" autoAdjust="0"/>
    <p:restoredTop sz="76733" autoAdjust="0"/>
  </p:normalViewPr>
  <p:slideViewPr>
    <p:cSldViewPr snapToGrid="0" showGuides="1">
      <p:cViewPr varScale="1">
        <p:scale>
          <a:sx n="48" d="100"/>
          <a:sy n="48" d="100"/>
        </p:scale>
        <p:origin x="1332" y="44"/>
      </p:cViewPr>
      <p:guideLst>
        <p:guide orient="horz" pos="188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Wilson" userId="64cd8bce-7890-4c37-b3e1-072c1b583e6a" providerId="ADAL" clId="{EDEB5766-BC06-4222-AB04-6143B9CA1ED5}"/>
    <pc:docChg chg="modSld">
      <pc:chgData name="Rebecca Wilson" userId="64cd8bce-7890-4c37-b3e1-072c1b583e6a" providerId="ADAL" clId="{EDEB5766-BC06-4222-AB04-6143B9CA1ED5}" dt="2025-06-10T12:39:25.790" v="10" actId="20577"/>
      <pc:docMkLst>
        <pc:docMk/>
      </pc:docMkLst>
      <pc:sldChg chg="modNotesTx">
        <pc:chgData name="Rebecca Wilson" userId="64cd8bce-7890-4c37-b3e1-072c1b583e6a" providerId="ADAL" clId="{EDEB5766-BC06-4222-AB04-6143B9CA1ED5}" dt="2025-06-10T12:39:25.790" v="10" actId="20577"/>
        <pc:sldMkLst>
          <pc:docMk/>
          <pc:sldMk cId="2377162575" sldId="2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0-C355-479C-8558-5BBF588BDF70}"/>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C355-479C-8558-5BBF588BDF70}"/>
            </c:ext>
          </c:extLst>
        </c:ser>
        <c:dLbls>
          <c:showLegendKey val="0"/>
          <c:showVal val="0"/>
          <c:showCatName val="0"/>
          <c:showSerName val="0"/>
          <c:showPercent val="0"/>
          <c:showBubbleSize val="0"/>
        </c:dLbls>
        <c:gapWidth val="219"/>
        <c:overlap val="-27"/>
        <c:axId val="418820936"/>
        <c:axId val="418821264"/>
      </c:barChart>
      <c:catAx>
        <c:axId val="418820936"/>
        <c:scaling>
          <c:orientation val="minMax"/>
        </c:scaling>
        <c:delete val="1"/>
        <c:axPos val="b"/>
        <c:numFmt formatCode="General" sourceLinked="1"/>
        <c:majorTickMark val="none"/>
        <c:minorTickMark val="none"/>
        <c:tickLblPos val="nextTo"/>
        <c:crossAx val="418821264"/>
        <c:crosses val="autoZero"/>
        <c:auto val="1"/>
        <c:lblAlgn val="ctr"/>
        <c:lblOffset val="100"/>
        <c:noMultiLvlLbl val="0"/>
      </c:catAx>
      <c:valAx>
        <c:axId val="418821264"/>
        <c:scaling>
          <c:orientation val="minMax"/>
        </c:scaling>
        <c:delete val="1"/>
        <c:axPos val="l"/>
        <c:numFmt formatCode="General" sourceLinked="1"/>
        <c:majorTickMark val="none"/>
        <c:minorTickMark val="none"/>
        <c:tickLblPos val="nextTo"/>
        <c:crossAx val="418820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32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28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314975" y="0"/>
          <a:ext cx="3308206" cy="1556893"/>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893911" y="0"/>
        <a:ext cx="2150334" cy="1556893"/>
      </dsp:txXfrm>
    </dsp:sp>
    <dsp:sp modelId="{6296E9DB-A056-4BFC-B986-7A47947B58F5}">
      <dsp:nvSpPr>
        <dsp:cNvPr id="0" name=""/>
        <dsp:cNvSpPr/>
      </dsp:nvSpPr>
      <dsp:spPr>
        <a:xfrm rot="10800000">
          <a:off x="1638459" y="1556893"/>
          <a:ext cx="2661237" cy="1488359"/>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Comic Sans MS" panose="030F0702030302020204" pitchFamily="66" charset="0"/>
            </a:rPr>
            <a:t>Reuse</a:t>
          </a:r>
        </a:p>
      </dsp:txBody>
      <dsp:txXfrm rot="-10800000">
        <a:off x="2352236" y="1770329"/>
        <a:ext cx="1233684" cy="1274923"/>
      </dsp:txXfrm>
    </dsp:sp>
    <dsp:sp modelId="{904E6E2D-DC98-4345-A51F-65211C9B323F}">
      <dsp:nvSpPr>
        <dsp:cNvPr id="0" name=""/>
        <dsp:cNvSpPr/>
      </dsp:nvSpPr>
      <dsp:spPr>
        <a:xfrm rot="10800000">
          <a:off x="1957338" y="3045253"/>
          <a:ext cx="2008895" cy="155690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216823" y="3246356"/>
        <a:ext cx="1489925" cy="135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240247" y="0"/>
          <a:ext cx="3120206" cy="1466644"/>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786283" y="0"/>
        <a:ext cx="2028134" cy="1466644"/>
      </dsp:txXfrm>
    </dsp:sp>
    <dsp:sp modelId="{6296E9DB-A056-4BFC-B986-7A47947B58F5}">
      <dsp:nvSpPr>
        <dsp:cNvPr id="0" name=""/>
        <dsp:cNvSpPr/>
      </dsp:nvSpPr>
      <dsp:spPr>
        <a:xfrm rot="10800000">
          <a:off x="1545348" y="1466644"/>
          <a:ext cx="2510003" cy="1402082"/>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Reuse</a:t>
          </a:r>
        </a:p>
      </dsp:txBody>
      <dsp:txXfrm rot="-10800000">
        <a:off x="2218279" y="1667464"/>
        <a:ext cx="1164142" cy="1201262"/>
      </dsp:txXfrm>
    </dsp:sp>
    <dsp:sp modelId="{904E6E2D-DC98-4345-A51F-65211C9B323F}">
      <dsp:nvSpPr>
        <dsp:cNvPr id="0" name=""/>
        <dsp:cNvSpPr/>
      </dsp:nvSpPr>
      <dsp:spPr>
        <a:xfrm rot="10800000">
          <a:off x="1846105" y="2868727"/>
          <a:ext cx="1894733" cy="146665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090548" y="3057944"/>
        <a:ext cx="1405847" cy="12774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34B66-5ECF-4627-ABAF-6973C4A64BE9}" type="datetimeFigureOut">
              <a:rPr lang="en-GB" smtClean="0"/>
              <a:t>10/06/2025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C15DE-65F2-4CB8-8A29-B372DFF3DF22}" type="slidenum">
              <a:rPr lang="en-GB" smtClean="0"/>
              <a:t>‹#›</a:t>
            </a:fld>
            <a:endParaRPr lang="en-GB"/>
          </a:p>
        </p:txBody>
      </p:sp>
    </p:spTree>
    <p:extLst>
      <p:ext uri="{BB962C8B-B14F-4D97-AF65-F5344CB8AC3E}">
        <p14:creationId xmlns:p14="http://schemas.microsoft.com/office/powerpoint/2010/main" val="402272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designed to introduce the 3Rs to key stage 2.</a:t>
            </a:r>
          </a:p>
          <a:p>
            <a:r>
              <a:rPr lang="en-GB" dirty="0"/>
              <a:t>Reduce, reuse, recycle will be phrases they will hear throughout their education and this acts as an introduction to the concepts with some real life examples.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is specific to Sheffield Residents. For other areas, please check out our website.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a:t>
            </a:fld>
            <a:endParaRPr lang="en-GB"/>
          </a:p>
        </p:txBody>
      </p:sp>
    </p:spTree>
    <p:extLst>
      <p:ext uri="{BB962C8B-B14F-4D97-AF65-F5344CB8AC3E}">
        <p14:creationId xmlns:p14="http://schemas.microsoft.com/office/powerpoint/2010/main" val="214810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Reuse means using things again and again instead of throwing them away!</a:t>
            </a:r>
          </a:p>
          <a:p>
            <a:endParaRPr lang="en-US" dirty="0"/>
          </a:p>
          <a:p>
            <a:endParaRPr lang="en-US" dirty="0"/>
          </a:p>
          <a:p>
            <a:pPr marL="171450" indent="-171450">
              <a:buFont typeface="Arial" panose="020B0604020202020204" pitchFamily="34" charset="0"/>
              <a:buChar char="•"/>
            </a:pPr>
            <a:r>
              <a:rPr lang="en-GB" dirty="0">
                <a:latin typeface="Comic Sans MS"/>
                <a:cs typeface="Arial"/>
              </a:rPr>
              <a:t>Using a refillable water bottle</a:t>
            </a:r>
            <a:endParaRPr lang="en-GB" dirty="0"/>
          </a:p>
          <a:p>
            <a:pPr marL="171450" indent="-171450">
              <a:buFont typeface="Arial" panose="020B0604020202020204" pitchFamily="34" charset="0"/>
              <a:buChar char="•"/>
            </a:pPr>
            <a:r>
              <a:rPr lang="en-GB" dirty="0"/>
              <a:t>Repairing broken tots and clothes</a:t>
            </a:r>
          </a:p>
          <a:p>
            <a:pPr marL="171450" indent="-171450">
              <a:buFont typeface="Arial" panose="020B0604020202020204" pitchFamily="34" charset="0"/>
              <a:buChar char="•"/>
            </a:pPr>
            <a:r>
              <a:rPr lang="en-GB" dirty="0"/>
              <a:t>Taking things to the charity shops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Ask your class if they can think of any other reusing examples</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11</a:t>
            </a:fld>
            <a:endParaRPr lang="en-GB"/>
          </a:p>
        </p:txBody>
      </p:sp>
    </p:spTree>
    <p:extLst>
      <p:ext uri="{BB962C8B-B14F-4D97-AF65-F5344CB8AC3E}">
        <p14:creationId xmlns:p14="http://schemas.microsoft.com/office/powerpoint/2010/main" val="88905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Recycling means turning old things into new things.</a:t>
            </a:r>
          </a:p>
          <a:p>
            <a:endParaRPr lang="en-US" dirty="0"/>
          </a:p>
          <a:p>
            <a:pPr marL="342900" indent="-342900">
              <a:buFont typeface="Arial" panose="020B0604020202020204" pitchFamily="34" charset="0"/>
              <a:buChar char="•"/>
            </a:pPr>
            <a:r>
              <a:rPr lang="en-GB" sz="1200" dirty="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12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1200" dirty="0">
                <a:latin typeface="Comic Sans MS" panose="030F0702030302020204" pitchFamily="66" charset="0"/>
              </a:rPr>
              <a:t>Taking your recycling to the recycling centre or bring bank </a:t>
            </a:r>
          </a:p>
          <a:p>
            <a:endParaRPr lang="en-GB" dirty="0"/>
          </a:p>
          <a:p>
            <a:r>
              <a:rPr lang="en-GB" dirty="0"/>
              <a:t>Ask your class to raise their hand if they recycle at home.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12</a:t>
            </a:fld>
            <a:endParaRPr lang="en-GB"/>
          </a:p>
        </p:txBody>
      </p:sp>
    </p:spTree>
    <p:extLst>
      <p:ext uri="{BB962C8B-B14F-4D97-AF65-F5344CB8AC3E}">
        <p14:creationId xmlns:p14="http://schemas.microsoft.com/office/powerpoint/2010/main" val="244081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put different items in different colour bins at home. This makes it easy to recycle the items as they can be separated into different materials more easy.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13</a:t>
            </a:fld>
            <a:endParaRPr lang="en-GB"/>
          </a:p>
        </p:txBody>
      </p:sp>
    </p:spTree>
    <p:extLst>
      <p:ext uri="{BB962C8B-B14F-4D97-AF65-F5344CB8AC3E}">
        <p14:creationId xmlns:p14="http://schemas.microsoft.com/office/powerpoint/2010/main" val="155821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blue bin is for paper and cardboard such as:</a:t>
            </a:r>
          </a:p>
          <a:p>
            <a:pPr marL="171450" indent="-171450">
              <a:buFont typeface="Arial" panose="020B0604020202020204" pitchFamily="34" charset="0"/>
              <a:buChar char="•"/>
            </a:pPr>
            <a:r>
              <a:rPr lang="en-GB" dirty="0"/>
              <a:t>Envelopes</a:t>
            </a:r>
          </a:p>
          <a:p>
            <a:pPr marL="171450" indent="-171450">
              <a:buFont typeface="Arial" panose="020B0604020202020204" pitchFamily="34" charset="0"/>
              <a:buChar char="•"/>
            </a:pPr>
            <a:r>
              <a:rPr lang="en-GB" dirty="0"/>
              <a:t>Newspapers</a:t>
            </a:r>
          </a:p>
          <a:p>
            <a:pPr marL="171450" indent="-171450">
              <a:buFont typeface="Arial" panose="020B0604020202020204" pitchFamily="34" charset="0"/>
              <a:buChar char="•"/>
            </a:pPr>
            <a:r>
              <a:rPr lang="en-GB" dirty="0"/>
              <a:t>Cardboard boxes</a:t>
            </a:r>
          </a:p>
          <a:p>
            <a:pPr marL="171450" indent="-171450">
              <a:buFont typeface="Arial" panose="020B0604020202020204" pitchFamily="34" charset="0"/>
              <a:buChar char="•"/>
            </a:pPr>
            <a:r>
              <a:rPr lang="en-GB" dirty="0"/>
              <a:t>Egg boxes</a:t>
            </a:r>
          </a:p>
          <a:p>
            <a:pPr marL="171450" indent="-171450">
              <a:buFont typeface="Arial" panose="020B0604020202020204" pitchFamily="34" charset="0"/>
              <a:buChar char="•"/>
            </a:pPr>
            <a:r>
              <a:rPr lang="en-GB" dirty="0"/>
              <a:t>Magazines </a:t>
            </a:r>
          </a:p>
          <a:p>
            <a:pPr marL="171450" indent="-171450">
              <a:buFont typeface="Arial" panose="020B0604020202020204" pitchFamily="34" charset="0"/>
              <a:buChar char="•"/>
            </a:pPr>
            <a:r>
              <a:rPr lang="en-GB" dirty="0"/>
              <a:t>Leaflets </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*please note this is an animation and needs to viewed in presentation mode in order to work*</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14</a:t>
            </a:fld>
            <a:endParaRPr lang="en-GB"/>
          </a:p>
        </p:txBody>
      </p:sp>
    </p:spTree>
    <p:extLst>
      <p:ext uri="{BB962C8B-B14F-4D97-AF65-F5344CB8AC3E}">
        <p14:creationId xmlns:p14="http://schemas.microsoft.com/office/powerpoint/2010/main" val="263883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green bin is for garden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everyone will have this bin as not everyone wants/needs one and it is a paid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D9C15DE-65F2-4CB8-8A29-B372DFF3DF22}" type="slidenum">
              <a:rPr lang="en-GB" smtClean="0"/>
              <a:t>15</a:t>
            </a:fld>
            <a:endParaRPr lang="en-GB"/>
          </a:p>
        </p:txBody>
      </p:sp>
    </p:spTree>
    <p:extLst>
      <p:ext uri="{BB962C8B-B14F-4D97-AF65-F5344CB8AC3E}">
        <p14:creationId xmlns:p14="http://schemas.microsoft.com/office/powerpoint/2010/main" val="362401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brown bin is for our mixed recycling </a:t>
            </a:r>
          </a:p>
          <a:p>
            <a:r>
              <a:rPr lang="en-GB" dirty="0"/>
              <a:t>This includes:</a:t>
            </a:r>
          </a:p>
          <a:p>
            <a:pPr marL="171450" indent="-171450">
              <a:buFont typeface="Arial" panose="020B0604020202020204" pitchFamily="34" charset="0"/>
              <a:buChar char="•"/>
            </a:pPr>
            <a:r>
              <a:rPr lang="en-GB" dirty="0"/>
              <a:t>Plastic bottles – pop bottles, shampoo bottles, water bottles</a:t>
            </a:r>
          </a:p>
          <a:p>
            <a:pPr marL="171450" indent="-171450">
              <a:buFont typeface="Arial" panose="020B0604020202020204" pitchFamily="34" charset="0"/>
              <a:buChar char="•"/>
            </a:pPr>
            <a:r>
              <a:rPr lang="en-GB" dirty="0"/>
              <a:t>Tins – beans, tuna, sweetcorn</a:t>
            </a:r>
          </a:p>
          <a:p>
            <a:pPr marL="171450" indent="-171450">
              <a:buFont typeface="Arial" panose="020B0604020202020204" pitchFamily="34" charset="0"/>
              <a:buChar char="•"/>
            </a:pPr>
            <a:r>
              <a:rPr lang="en-GB" dirty="0"/>
              <a:t>Cans – pop cans</a:t>
            </a:r>
          </a:p>
          <a:p>
            <a:pPr marL="171450" indent="-171450">
              <a:buFont typeface="Arial" panose="020B0604020202020204" pitchFamily="34" charset="0"/>
              <a:buChar char="•"/>
            </a:pPr>
            <a:r>
              <a:rPr lang="en-GB" dirty="0"/>
              <a:t>Glass bottles- pop glass bottles</a:t>
            </a:r>
          </a:p>
          <a:p>
            <a:pPr marL="171450" indent="-171450">
              <a:buFont typeface="Arial" panose="020B0604020202020204" pitchFamily="34" charset="0"/>
              <a:buChar char="•"/>
            </a:pPr>
            <a:r>
              <a:rPr lang="en-GB" dirty="0"/>
              <a:t>Glass jars – jam jars, sauce jars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16</a:t>
            </a:fld>
            <a:endParaRPr lang="en-GB"/>
          </a:p>
        </p:txBody>
      </p:sp>
    </p:spTree>
    <p:extLst>
      <p:ext uri="{BB962C8B-B14F-4D97-AF65-F5344CB8AC3E}">
        <p14:creationId xmlns:p14="http://schemas.microsoft.com/office/powerpoint/2010/main" val="3528882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black bin is for the things we cannot recycle at home </a:t>
            </a:r>
          </a:p>
          <a:p>
            <a:endParaRPr lang="en-GB" dirty="0"/>
          </a:p>
          <a:p>
            <a:r>
              <a:rPr lang="en-GB" dirty="0"/>
              <a:t>This could be nappies, soft plastic packaging, plastic pots, tubs, and trays, and food waste.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17</a:t>
            </a:fld>
            <a:endParaRPr lang="en-GB"/>
          </a:p>
        </p:txBody>
      </p:sp>
    </p:spTree>
    <p:extLst>
      <p:ext uri="{BB962C8B-B14F-4D97-AF65-F5344CB8AC3E}">
        <p14:creationId xmlns:p14="http://schemas.microsoft.com/office/powerpoint/2010/main" val="2563879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is very important because it helps keep our oceans and beaches clean.</a:t>
            </a:r>
          </a:p>
          <a:p>
            <a:endParaRPr lang="en-GB" dirty="0"/>
          </a:p>
          <a:p>
            <a:pPr marL="171450" indent="-171450">
              <a:buFont typeface="Arial" panose="020B0604020202020204" pitchFamily="34" charset="0"/>
              <a:buChar char="•"/>
            </a:pPr>
            <a:r>
              <a:rPr lang="en-GB" dirty="0"/>
              <a:t>A lot (80%) of the plastic found in the ocean comes from land based sources including litter, micro plastics and runoff.</a:t>
            </a:r>
          </a:p>
          <a:p>
            <a:pPr marL="171450" indent="-171450">
              <a:buFont typeface="Arial" panose="020B0604020202020204" pitchFamily="34" charset="0"/>
              <a:buChar char="•"/>
            </a:pPr>
            <a:r>
              <a:rPr lang="en-GB" dirty="0"/>
              <a:t>Many sea animals mistake plastic for food. Eating too much of this will make them very poorly.</a:t>
            </a:r>
          </a:p>
          <a:p>
            <a:pPr marL="171450" indent="-171450">
              <a:buFont typeface="Arial" panose="020B0604020202020204" pitchFamily="34" charset="0"/>
              <a:buChar char="•"/>
            </a:pPr>
            <a:r>
              <a:rPr lang="en-GB" dirty="0"/>
              <a:t>If plastics are recycled at home properly, they won’t end up in our oceans!</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18</a:t>
            </a:fld>
            <a:endParaRPr lang="en-GB"/>
          </a:p>
        </p:txBody>
      </p:sp>
    </p:spTree>
    <p:extLst>
      <p:ext uri="{BB962C8B-B14F-4D97-AF65-F5344CB8AC3E}">
        <p14:creationId xmlns:p14="http://schemas.microsoft.com/office/powerpoint/2010/main" val="3536830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25 plastic bottles can be recycled into a fleece jacket!</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19</a:t>
            </a:fld>
            <a:endParaRPr lang="en-GB"/>
          </a:p>
        </p:txBody>
      </p:sp>
    </p:spTree>
    <p:extLst>
      <p:ext uri="{BB962C8B-B14F-4D97-AF65-F5344CB8AC3E}">
        <p14:creationId xmlns:p14="http://schemas.microsoft.com/office/powerpoint/2010/main" val="2770525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means helps our planet and all the people and animals on it.</a:t>
            </a:r>
          </a:p>
          <a:p>
            <a:endParaRPr lang="en-GB" dirty="0"/>
          </a:p>
          <a:p>
            <a:r>
              <a:rPr lang="en-GB" dirty="0"/>
              <a:t>We recycle to look after our planet and help stop climate change.</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22</a:t>
            </a:fld>
            <a:endParaRPr lang="en-GB"/>
          </a:p>
        </p:txBody>
      </p:sp>
    </p:spTree>
    <p:extLst>
      <p:ext uri="{BB962C8B-B14F-4D97-AF65-F5344CB8AC3E}">
        <p14:creationId xmlns:p14="http://schemas.microsoft.com/office/powerpoint/2010/main" val="175068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question to ask your class:</a:t>
            </a:r>
          </a:p>
          <a:p>
            <a:endParaRPr lang="en-GB" dirty="0"/>
          </a:p>
          <a:p>
            <a:r>
              <a:rPr lang="en-GB" dirty="0"/>
              <a:t>What is waste? You may also hear it called other words such as rubbish, trash, junk, garbage, or litter.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3</a:t>
            </a:fld>
            <a:endParaRPr lang="en-GB"/>
          </a:p>
        </p:txBody>
      </p:sp>
    </p:spTree>
    <p:extLst>
      <p:ext uri="{BB962C8B-B14F-4D97-AF65-F5344CB8AC3E}">
        <p14:creationId xmlns:p14="http://schemas.microsoft.com/office/powerpoint/2010/main" val="2960992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can be anything we no longer want or need.</a:t>
            </a:r>
          </a:p>
          <a:p>
            <a:endParaRPr lang="en-GB" dirty="0"/>
          </a:p>
          <a:p>
            <a:r>
              <a:rPr lang="en-GB" dirty="0"/>
              <a:t>This could be because:</a:t>
            </a:r>
          </a:p>
          <a:p>
            <a:pPr marL="171450" indent="-171450">
              <a:buFont typeface="Arial" panose="020B0604020202020204" pitchFamily="34" charset="0"/>
              <a:buChar char="•"/>
            </a:pPr>
            <a:r>
              <a:rPr lang="en-GB" dirty="0"/>
              <a:t>We have finished using it </a:t>
            </a:r>
          </a:p>
          <a:p>
            <a:pPr marL="171450" indent="-171450">
              <a:buFont typeface="Arial" panose="020B0604020202020204" pitchFamily="34" charset="0"/>
              <a:buChar char="•"/>
            </a:pPr>
            <a:r>
              <a:rPr lang="en-GB" dirty="0"/>
              <a:t>It is broken </a:t>
            </a:r>
          </a:p>
          <a:p>
            <a:pPr marL="171450" indent="-171450">
              <a:buFont typeface="Arial" panose="020B0604020202020204" pitchFamily="34" charset="0"/>
              <a:buChar char="•"/>
            </a:pPr>
            <a:r>
              <a:rPr lang="en-GB" dirty="0"/>
              <a:t>We don’t like it anymore</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4</a:t>
            </a:fld>
            <a:endParaRPr lang="en-GB"/>
          </a:p>
        </p:txBody>
      </p:sp>
    </p:spTree>
    <p:extLst>
      <p:ext uri="{BB962C8B-B14F-4D97-AF65-F5344CB8AC3E}">
        <p14:creationId xmlns:p14="http://schemas.microsoft.com/office/powerpoint/2010/main" val="204320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can think of any things they would call waste?</a:t>
            </a:r>
          </a:p>
          <a:p>
            <a:endParaRPr lang="en-GB" dirty="0"/>
          </a:p>
          <a:p>
            <a:r>
              <a:rPr lang="en-GB" dirty="0"/>
              <a:t>This is to demonstrate that waste can be ANYTHING! It could be something as small as an eggshell after we have cooked at home or something as big as a sofa we no longer want because it is no longer our favourite colour.</a:t>
            </a:r>
          </a:p>
        </p:txBody>
      </p:sp>
      <p:sp>
        <p:nvSpPr>
          <p:cNvPr id="4" name="Slide Number Placeholder 3"/>
          <p:cNvSpPr>
            <a:spLocks noGrp="1"/>
          </p:cNvSpPr>
          <p:nvPr>
            <p:ph type="sldNum" sz="quarter" idx="10"/>
          </p:nvPr>
        </p:nvSpPr>
        <p:spPr/>
        <p:txBody>
          <a:bodyPr/>
          <a:lstStyle/>
          <a:p>
            <a:fld id="{8BA6E4DE-9F4F-4042-8B12-D315981466AC}" type="slidenum">
              <a:rPr lang="en-GB" smtClean="0"/>
              <a:t>5</a:t>
            </a:fld>
            <a:endParaRPr lang="en-GB"/>
          </a:p>
        </p:txBody>
      </p:sp>
    </p:spTree>
    <p:extLst>
      <p:ext uri="{BB962C8B-B14F-4D97-AF65-F5344CB8AC3E}">
        <p14:creationId xmlns:p14="http://schemas.microsoft.com/office/powerpoint/2010/main" val="20843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a lot of waste in our country.</a:t>
            </a:r>
          </a:p>
          <a:p>
            <a:r>
              <a:rPr lang="en-US" dirty="0"/>
              <a:t>In the UK, households produce 31 MILLION TONNES of waste a year! </a:t>
            </a:r>
          </a:p>
          <a:p>
            <a:endParaRPr lang="en-US" dirty="0"/>
          </a:p>
          <a:p>
            <a:r>
              <a:rPr lang="en-US" dirty="0"/>
              <a:t>Do you think this is a lot?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07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equivalent to the weight of three and a half million double-decker buses, a queue of which would go around the world two and a half times. </a:t>
            </a:r>
          </a:p>
          <a:p>
            <a:endParaRPr lang="en-GB" dirty="0"/>
          </a:p>
        </p:txBody>
      </p:sp>
      <p:sp>
        <p:nvSpPr>
          <p:cNvPr id="4" name="Slide Number Placeholder 3"/>
          <p:cNvSpPr>
            <a:spLocks noGrp="1"/>
          </p:cNvSpPr>
          <p:nvPr>
            <p:ph type="sldNum" sz="quarter" idx="10"/>
          </p:nvPr>
        </p:nvSpPr>
        <p:spPr/>
        <p:txBody>
          <a:bodyPr/>
          <a:lstStyle/>
          <a:p>
            <a:fld id="{FB56AE6E-978D-4521-9108-DD1B098B0CA7}" type="slidenum">
              <a:rPr lang="en-GB" smtClean="0"/>
              <a:t>7</a:t>
            </a:fld>
            <a:endParaRPr lang="en-GB"/>
          </a:p>
        </p:txBody>
      </p:sp>
    </p:spTree>
    <p:extLst>
      <p:ext uri="{BB962C8B-B14F-4D97-AF65-F5344CB8AC3E}">
        <p14:creationId xmlns:p14="http://schemas.microsoft.com/office/powerpoint/2010/main" val="225780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not managed correctly, waste can cause many problems</a:t>
            </a:r>
          </a:p>
          <a:p>
            <a:pPr marL="171450" indent="-171450">
              <a:buFont typeface="Arial" panose="020B0604020202020204" pitchFamily="34" charset="0"/>
              <a:buChar char="•"/>
            </a:pPr>
            <a:r>
              <a:rPr lang="en-GB" dirty="0"/>
              <a:t>It can be really smelly and not very nice to be around</a:t>
            </a:r>
          </a:p>
          <a:p>
            <a:pPr marL="171450" indent="-171450">
              <a:buFont typeface="Arial" panose="020B0604020202020204" pitchFamily="34" charset="0"/>
              <a:buChar char="•"/>
            </a:pPr>
            <a:r>
              <a:rPr lang="en-GB" dirty="0"/>
              <a:t>It can hurt animals and people (e.g. a duck could get caught in a piece of plastic, or a person could trip up on litter)</a:t>
            </a:r>
          </a:p>
          <a:p>
            <a:pPr marL="171450" indent="-171450">
              <a:buFont typeface="Arial" panose="020B0604020202020204" pitchFamily="34" charset="0"/>
              <a:buChar char="•"/>
            </a:pPr>
            <a:r>
              <a:rPr lang="en-GB" dirty="0"/>
              <a:t>It takes up a lot of space – in the past, we would get rid of our waste in a place called landfill. This was a giant hole in the ground which would be filled up with rubbish.</a:t>
            </a:r>
          </a:p>
          <a:p>
            <a:pPr marL="171450" indent="-171450">
              <a:buFont typeface="Arial" panose="020B0604020202020204" pitchFamily="34" charset="0"/>
              <a:buChar char="•"/>
            </a:pPr>
            <a:r>
              <a:rPr lang="en-GB" dirty="0"/>
              <a:t>A lot of items are made from materials that take a long time to get rid of (e.g. toothbrush and bag are made from plastic, which takes hundreds of years to rot away) and some items are hard to get rid of because they are too big (e.g. fridges and sofas)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8</a:t>
            </a:fld>
            <a:endParaRPr lang="en-GB"/>
          </a:p>
        </p:txBody>
      </p:sp>
    </p:spTree>
    <p:extLst>
      <p:ext uri="{BB962C8B-B14F-4D97-AF65-F5344CB8AC3E}">
        <p14:creationId xmlns:p14="http://schemas.microsoft.com/office/powerpoint/2010/main" val="344886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stop the problems caused by waste, we use the 3Rs.</a:t>
            </a:r>
          </a:p>
          <a:p>
            <a:endParaRPr lang="en-GB" dirty="0"/>
          </a:p>
          <a:p>
            <a:r>
              <a:rPr lang="en-GB" dirty="0"/>
              <a:t>This means</a:t>
            </a:r>
          </a:p>
          <a:p>
            <a:r>
              <a:rPr lang="en-GB" dirty="0"/>
              <a:t>Reduce – making less waste in the first place. This is the thing we should try to do first.</a:t>
            </a:r>
          </a:p>
          <a:p>
            <a:r>
              <a:rPr lang="en-GB" dirty="0"/>
              <a:t>Reuse - using things again and again instead of putting them in the bin.</a:t>
            </a:r>
          </a:p>
          <a:p>
            <a:r>
              <a:rPr lang="en-GB" dirty="0"/>
              <a:t>Recycle – putting things in the correct bin so that they can be made into new things.</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9</a:t>
            </a:fld>
            <a:endParaRPr lang="en-GB"/>
          </a:p>
        </p:txBody>
      </p:sp>
    </p:spTree>
    <p:extLst>
      <p:ext uri="{BB962C8B-B14F-4D97-AF65-F5344CB8AC3E}">
        <p14:creationId xmlns:p14="http://schemas.microsoft.com/office/powerpoint/2010/main" val="101827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Reducing means using less and buying less so that we don’t make waste</a:t>
            </a:r>
          </a:p>
          <a:p>
            <a:r>
              <a:rPr lang="en-GB" dirty="0"/>
              <a:t>This could be by thinking before you buy and only buy what you need.</a:t>
            </a:r>
          </a:p>
          <a:p>
            <a:endParaRPr lang="en-GB" dirty="0"/>
          </a:p>
          <a:p>
            <a:r>
              <a:rPr lang="en-GB" dirty="0"/>
              <a:t>Or look at the packaging on items and picking the one with the least amount of packaging.</a:t>
            </a:r>
          </a:p>
          <a:p>
            <a:endParaRPr lang="en-GB" dirty="0"/>
          </a:p>
          <a:p>
            <a:r>
              <a:rPr lang="en-GB" dirty="0"/>
              <a:t>We use this cereal example to show that buying the bigger box, even though it is larger, is better than buying the variety pack as it creates less packaging overall. It also works out cheaper per serving too! </a:t>
            </a:r>
          </a:p>
          <a:p>
            <a:endParaRPr lang="en-GB" dirty="0"/>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10</a:t>
            </a:fld>
            <a:endParaRPr lang="en-GB"/>
          </a:p>
        </p:txBody>
      </p:sp>
    </p:spTree>
    <p:extLst>
      <p:ext uri="{BB962C8B-B14F-4D97-AF65-F5344CB8AC3E}">
        <p14:creationId xmlns:p14="http://schemas.microsoft.com/office/powerpoint/2010/main" val="366700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91798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67588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57068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645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userDrawn="1"/>
        </p:nvSpPr>
        <p:spPr>
          <a:xfrm>
            <a:off x="0" y="6189256"/>
            <a:ext cx="12192000" cy="216816"/>
          </a:xfrm>
          <a:prstGeom prst="rect">
            <a:avLst/>
          </a:prstGeom>
          <a:solidFill>
            <a:srgbClr val="20BFD0">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124762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308888"/>
            <a:ext cx="12192000" cy="57974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
            <a:ext cx="12192000" cy="1247628"/>
          </a:xfrm>
        </p:spPr>
        <p:txBody>
          <a:bodyPr>
            <a:normAutofit/>
          </a:bodyPr>
          <a:lstStyle>
            <a:lvl1pPr algn="ctr">
              <a:defRPr sz="5400">
                <a:solidFill>
                  <a:schemeClr val="bg1"/>
                </a:solidFill>
                <a:latin typeface="take_out_the_garbage" panose="02000500000000000000"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356037"/>
            <a:ext cx="10370270" cy="4601703"/>
          </a:xfrm>
        </p:spPr>
        <p:txBody>
          <a:bodyPr/>
          <a:lstStyle>
            <a:lvl1pPr>
              <a:defRPr>
                <a:latin typeface="Comic Sans MS" panose="030F0702030302020204" pitchFamily="66" charset="0"/>
                <a:cs typeface="Arial" panose="020B0604020202020204" pitchFamily="34" charset="0"/>
              </a:defRPr>
            </a:lvl1pPr>
            <a:lvl2pPr>
              <a:defRPr>
                <a:latin typeface="Comic Sans MS" panose="030F0702030302020204" pitchFamily="66" charset="0"/>
                <a:cs typeface="Arial" panose="020B0604020202020204" pitchFamily="34" charset="0"/>
              </a:defRPr>
            </a:lvl2pPr>
            <a:lvl3pPr>
              <a:defRPr>
                <a:latin typeface="Comic Sans MS" panose="030F0702030302020204" pitchFamily="66" charset="0"/>
                <a:cs typeface="Arial" panose="020B0604020202020204" pitchFamily="34" charset="0"/>
              </a:defRPr>
            </a:lvl3pPr>
            <a:lvl4pPr>
              <a:defRPr>
                <a:latin typeface="Comic Sans MS" panose="030F0702030302020204" pitchFamily="66" charset="0"/>
                <a:cs typeface="Arial" panose="020B0604020202020204" pitchFamily="34" charset="0"/>
              </a:defRPr>
            </a:lvl4pPr>
            <a:lvl5pPr>
              <a:defRPr>
                <a:latin typeface="Comic Sans MS" panose="030F0702030302020204" pitchFamily="66"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801100" y="6365940"/>
            <a:ext cx="2743200" cy="365125"/>
          </a:xfrm>
        </p:spPr>
        <p:txBody>
          <a:bodyPr/>
          <a:lstStyle>
            <a:lvl1pPr>
              <a:defRPr>
                <a:solidFill>
                  <a:schemeClr val="bg1"/>
                </a:solidFill>
                <a:latin typeface="take_out_the_garbage" panose="02000500000000000000" pitchFamily="2" charset="0"/>
              </a:defRPr>
            </a:lvl1pPr>
          </a:lstStyle>
          <a:p>
            <a:fld id="{F2198C37-2E9A-47E5-8C17-BEDDB4D5E342}"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6328300"/>
            <a:ext cx="1100972" cy="529700"/>
          </a:xfrm>
          <a:prstGeom prst="rect">
            <a:avLst/>
          </a:prstGeom>
        </p:spPr>
      </p:pic>
    </p:spTree>
    <p:extLst>
      <p:ext uri="{BB962C8B-B14F-4D97-AF65-F5344CB8AC3E}">
        <p14:creationId xmlns:p14="http://schemas.microsoft.com/office/powerpoint/2010/main" val="2044066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264932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9592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81735E-59D3-4380-9A0E-972D53CEFC2C}" type="datetimeFigureOut">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11720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81735E-59D3-4380-9A0E-972D53CEFC2C}" type="datetimeFigureOut">
              <a:rPr lang="en-GB" smtClean="0"/>
              <a:t>10/06/2025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08211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81735E-59D3-4380-9A0E-972D53CEFC2C}" type="datetimeFigureOut">
              <a:rPr lang="en-GB" smtClean="0"/>
              <a:t>10/06/2025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3734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1735E-59D3-4380-9A0E-972D53CEFC2C}" type="datetimeFigureOut">
              <a:rPr lang="en-GB" smtClean="0"/>
              <a:t>10/06/2025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91255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03527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1735E-59D3-4380-9A0E-972D53CEFC2C}" type="datetimeFigureOut">
              <a:rPr lang="en-GB" smtClean="0"/>
              <a:t>10/06/2025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4E859-1563-46BD-9F7A-E2E6A09266E5}" type="slidenum">
              <a:rPr lang="en-GB" smtClean="0"/>
              <a:t>‹#›</a:t>
            </a:fld>
            <a:endParaRPr lang="en-GB"/>
          </a:p>
        </p:txBody>
      </p:sp>
    </p:spTree>
    <p:extLst>
      <p:ext uri="{BB962C8B-B14F-4D97-AF65-F5344CB8AC3E}">
        <p14:creationId xmlns:p14="http://schemas.microsoft.com/office/powerpoint/2010/main" val="408734378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5.png"/><Relationship Id="rId5" Type="http://schemas.openxmlformats.org/officeDocument/2006/relationships/image" Target="../media/image26.jpeg"/><Relationship Id="rId10" Type="http://schemas.openxmlformats.org/officeDocument/2006/relationships/image" Target="../media/image34.png"/><Relationship Id="rId4" Type="http://schemas.openxmlformats.org/officeDocument/2006/relationships/image" Target="../media/image25.jpe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jpe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40.png"/><Relationship Id="rId5" Type="http://schemas.openxmlformats.org/officeDocument/2006/relationships/image" Target="../media/image26.jpeg"/><Relationship Id="rId10" Type="http://schemas.openxmlformats.org/officeDocument/2006/relationships/image" Target="../media/image39.png"/><Relationship Id="rId4" Type="http://schemas.openxmlformats.org/officeDocument/2006/relationships/image" Target="../media/image25.jpe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4.jpeg"/><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44.png"/><Relationship Id="rId5" Type="http://schemas.openxmlformats.org/officeDocument/2006/relationships/image" Target="../media/image26.jpeg"/><Relationship Id="rId10" Type="http://schemas.microsoft.com/office/2007/relationships/hdphoto" Target="../media/hdphoto1.wdp"/><Relationship Id="rId4" Type="http://schemas.openxmlformats.org/officeDocument/2006/relationships/image" Target="../media/image25.jpe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9.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hyperlink" Target="http://www.recyclenow.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298" y="3029167"/>
            <a:ext cx="10329574" cy="2245936"/>
          </a:xfrm>
        </p:spPr>
        <p:txBody>
          <a:bodyPr>
            <a:noAutofit/>
          </a:bodyPr>
          <a:lstStyle/>
          <a:p>
            <a:r>
              <a:rPr lang="en-GB" sz="16600" dirty="0">
                <a:solidFill>
                  <a:srgbClr val="92D050"/>
                </a:solidFill>
                <a:latin typeface="take_out_the_garbage" panose="02000500000000000000" pitchFamily="2" charset="0"/>
              </a:rPr>
              <a:t>The 3R’s</a:t>
            </a:r>
            <a:br>
              <a:rPr lang="en-GB" sz="16600" dirty="0">
                <a:solidFill>
                  <a:srgbClr val="92D050"/>
                </a:solidFill>
                <a:latin typeface="take_out_the_garbage" panose="02000500000000000000" pitchFamily="2" charset="0"/>
              </a:rPr>
            </a:br>
            <a:endParaRPr lang="en-GB" sz="16600" dirty="0">
              <a:latin typeface="take_out_the_garbage" panose="020005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518" y="5926404"/>
            <a:ext cx="1836964" cy="734786"/>
          </a:xfrm>
          <a:prstGeom prst="rect">
            <a:avLst/>
          </a:prstGeom>
        </p:spPr>
      </p:pic>
      <p:sp>
        <p:nvSpPr>
          <p:cNvPr id="3" name="Rounded Rectangle 2"/>
          <p:cNvSpPr/>
          <p:nvPr/>
        </p:nvSpPr>
        <p:spPr>
          <a:xfrm rot="21140669">
            <a:off x="1256297" y="3174524"/>
            <a:ext cx="9870475" cy="1600438"/>
          </a:xfrm>
          <a:prstGeom prst="roundRect">
            <a:avLst/>
          </a:prstGeom>
          <a:solidFill>
            <a:srgbClr val="92D050"/>
          </a:solidFill>
        </p:spPr>
        <p:txBody>
          <a:bodyPr wrap="square" anchor="ctr">
            <a:spAutoFit/>
          </a:bodyPr>
          <a:lstStyle/>
          <a:p>
            <a:pPr algn="ctr"/>
            <a:r>
              <a:rPr lang="en-GB" sz="8800" dirty="0">
                <a:solidFill>
                  <a:schemeClr val="bg1"/>
                </a:solidFill>
                <a:latin typeface="take_out_the_garbage" panose="02000500000000000000" pitchFamily="2" charset="0"/>
              </a:rPr>
              <a:t>Reduce, Reuse, Recycle</a:t>
            </a:r>
          </a:p>
        </p:txBody>
      </p:sp>
    </p:spTree>
    <p:extLst>
      <p:ext uri="{BB962C8B-B14F-4D97-AF65-F5344CB8AC3E}">
        <p14:creationId xmlns:p14="http://schemas.microsoft.com/office/powerpoint/2010/main" val="237716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1209183"/>
            <a:ext cx="10370270" cy="2034837"/>
          </a:xfrm>
        </p:spPr>
        <p:txBody>
          <a:bodyPr vert="horz" lIns="91440" tIns="45720" rIns="91440" bIns="45720" rtlCol="0" anchor="t">
            <a:normAutofit/>
          </a:bodyPr>
          <a:lstStyle/>
          <a:p>
            <a:pPr marL="0" indent="0">
              <a:buNone/>
            </a:pPr>
            <a:r>
              <a:rPr lang="en-GB" sz="2400" b="1" dirty="0"/>
              <a:t>Reduce</a:t>
            </a:r>
          </a:p>
          <a:p>
            <a:r>
              <a:rPr lang="en-GB" sz="2400" dirty="0"/>
              <a:t>Think before you buy and only buy things that you need</a:t>
            </a:r>
          </a:p>
          <a:p>
            <a:r>
              <a:rPr lang="en-GB" sz="2400" dirty="0">
                <a:latin typeface="Comic Sans MS"/>
                <a:cs typeface="Arial"/>
              </a:rPr>
              <a:t>Redesigning items so that they use fewer resources to make them </a:t>
            </a:r>
            <a:endParaRPr lang="en-GB" sz="2400" dirty="0"/>
          </a:p>
          <a:p>
            <a:r>
              <a:rPr lang="en-GB" sz="2400" dirty="0">
                <a:latin typeface="Comic Sans MS"/>
                <a:cs typeface="Arial"/>
              </a:rPr>
              <a:t>Think about the packaging before you buy </a:t>
            </a:r>
            <a:endParaRPr lang="en-GB" sz="2400"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10</a:t>
            </a:fld>
            <a:endParaRPr lang="en-GB" dirty="0"/>
          </a:p>
        </p:txBody>
      </p:sp>
      <p:pic>
        <p:nvPicPr>
          <p:cNvPr id="1026" name="Picture 2" descr="Kellogg's® Coco Pops® | Kellogg's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081" y="3614922"/>
            <a:ext cx="1603057" cy="218598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801100" y="3074320"/>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8 servings</a:t>
            </a:r>
          </a:p>
        </p:txBody>
      </p:sp>
      <p:pic>
        <p:nvPicPr>
          <p:cNvPr id="1030" name="Picture 6" descr="Kellogg's Cereal Variety Packs, Pack of 8: Amazon.co.uk: Groc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868" y="4075290"/>
            <a:ext cx="3130551" cy="15401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0013155" y="3860701"/>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 8 Cardboard boxes</a:t>
            </a:r>
          </a:p>
        </p:txBody>
      </p:sp>
      <p:sp>
        <p:nvSpPr>
          <p:cNvPr id="10" name="Rounded Rectangle 9"/>
          <p:cNvSpPr/>
          <p:nvPr/>
        </p:nvSpPr>
        <p:spPr>
          <a:xfrm>
            <a:off x="9266161" y="4781280"/>
            <a:ext cx="1813078"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8 inside bags</a:t>
            </a:r>
          </a:p>
        </p:txBody>
      </p:sp>
      <p:sp>
        <p:nvSpPr>
          <p:cNvPr id="11" name="Rounded Rectangle 10"/>
          <p:cNvSpPr/>
          <p:nvPr/>
        </p:nvSpPr>
        <p:spPr>
          <a:xfrm>
            <a:off x="10170791" y="5552141"/>
            <a:ext cx="1816895"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All wrapped in plastic film</a:t>
            </a:r>
          </a:p>
        </p:txBody>
      </p:sp>
      <p:sp>
        <p:nvSpPr>
          <p:cNvPr id="12" name="Rounded Rectangle 11"/>
          <p:cNvSpPr/>
          <p:nvPr/>
        </p:nvSpPr>
        <p:spPr>
          <a:xfrm>
            <a:off x="278104" y="3537616"/>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24 servings</a:t>
            </a:r>
          </a:p>
        </p:txBody>
      </p:sp>
      <p:sp>
        <p:nvSpPr>
          <p:cNvPr id="13" name="Rounded Rectangle 12"/>
          <p:cNvSpPr/>
          <p:nvPr/>
        </p:nvSpPr>
        <p:spPr>
          <a:xfrm>
            <a:off x="1485510" y="4307681"/>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 1 Cardboard box</a:t>
            </a:r>
          </a:p>
        </p:txBody>
      </p:sp>
      <p:sp>
        <p:nvSpPr>
          <p:cNvPr id="14" name="Rounded Rectangle 13"/>
          <p:cNvSpPr/>
          <p:nvPr/>
        </p:nvSpPr>
        <p:spPr>
          <a:xfrm>
            <a:off x="223566" y="5065631"/>
            <a:ext cx="1813078"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1 inside bag</a:t>
            </a:r>
          </a:p>
        </p:txBody>
      </p:sp>
      <p:sp>
        <p:nvSpPr>
          <p:cNvPr id="15" name="Rounded Rectangle 14"/>
          <p:cNvSpPr/>
          <p:nvPr/>
        </p:nvSpPr>
        <p:spPr>
          <a:xfrm>
            <a:off x="1588612" y="5615421"/>
            <a:ext cx="1816895"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No plastic film</a:t>
            </a:r>
          </a:p>
        </p:txBody>
      </p:sp>
      <p:sp>
        <p:nvSpPr>
          <p:cNvPr id="7" name="TextBox 6"/>
          <p:cNvSpPr txBox="1"/>
          <p:nvPr/>
        </p:nvSpPr>
        <p:spPr>
          <a:xfrm>
            <a:off x="3631052" y="5876318"/>
            <a:ext cx="2464948" cy="715089"/>
          </a:xfrm>
          <a:prstGeom prst="roundRect">
            <a:avLst/>
          </a:prstGeom>
          <a:solidFill>
            <a:schemeClr val="accent4"/>
          </a:solidFill>
          <a:ln>
            <a:noFill/>
          </a:ln>
        </p:spPr>
        <p:txBody>
          <a:bodyPr wrap="square" rtlCol="0">
            <a:spAutoFit/>
          </a:bodyPr>
          <a:lstStyle/>
          <a:p>
            <a:pPr algn="ctr"/>
            <a:r>
              <a:rPr lang="en-GB" dirty="0">
                <a:latin typeface="Comic Sans MS" panose="030F0702030302020204" pitchFamily="66" charset="0"/>
              </a:rPr>
              <a:t>£4.00 or 16p a serving</a:t>
            </a:r>
          </a:p>
        </p:txBody>
      </p:sp>
      <p:sp>
        <p:nvSpPr>
          <p:cNvPr id="17" name="TextBox 16"/>
          <p:cNvSpPr txBox="1"/>
          <p:nvPr/>
        </p:nvSpPr>
        <p:spPr>
          <a:xfrm>
            <a:off x="6924764" y="5779670"/>
            <a:ext cx="2464948" cy="715089"/>
          </a:xfrm>
          <a:prstGeom prst="roundRect">
            <a:avLst/>
          </a:prstGeom>
          <a:solidFill>
            <a:schemeClr val="accent4"/>
          </a:solidFill>
        </p:spPr>
        <p:txBody>
          <a:bodyPr wrap="square" rtlCol="0">
            <a:spAutoFit/>
          </a:bodyPr>
          <a:lstStyle/>
          <a:p>
            <a:pPr algn="ctr"/>
            <a:r>
              <a:rPr lang="en-GB" dirty="0">
                <a:latin typeface="Comic Sans MS" panose="030F0702030302020204" pitchFamily="66" charset="0"/>
              </a:rPr>
              <a:t>£2.30 or 29p a serving</a:t>
            </a:r>
          </a:p>
        </p:txBody>
      </p:sp>
      <p:sp>
        <p:nvSpPr>
          <p:cNvPr id="8" name="Rounded Rectangle 7"/>
          <p:cNvSpPr/>
          <p:nvPr/>
        </p:nvSpPr>
        <p:spPr>
          <a:xfrm>
            <a:off x="4244501" y="3211807"/>
            <a:ext cx="3702997" cy="699234"/>
          </a:xfrm>
          <a:prstGeom prst="round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omic Sans MS"/>
              </a:rPr>
              <a:t>Which will make more waste?</a:t>
            </a:r>
          </a:p>
        </p:txBody>
      </p:sp>
    </p:spTree>
    <p:extLst>
      <p:ext uri="{BB962C8B-B14F-4D97-AF65-F5344CB8AC3E}">
        <p14:creationId xmlns:p14="http://schemas.microsoft.com/office/powerpoint/2010/main" val="21587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ppt_x"/>
                                          </p:val>
                                        </p:tav>
                                        <p:tav tm="100000">
                                          <p:val>
                                            <p:strVal val="#ppt_x"/>
                                          </p:val>
                                        </p:tav>
                                      </p:tavLst>
                                    </p:anim>
                                    <p:anim calcmode="lin" valueType="num">
                                      <p:cBhvr additive="base">
                                        <p:cTn id="81" dur="500" fill="hold"/>
                                        <p:tgtEl>
                                          <p:spTgt spid="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11" grpId="0" animBg="1"/>
      <p:bldP spid="12" grpId="0" animBg="1"/>
      <p:bldP spid="13" grpId="0" animBg="1"/>
      <p:bldP spid="14" grpId="0" animBg="1"/>
      <p:bldP spid="15" grpId="0" animBg="1"/>
      <p:bldP spid="7" grpId="0" animBg="1"/>
      <p:bldP spid="1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838200" y="1356037"/>
            <a:ext cx="5257800" cy="4659001"/>
          </a:xfrm>
        </p:spPr>
        <p:txBody>
          <a:bodyPr vert="horz" lIns="91440" tIns="45720" rIns="91440" bIns="45720" rtlCol="0" anchor="t">
            <a:normAutofit/>
          </a:bodyPr>
          <a:lstStyle/>
          <a:p>
            <a:pPr marL="0" indent="0">
              <a:buNone/>
            </a:pPr>
            <a:r>
              <a:rPr lang="en-GB" b="1" dirty="0"/>
              <a:t>Reuse</a:t>
            </a:r>
          </a:p>
          <a:p>
            <a:r>
              <a:rPr lang="en-GB" dirty="0">
                <a:latin typeface="Comic Sans MS"/>
                <a:cs typeface="Arial"/>
              </a:rPr>
              <a:t>Using reusable items instead of disposable ones e.g. water bottles and shopping bags </a:t>
            </a:r>
            <a:endParaRPr lang="en-GB" dirty="0"/>
          </a:p>
          <a:p>
            <a:r>
              <a:rPr lang="en-GB" dirty="0"/>
              <a:t>Repairing broken items instead of throwing them away </a:t>
            </a:r>
          </a:p>
          <a:p>
            <a:r>
              <a:rPr lang="en-GB" dirty="0"/>
              <a:t>Buying second hand rather than new e.g. furniture, toys and clothes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11</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2999">
            <a:off x="6513841" y="3802176"/>
            <a:ext cx="2834278" cy="1889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42">
            <a:off x="8928574" y="2434316"/>
            <a:ext cx="2473748" cy="1649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179" y="1528761"/>
            <a:ext cx="2398998" cy="1599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021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5487267"/>
            <a:ext cx="10370270" cy="871510"/>
          </a:xfrm>
        </p:spPr>
        <p:txBody>
          <a:bodyPr>
            <a:normAutofit/>
          </a:bodyPr>
          <a:lstStyle/>
          <a:p>
            <a:pPr marL="0" indent="0" algn="ctr">
              <a:buNone/>
            </a:pPr>
            <a:r>
              <a:rPr lang="en-GB" sz="4000" b="1" dirty="0"/>
              <a:t>Raise your hand if you recycle at home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12</a:t>
            </a:fld>
            <a:endParaRPr lang="en-GB" dirty="0"/>
          </a:p>
        </p:txBody>
      </p:sp>
      <p:sp>
        <p:nvSpPr>
          <p:cNvPr id="6" name="TextBox 5"/>
          <p:cNvSpPr txBox="1"/>
          <p:nvPr/>
        </p:nvSpPr>
        <p:spPr>
          <a:xfrm>
            <a:off x="910865" y="1388057"/>
            <a:ext cx="10807321" cy="2308324"/>
          </a:xfrm>
          <a:prstGeom prst="rect">
            <a:avLst/>
          </a:prstGeom>
          <a:noFill/>
        </p:spPr>
        <p:txBody>
          <a:bodyPr wrap="square" rtlCol="0" anchor="t">
            <a:spAutoFit/>
          </a:bodyPr>
          <a:lstStyle/>
          <a:p>
            <a:r>
              <a:rPr lang="en-GB" sz="2400" b="1" dirty="0">
                <a:latin typeface="Comic Sans MS" panose="030F0702030302020204" pitchFamily="66" charset="0"/>
              </a:rPr>
              <a:t>Recycling</a:t>
            </a:r>
          </a:p>
          <a:p>
            <a:pPr marL="342900" indent="-342900">
              <a:buFont typeface="Arial" panose="020B0604020202020204" pitchFamily="34" charset="0"/>
              <a:buChar char="•"/>
            </a:pPr>
            <a:r>
              <a:rPr lang="en-GB" sz="2400" dirty="0">
                <a:latin typeface="Comic Sans MS"/>
              </a:rPr>
              <a:t>Putting the correct items in the correct bins at home (and, if possible,  at school)</a:t>
            </a:r>
          </a:p>
          <a:p>
            <a:pPr marL="342900" indent="-342900">
              <a:buFont typeface="Arial" panose="020B0604020202020204" pitchFamily="34" charset="0"/>
              <a:buChar char="•"/>
            </a:pPr>
            <a:r>
              <a:rPr lang="en-GB" sz="24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2400" dirty="0">
                <a:latin typeface="Comic Sans MS" panose="030F0702030302020204" pitchFamily="66" charset="0"/>
              </a:rPr>
              <a:t>Taking your recycling to the recycling centre or bring bank </a:t>
            </a:r>
          </a:p>
          <a:p>
            <a:endParaRPr lang="en-GB" sz="2400" dirty="0">
              <a:latin typeface="Comic Sans MS" panose="030F0702030302020204" pitchFamily="66"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033" y="3496355"/>
            <a:ext cx="258516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888" y="3496355"/>
            <a:ext cx="2528888" cy="168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s://wrappartners-production.s3.amazonaws.com/97/a523f9/web0795_-_Recycle_Now_branded_bring_bank_for_cans_-_Web_Version__72ppi.jpg?Signature=CM4XlP%2BKz2VLozVAx3%2Bso9I8LBU%3D&amp;Expires=1594899973&amp;AWSAccessKeyId=10W1DCQZY01FCJJDEJG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874" y="3496356"/>
            <a:ext cx="258560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262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522491">
            <a:off x="873766" y="3004918"/>
            <a:ext cx="9951783" cy="2387600"/>
          </a:xfrm>
        </p:spPr>
        <p:txBody>
          <a:bodyPr>
            <a:noAutofit/>
          </a:bodyPr>
          <a:lstStyle/>
          <a:p>
            <a:r>
              <a:rPr lang="en-GB" sz="9600" dirty="0">
                <a:solidFill>
                  <a:srgbClr val="8DC63F"/>
                </a:solidFill>
              </a:rPr>
              <a:t>To help bin-workers, we sort our waste into different colour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13</a:t>
            </a:fld>
            <a:endParaRPr lang="en-GB" dirty="0"/>
          </a:p>
        </p:txBody>
      </p:sp>
    </p:spTree>
    <p:extLst>
      <p:ext uri="{BB962C8B-B14F-4D97-AF65-F5344CB8AC3E}">
        <p14:creationId xmlns:p14="http://schemas.microsoft.com/office/powerpoint/2010/main" val="27692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7628"/>
          </a:xfrm>
        </p:spPr>
        <p:txBody>
          <a:bodyPr/>
          <a:lstStyle/>
          <a:p>
            <a:r>
              <a:rPr lang="en-GB" dirty="0"/>
              <a:t>In Sheffield, we have 3 or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blue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8288" y="3899263"/>
            <a:ext cx="2512291" cy="194310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588" y="2317950"/>
            <a:ext cx="1388812" cy="111105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56536" y="2138002"/>
            <a:ext cx="2256958" cy="1943100"/>
          </a:xfrm>
          <a:prstGeom prst="rect">
            <a:avLst/>
          </a:prstGeom>
        </p:spPr>
      </p:pic>
      <p:sp>
        <p:nvSpPr>
          <p:cNvPr id="7" name="Oval 6"/>
          <p:cNvSpPr/>
          <p:nvPr/>
        </p:nvSpPr>
        <p:spPr>
          <a:xfrm>
            <a:off x="534951" y="1352429"/>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022737" y="3069863"/>
            <a:ext cx="1234633" cy="369332"/>
          </a:xfrm>
          <a:prstGeom prst="rect">
            <a:avLst/>
          </a:prstGeom>
          <a:noFill/>
        </p:spPr>
        <p:txBody>
          <a:bodyPr wrap="none" rtlCol="0">
            <a:spAutoFit/>
          </a:bodyPr>
          <a:lstStyle/>
          <a:p>
            <a:r>
              <a:rPr lang="en-GB" dirty="0">
                <a:latin typeface="Comic Sans MS" panose="030F0702030302020204" pitchFamily="66" charset="0"/>
              </a:rPr>
              <a:t>Envelopes</a:t>
            </a:r>
          </a:p>
        </p:txBody>
      </p:sp>
      <p:sp>
        <p:nvSpPr>
          <p:cNvPr id="17" name="TextBox 16"/>
          <p:cNvSpPr txBox="1"/>
          <p:nvPr/>
        </p:nvSpPr>
        <p:spPr>
          <a:xfrm>
            <a:off x="9967319" y="4218137"/>
            <a:ext cx="1481496" cy="369332"/>
          </a:xfrm>
          <a:prstGeom prst="rect">
            <a:avLst/>
          </a:prstGeom>
          <a:noFill/>
        </p:spPr>
        <p:txBody>
          <a:bodyPr wrap="none" rtlCol="0" anchor="t">
            <a:spAutoFit/>
          </a:bodyPr>
          <a:lstStyle/>
          <a:p>
            <a:r>
              <a:rPr lang="en-GB" dirty="0">
                <a:latin typeface="Comic Sans MS"/>
              </a:rPr>
              <a:t>Newspapers</a:t>
            </a:r>
            <a:endParaRPr lang="en-GB" dirty="0">
              <a:latin typeface="Comic Sans MS" panose="030F0702030302020204" pitchFamily="66" charset="0"/>
            </a:endParaRPr>
          </a:p>
        </p:txBody>
      </p:sp>
      <p:sp>
        <p:nvSpPr>
          <p:cNvPr id="18" name="TextBox 17"/>
          <p:cNvSpPr txBox="1"/>
          <p:nvPr/>
        </p:nvSpPr>
        <p:spPr>
          <a:xfrm>
            <a:off x="8985839" y="5210944"/>
            <a:ext cx="1313180" cy="369332"/>
          </a:xfrm>
          <a:prstGeom prst="rect">
            <a:avLst/>
          </a:prstGeom>
          <a:noFill/>
        </p:spPr>
        <p:txBody>
          <a:bodyPr wrap="none" rtlCol="0">
            <a:spAutoFit/>
          </a:bodyPr>
          <a:lstStyle/>
          <a:p>
            <a:r>
              <a:rPr lang="en-GB" dirty="0">
                <a:latin typeface="Comic Sans MS" panose="030F0702030302020204" pitchFamily="66" charset="0"/>
              </a:rPr>
              <a:t>Cardboard</a:t>
            </a:r>
          </a:p>
        </p:txBody>
      </p:sp>
    </p:spTree>
    <p:extLst>
      <p:ext uri="{BB962C8B-B14F-4D97-AF65-F5344CB8AC3E}">
        <p14:creationId xmlns:p14="http://schemas.microsoft.com/office/powerpoint/2010/main" val="420952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7" grpId="0" animBg="1"/>
      <p:bldP spid="12"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Sheffield, we have 3 or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green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486153" y="1300603"/>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36189">
            <a:off x="6385370" y="1769118"/>
            <a:ext cx="1722449" cy="2306208"/>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0946" y="4398170"/>
            <a:ext cx="2551034" cy="1275517"/>
          </a:xfrm>
          <a:prstGeom prst="rect">
            <a:avLst/>
          </a:prstGeom>
        </p:spPr>
      </p:pic>
      <p:sp>
        <p:nvSpPr>
          <p:cNvPr id="19" name="TextBox 18"/>
          <p:cNvSpPr txBox="1"/>
          <p:nvPr/>
        </p:nvSpPr>
        <p:spPr>
          <a:xfrm>
            <a:off x="6669139" y="3779186"/>
            <a:ext cx="1016625" cy="369332"/>
          </a:xfrm>
          <a:prstGeom prst="rect">
            <a:avLst/>
          </a:prstGeom>
          <a:noFill/>
        </p:spPr>
        <p:txBody>
          <a:bodyPr wrap="none" rtlCol="0">
            <a:spAutoFit/>
          </a:bodyPr>
          <a:lstStyle/>
          <a:p>
            <a:r>
              <a:rPr lang="en-GB" dirty="0">
                <a:latin typeface="Comic Sans MS" panose="030F0702030302020204" pitchFamily="66" charset="0"/>
              </a:rPr>
              <a:t>Flowers</a:t>
            </a:r>
          </a:p>
        </p:txBody>
      </p:sp>
      <p:sp>
        <p:nvSpPr>
          <p:cNvPr id="20" name="TextBox 19"/>
          <p:cNvSpPr txBox="1"/>
          <p:nvPr/>
        </p:nvSpPr>
        <p:spPr>
          <a:xfrm>
            <a:off x="9762002" y="5506546"/>
            <a:ext cx="1739579" cy="369332"/>
          </a:xfrm>
          <a:prstGeom prst="rect">
            <a:avLst/>
          </a:prstGeom>
          <a:noFill/>
        </p:spPr>
        <p:txBody>
          <a:bodyPr wrap="none" rtlCol="0">
            <a:spAutoFit/>
          </a:bodyPr>
          <a:lstStyle/>
          <a:p>
            <a:r>
              <a:rPr lang="en-GB" dirty="0">
                <a:latin typeface="Comic Sans MS" panose="030F0702030302020204" pitchFamily="66" charset="0"/>
              </a:rPr>
              <a:t>Grass cuttings</a:t>
            </a:r>
          </a:p>
        </p:txBody>
      </p:sp>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23253" t="58635" r="34781" b="562"/>
          <a:stretch/>
        </p:blipFill>
        <p:spPr>
          <a:xfrm>
            <a:off x="10300772" y="1994052"/>
            <a:ext cx="1225302" cy="1244907"/>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3455" y="4300709"/>
            <a:ext cx="723441" cy="1356452"/>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371360">
            <a:off x="8110481" y="2914880"/>
            <a:ext cx="1650464" cy="1650464"/>
          </a:xfrm>
          <a:prstGeom prst="rect">
            <a:avLst/>
          </a:prstGeom>
        </p:spPr>
      </p:pic>
      <p:sp>
        <p:nvSpPr>
          <p:cNvPr id="24" name="TextBox 23"/>
          <p:cNvSpPr txBox="1"/>
          <p:nvPr/>
        </p:nvSpPr>
        <p:spPr>
          <a:xfrm>
            <a:off x="7008826" y="4934121"/>
            <a:ext cx="827471" cy="369332"/>
          </a:xfrm>
          <a:prstGeom prst="rect">
            <a:avLst/>
          </a:prstGeom>
          <a:noFill/>
        </p:spPr>
        <p:txBody>
          <a:bodyPr wrap="none" rtlCol="0">
            <a:spAutoFit/>
          </a:bodyPr>
          <a:lstStyle/>
          <a:p>
            <a:r>
              <a:rPr lang="en-GB" dirty="0">
                <a:latin typeface="Comic Sans MS" panose="030F0702030302020204" pitchFamily="66" charset="0"/>
              </a:rPr>
              <a:t>Plants</a:t>
            </a:r>
          </a:p>
        </p:txBody>
      </p:sp>
      <p:sp>
        <p:nvSpPr>
          <p:cNvPr id="25" name="TextBox 24"/>
          <p:cNvSpPr txBox="1"/>
          <p:nvPr/>
        </p:nvSpPr>
        <p:spPr>
          <a:xfrm>
            <a:off x="10596653" y="3299952"/>
            <a:ext cx="907621" cy="369332"/>
          </a:xfrm>
          <a:prstGeom prst="rect">
            <a:avLst/>
          </a:prstGeom>
          <a:noFill/>
        </p:spPr>
        <p:txBody>
          <a:bodyPr wrap="none" rtlCol="0">
            <a:spAutoFit/>
          </a:bodyPr>
          <a:lstStyle/>
          <a:p>
            <a:r>
              <a:rPr lang="en-GB" dirty="0">
                <a:latin typeface="Comic Sans MS" panose="030F0702030302020204" pitchFamily="66" charset="0"/>
              </a:rPr>
              <a:t>Leaves</a:t>
            </a:r>
          </a:p>
        </p:txBody>
      </p:sp>
      <p:sp>
        <p:nvSpPr>
          <p:cNvPr id="26" name="TextBox 25"/>
          <p:cNvSpPr txBox="1"/>
          <p:nvPr/>
        </p:nvSpPr>
        <p:spPr>
          <a:xfrm>
            <a:off x="9019405" y="3882010"/>
            <a:ext cx="798617" cy="369332"/>
          </a:xfrm>
          <a:prstGeom prst="rect">
            <a:avLst/>
          </a:prstGeom>
          <a:noFill/>
        </p:spPr>
        <p:txBody>
          <a:bodyPr wrap="none" rtlCol="0">
            <a:spAutoFit/>
          </a:bodyPr>
          <a:lstStyle/>
          <a:p>
            <a:r>
              <a:rPr lang="en-GB" dirty="0">
                <a:latin typeface="Comic Sans MS" panose="030F0702030302020204" pitchFamily="66" charset="0"/>
              </a:rPr>
              <a:t>Twigs</a:t>
            </a:r>
          </a:p>
        </p:txBody>
      </p:sp>
    </p:spTree>
    <p:extLst>
      <p:ext uri="{BB962C8B-B14F-4D97-AF65-F5344CB8AC3E}">
        <p14:creationId xmlns:p14="http://schemas.microsoft.com/office/powerpoint/2010/main" val="28671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2.96296E-6 L 0.2013 -0.00116 " pathEditMode="relative" rAng="0" ptsTypes="AA">
                                      <p:cBhvr>
                                        <p:cTn id="6" dur="2000" fill="hold"/>
                                        <p:tgtEl>
                                          <p:spTgt spid="7"/>
                                        </p:tgtEl>
                                        <p:attrNameLst>
                                          <p:attrName>ppt_x</p:attrName>
                                          <p:attrName>ppt_y</p:attrName>
                                        </p:attrNameLst>
                                      </p:cBhvr>
                                      <p:rCtr x="10065" y="-6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9" grpId="0"/>
      <p:bldP spid="20"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Sheffield, we have 3 or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540459" y="1429301"/>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brown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3002528" y="1353675"/>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977973" y="3115745"/>
            <a:ext cx="962123" cy="646331"/>
          </a:xfrm>
          <a:prstGeom prst="rect">
            <a:avLst/>
          </a:prstGeom>
          <a:noFill/>
        </p:spPr>
        <p:txBody>
          <a:bodyPr wrap="none" rtlCol="0" anchor="t">
            <a:spAutoFit/>
          </a:bodyPr>
          <a:lstStyle/>
          <a:p>
            <a:r>
              <a:rPr lang="en-GB" dirty="0">
                <a:latin typeface="Comic Sans MS" panose="030F0702030302020204" pitchFamily="66" charset="0"/>
              </a:rPr>
              <a:t>Plastic</a:t>
            </a:r>
          </a:p>
          <a:p>
            <a:r>
              <a:rPr lang="en-GB" dirty="0">
                <a:latin typeface="Comic Sans MS"/>
              </a:rPr>
              <a:t>bottles</a:t>
            </a:r>
            <a:endParaRPr lang="en-GB" dirty="0">
              <a:latin typeface="Comic Sans MS" panose="030F0702030302020204" pitchFamily="66" charset="0"/>
            </a:endParaRPr>
          </a:p>
        </p:txBody>
      </p:sp>
      <p:sp>
        <p:nvSpPr>
          <p:cNvPr id="16" name="TextBox 15"/>
          <p:cNvSpPr txBox="1"/>
          <p:nvPr/>
        </p:nvSpPr>
        <p:spPr>
          <a:xfrm>
            <a:off x="7469661" y="4070320"/>
            <a:ext cx="675185" cy="369332"/>
          </a:xfrm>
          <a:prstGeom prst="rect">
            <a:avLst/>
          </a:prstGeom>
          <a:noFill/>
        </p:spPr>
        <p:txBody>
          <a:bodyPr wrap="none" rtlCol="0">
            <a:spAutoFit/>
          </a:bodyPr>
          <a:lstStyle/>
          <a:p>
            <a:r>
              <a:rPr lang="en-GB" dirty="0">
                <a:latin typeface="Comic Sans MS" panose="030F0702030302020204" pitchFamily="66" charset="0"/>
              </a:rPr>
              <a:t>Cans</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060762">
            <a:off x="6802555" y="2162637"/>
            <a:ext cx="931807" cy="1863614"/>
          </a:xfrm>
          <a:prstGeom prst="rect">
            <a:avLst/>
          </a:prstGeom>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r="52750"/>
          <a:stretch/>
        </p:blipFill>
        <p:spPr>
          <a:xfrm>
            <a:off x="6105101" y="3912543"/>
            <a:ext cx="466595" cy="1466356"/>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20570" y="3994996"/>
            <a:ext cx="1916392" cy="186998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03250" y="4504054"/>
            <a:ext cx="709372" cy="123369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3071" y="2027740"/>
            <a:ext cx="1208841" cy="1816100"/>
          </a:xfrm>
          <a:prstGeom prst="rect">
            <a:avLst/>
          </a:prstGeom>
        </p:spPr>
      </p:pic>
      <p:sp>
        <p:nvSpPr>
          <p:cNvPr id="19" name="TextBox 18"/>
          <p:cNvSpPr txBox="1"/>
          <p:nvPr/>
        </p:nvSpPr>
        <p:spPr>
          <a:xfrm>
            <a:off x="9466993" y="2479699"/>
            <a:ext cx="638316" cy="369332"/>
          </a:xfrm>
          <a:prstGeom prst="rect">
            <a:avLst/>
          </a:prstGeom>
          <a:noFill/>
        </p:spPr>
        <p:txBody>
          <a:bodyPr wrap="none" rtlCol="0">
            <a:spAutoFit/>
          </a:bodyPr>
          <a:lstStyle/>
          <a:p>
            <a:r>
              <a:rPr lang="en-GB" dirty="0">
                <a:latin typeface="Comic Sans MS" panose="030F0702030302020204" pitchFamily="66" charset="0"/>
              </a:rPr>
              <a:t>Tins</a:t>
            </a:r>
          </a:p>
        </p:txBody>
      </p:sp>
      <p:sp>
        <p:nvSpPr>
          <p:cNvPr id="20" name="TextBox 19"/>
          <p:cNvSpPr txBox="1"/>
          <p:nvPr/>
        </p:nvSpPr>
        <p:spPr>
          <a:xfrm>
            <a:off x="5540459" y="5417002"/>
            <a:ext cx="1593706" cy="369332"/>
          </a:xfrm>
          <a:prstGeom prst="rect">
            <a:avLst/>
          </a:prstGeom>
          <a:noFill/>
        </p:spPr>
        <p:txBody>
          <a:bodyPr wrap="none" rtlCol="0">
            <a:spAutoFit/>
          </a:bodyPr>
          <a:lstStyle/>
          <a:p>
            <a:r>
              <a:rPr lang="en-GB" dirty="0">
                <a:latin typeface="Comic Sans MS" panose="030F0702030302020204" pitchFamily="66" charset="0"/>
              </a:rPr>
              <a:t>Glass bottles</a:t>
            </a:r>
          </a:p>
        </p:txBody>
      </p:sp>
      <p:sp>
        <p:nvSpPr>
          <p:cNvPr id="21" name="TextBox 20"/>
          <p:cNvSpPr txBox="1"/>
          <p:nvPr/>
        </p:nvSpPr>
        <p:spPr>
          <a:xfrm>
            <a:off x="10541108" y="4936233"/>
            <a:ext cx="1250663" cy="369332"/>
          </a:xfrm>
          <a:prstGeom prst="rect">
            <a:avLst/>
          </a:prstGeom>
          <a:noFill/>
        </p:spPr>
        <p:txBody>
          <a:bodyPr wrap="none" rtlCol="0" anchor="t">
            <a:spAutoFit/>
          </a:bodyPr>
          <a:lstStyle/>
          <a:p>
            <a:r>
              <a:rPr lang="en-GB" dirty="0">
                <a:latin typeface="Comic Sans MS"/>
              </a:rPr>
              <a:t>Glass jars</a:t>
            </a:r>
            <a:endParaRPr lang="en-GB" dirty="0">
              <a:latin typeface="Comic Sans MS" panose="030F0702030302020204" pitchFamily="66" charset="0"/>
            </a:endParaRPr>
          </a:p>
        </p:txBody>
      </p:sp>
    </p:spTree>
    <p:extLst>
      <p:ext uri="{BB962C8B-B14F-4D97-AF65-F5344CB8AC3E}">
        <p14:creationId xmlns:p14="http://schemas.microsoft.com/office/powerpoint/2010/main" val="20647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4.07407E-6 L -0.20261 0.35416 " pathEditMode="relative" rAng="0" ptsTypes="AA">
                                      <p:cBhvr>
                                        <p:cTn id="6" dur="2000" fill="hold"/>
                                        <p:tgtEl>
                                          <p:spTgt spid="7"/>
                                        </p:tgtEl>
                                        <p:attrNameLst>
                                          <p:attrName>ppt_x</p:attrName>
                                          <p:attrName>ppt_y</p:attrName>
                                        </p:attrNameLst>
                                      </p:cBhvr>
                                      <p:rCtr x="-10130" y="1770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4" grpId="0"/>
      <p:bldP spid="16"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Sheffield, we have 3 or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17</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540459" y="1429301"/>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black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752359" y="3658204"/>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844410" y="2775394"/>
            <a:ext cx="937427" cy="646331"/>
          </a:xfrm>
          <a:prstGeom prst="rect">
            <a:avLst/>
          </a:prstGeom>
          <a:noFill/>
        </p:spPr>
        <p:txBody>
          <a:bodyPr wrap="square" rtlCol="0">
            <a:spAutoFit/>
          </a:bodyPr>
          <a:lstStyle/>
          <a:p>
            <a:r>
              <a:rPr lang="en-GB" dirty="0">
                <a:latin typeface="Comic Sans MS" panose="030F0702030302020204" pitchFamily="66" charset="0"/>
              </a:rPr>
              <a:t>Food waste</a:t>
            </a:r>
          </a:p>
        </p:txBody>
      </p:sp>
      <p:sp>
        <p:nvSpPr>
          <p:cNvPr id="21" name="TextBox 20"/>
          <p:cNvSpPr txBox="1"/>
          <p:nvPr/>
        </p:nvSpPr>
        <p:spPr>
          <a:xfrm>
            <a:off x="8175514" y="4253127"/>
            <a:ext cx="1497124" cy="369332"/>
          </a:xfrm>
          <a:prstGeom prst="rect">
            <a:avLst/>
          </a:prstGeom>
          <a:noFill/>
        </p:spPr>
        <p:txBody>
          <a:bodyPr wrap="square" rtlCol="0">
            <a:spAutoFit/>
          </a:bodyPr>
          <a:lstStyle/>
          <a:p>
            <a:r>
              <a:rPr lang="en-GB" dirty="0">
                <a:latin typeface="Comic Sans MS" panose="030F0702030302020204" pitchFamily="66" charset="0"/>
              </a:rPr>
              <a:t>Plastic pots</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9007" y="2217294"/>
            <a:ext cx="2107229" cy="155243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51227" y="3726766"/>
            <a:ext cx="1959047" cy="1959047"/>
          </a:xfrm>
          <a:prstGeom prst="rect">
            <a:avLst/>
          </a:prstGeom>
        </p:spPr>
      </p:pic>
      <p:pic>
        <p:nvPicPr>
          <p:cNvPr id="22" name="Picture 21"/>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502297" y="2326556"/>
            <a:ext cx="2190337" cy="2190337"/>
          </a:xfrm>
          <a:prstGeom prst="rect">
            <a:avLst/>
          </a:prstGeom>
        </p:spPr>
      </p:pic>
      <p:sp>
        <p:nvSpPr>
          <p:cNvPr id="19" name="TextBox 18"/>
          <p:cNvSpPr txBox="1"/>
          <p:nvPr/>
        </p:nvSpPr>
        <p:spPr>
          <a:xfrm>
            <a:off x="9466993" y="2479699"/>
            <a:ext cx="1037463" cy="369332"/>
          </a:xfrm>
          <a:prstGeom prst="rect">
            <a:avLst/>
          </a:prstGeom>
          <a:noFill/>
        </p:spPr>
        <p:txBody>
          <a:bodyPr wrap="none" rtlCol="0">
            <a:spAutoFit/>
          </a:bodyPr>
          <a:lstStyle/>
          <a:p>
            <a:r>
              <a:rPr lang="en-GB" dirty="0">
                <a:latin typeface="Comic Sans MS" panose="030F0702030302020204" pitchFamily="66" charset="0"/>
              </a:rPr>
              <a:t>Nappies</a:t>
            </a:r>
          </a:p>
        </p:txBody>
      </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02812" y="4176562"/>
            <a:ext cx="1801068" cy="1401831"/>
          </a:xfrm>
          <a:prstGeom prst="rect">
            <a:avLst/>
          </a:prstGeom>
        </p:spPr>
      </p:pic>
      <p:sp>
        <p:nvSpPr>
          <p:cNvPr id="17" name="TextBox 16"/>
          <p:cNvSpPr txBox="1"/>
          <p:nvPr/>
        </p:nvSpPr>
        <p:spPr>
          <a:xfrm>
            <a:off x="10094351" y="5374824"/>
            <a:ext cx="1737359" cy="369332"/>
          </a:xfrm>
          <a:prstGeom prst="rect">
            <a:avLst/>
          </a:prstGeom>
          <a:noFill/>
        </p:spPr>
        <p:txBody>
          <a:bodyPr wrap="square" rtlCol="0">
            <a:spAutoFit/>
          </a:bodyPr>
          <a:lstStyle/>
          <a:p>
            <a:r>
              <a:rPr lang="en-GB" dirty="0">
                <a:latin typeface="Comic Sans MS" panose="030F0702030302020204" pitchFamily="66" charset="0"/>
              </a:rPr>
              <a:t>Plastic trays</a:t>
            </a:r>
          </a:p>
        </p:txBody>
      </p:sp>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20266" y="4695836"/>
            <a:ext cx="1452423" cy="1145598"/>
          </a:xfrm>
          <a:prstGeom prst="rect">
            <a:avLst/>
          </a:prstGeom>
        </p:spPr>
      </p:pic>
      <p:sp>
        <p:nvSpPr>
          <p:cNvPr id="20" name="TextBox 19"/>
          <p:cNvSpPr txBox="1"/>
          <p:nvPr/>
        </p:nvSpPr>
        <p:spPr>
          <a:xfrm>
            <a:off x="5962841" y="5571538"/>
            <a:ext cx="1737359" cy="369332"/>
          </a:xfrm>
          <a:prstGeom prst="rect">
            <a:avLst/>
          </a:prstGeom>
          <a:noFill/>
        </p:spPr>
        <p:txBody>
          <a:bodyPr wrap="square" rtlCol="0">
            <a:spAutoFit/>
          </a:bodyPr>
          <a:lstStyle/>
          <a:p>
            <a:r>
              <a:rPr lang="en-GB" dirty="0">
                <a:latin typeface="Comic Sans MS" panose="030F0702030302020204" pitchFamily="66" charset="0"/>
              </a:rPr>
              <a:t>Plastic tubs</a:t>
            </a:r>
          </a:p>
        </p:txBody>
      </p:sp>
    </p:spTree>
    <p:extLst>
      <p:ext uri="{BB962C8B-B14F-4D97-AF65-F5344CB8AC3E}">
        <p14:creationId xmlns:p14="http://schemas.microsoft.com/office/powerpoint/2010/main" val="24908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2.96296E-6 L 0.17344 0.01805 " pathEditMode="relative" rAng="0" ptsTypes="AA">
                                      <p:cBhvr>
                                        <p:cTn id="6" dur="2000" fill="hold"/>
                                        <p:tgtEl>
                                          <p:spTgt spid="7"/>
                                        </p:tgtEl>
                                        <p:attrNameLst>
                                          <p:attrName>ppt_x</p:attrName>
                                          <p:attrName>ppt_y</p:attrName>
                                        </p:attrNameLst>
                                      </p:cBhvr>
                                      <p:rCtr x="8672" y="90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4" grpId="0"/>
      <p:bldP spid="21" grpId="0"/>
      <p:bldP spid="19" grpId="0"/>
      <p:bldP spid="17"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18</a:t>
            </a:fld>
            <a:endParaRPr lang="en-GB" dirty="0"/>
          </a:p>
        </p:txBody>
      </p:sp>
      <p:pic>
        <p:nvPicPr>
          <p:cNvPr id="5" name="Picture 2" descr="Image result for plastic in the environ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87" y="1504264"/>
            <a:ext cx="3849471" cy="1924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urtle eating plas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629" y="3655875"/>
            <a:ext cx="4258589" cy="2227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29069" y="2397893"/>
            <a:ext cx="5348544" cy="919401"/>
          </a:xfrm>
          <a:prstGeom prst="roundRect">
            <a:avLst/>
          </a:prstGeom>
          <a:solidFill>
            <a:schemeClr val="accent6">
              <a:lumMod val="75000"/>
            </a:schemeClr>
          </a:solidFill>
        </p:spPr>
        <p:txBody>
          <a:bodyPr wrap="square" rtlCol="0">
            <a:spAutoFit/>
          </a:bodyPr>
          <a:lstStyle/>
          <a:p>
            <a:pPr algn="ctr"/>
            <a:r>
              <a:rPr lang="en-GB" sz="2400" dirty="0">
                <a:solidFill>
                  <a:schemeClr val="bg1"/>
                </a:solidFill>
                <a:latin typeface="Comic Sans MS" panose="030F0702030302020204" pitchFamily="66" charset="0"/>
              </a:rPr>
              <a:t>80% of plastic found in the oceans comes from the land </a:t>
            </a:r>
          </a:p>
        </p:txBody>
      </p:sp>
      <p:sp>
        <p:nvSpPr>
          <p:cNvPr id="8" name="TextBox 7"/>
          <p:cNvSpPr txBox="1"/>
          <p:nvPr/>
        </p:nvSpPr>
        <p:spPr>
          <a:xfrm>
            <a:off x="6029069" y="3864642"/>
            <a:ext cx="5348544" cy="1328023"/>
          </a:xfrm>
          <a:prstGeom prst="roundRect">
            <a:avLst/>
          </a:prstGeom>
          <a:solidFill>
            <a:srgbClr val="00B0F0"/>
          </a:solidFill>
        </p:spPr>
        <p:txBody>
          <a:bodyPr wrap="square" rtlCol="0">
            <a:spAutoFit/>
          </a:bodyPr>
          <a:lstStyle/>
          <a:p>
            <a:pPr algn="ctr"/>
            <a:r>
              <a:rPr lang="en-GB" sz="2400" dirty="0">
                <a:solidFill>
                  <a:schemeClr val="bg1"/>
                </a:solidFill>
                <a:latin typeface="Comic Sans MS" panose="030F0702030302020204" pitchFamily="66" charset="0"/>
              </a:rPr>
              <a:t>Many animals in the ocean think that plastic is food and will eat it. This will make them very poorly</a:t>
            </a:r>
          </a:p>
        </p:txBody>
      </p:sp>
      <p:sp>
        <p:nvSpPr>
          <p:cNvPr id="9" name="TextBox 8"/>
          <p:cNvSpPr txBox="1"/>
          <p:nvPr/>
        </p:nvSpPr>
        <p:spPr>
          <a:xfrm>
            <a:off x="5769641" y="1415937"/>
            <a:ext cx="5867400" cy="461665"/>
          </a:xfrm>
          <a:prstGeom prst="rect">
            <a:avLst/>
          </a:prstGeom>
          <a:noFill/>
        </p:spPr>
        <p:txBody>
          <a:bodyPr wrap="square" rtlCol="0">
            <a:spAutoFit/>
          </a:bodyPr>
          <a:lstStyle/>
          <a:p>
            <a:pPr algn="ctr"/>
            <a:r>
              <a:rPr lang="en-GB" sz="2400" dirty="0">
                <a:latin typeface="Comic Sans MS" panose="030F0702030302020204" pitchFamily="66" charset="0"/>
              </a:rPr>
              <a:t>Recycling saves our oceans and beaches!</a:t>
            </a:r>
          </a:p>
        </p:txBody>
      </p:sp>
    </p:spTree>
    <p:extLst>
      <p:ext uri="{BB962C8B-B14F-4D97-AF65-F5344CB8AC3E}">
        <p14:creationId xmlns:p14="http://schemas.microsoft.com/office/powerpoint/2010/main" val="37944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a:xfrm>
            <a:off x="8801100" y="6454840"/>
            <a:ext cx="2743200" cy="365125"/>
          </a:xfrm>
        </p:spPr>
        <p:txBody>
          <a:bodyPr/>
          <a:lstStyle/>
          <a:p>
            <a:fld id="{F2198C37-2E9A-47E5-8C17-BEDDB4D5E342}" type="slidenum">
              <a:rPr lang="en-GB" smtClean="0"/>
              <a:pPr/>
              <a:t>19</a:t>
            </a:fld>
            <a:endParaRPr lang="en-GB" dirty="0"/>
          </a:p>
        </p:txBody>
      </p:sp>
      <p:sp>
        <p:nvSpPr>
          <p:cNvPr id="5" name="TextBox 4"/>
          <p:cNvSpPr txBox="1"/>
          <p:nvPr/>
        </p:nvSpPr>
        <p:spPr>
          <a:xfrm>
            <a:off x="1546225" y="1425575"/>
            <a:ext cx="9466053" cy="523220"/>
          </a:xfrm>
          <a:prstGeom prst="rect">
            <a:avLst/>
          </a:prstGeom>
          <a:noFill/>
        </p:spPr>
        <p:txBody>
          <a:bodyPr wrap="none" rtlCol="0" anchor="t">
            <a:spAutoFit/>
          </a:bodyPr>
          <a:lstStyle/>
          <a:p>
            <a:r>
              <a:rPr lang="en-GB" sz="2800" dirty="0">
                <a:latin typeface="Comic Sans MS"/>
              </a:rPr>
              <a:t>Recycling means we can turn our waste into new things!</a:t>
            </a:r>
          </a:p>
        </p:txBody>
      </p:sp>
      <p:pic>
        <p:nvPicPr>
          <p:cNvPr id="6" name="Picture 8" descr="Image result for fleece jacke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67477" y="2080496"/>
            <a:ext cx="3822701" cy="3822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742159" y="2195251"/>
            <a:ext cx="581121" cy="11622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431120" y="2246787"/>
            <a:ext cx="581121" cy="11622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080452" y="2198248"/>
            <a:ext cx="581121" cy="11622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761428" y="2195251"/>
            <a:ext cx="581121" cy="11622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53587" y="2149006"/>
            <a:ext cx="581121" cy="11622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927008" y="3494514"/>
            <a:ext cx="581121" cy="116224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615969" y="3546050"/>
            <a:ext cx="581121" cy="11622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265301" y="3497511"/>
            <a:ext cx="581121" cy="11622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946277" y="3494514"/>
            <a:ext cx="581121" cy="11622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538436" y="3448269"/>
            <a:ext cx="581121" cy="116224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111854" y="4764935"/>
            <a:ext cx="581121" cy="116224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800815" y="4816471"/>
            <a:ext cx="581121" cy="116224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50147" y="4767932"/>
            <a:ext cx="581121" cy="116224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131123" y="4764935"/>
            <a:ext cx="581121" cy="116224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723282" y="4718690"/>
            <a:ext cx="581121" cy="116224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949153" y="2298313"/>
            <a:ext cx="581121" cy="11622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566259" y="2241861"/>
            <a:ext cx="581121" cy="116224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2909" y="2349408"/>
            <a:ext cx="581121" cy="1162242"/>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411992" y="2405981"/>
            <a:ext cx="581121" cy="116224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87066" y="3548667"/>
            <a:ext cx="581121" cy="116224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333592" y="3620697"/>
            <a:ext cx="581121" cy="116224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298064" y="4589045"/>
            <a:ext cx="581121" cy="11622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00298" y="4770333"/>
            <a:ext cx="581121" cy="116224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56515" y="3517208"/>
            <a:ext cx="581121" cy="116224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1222" y="4704677"/>
            <a:ext cx="581121" cy="1162242"/>
          </a:xfrm>
          <a:prstGeom prst="rect">
            <a:avLst/>
          </a:prstGeom>
        </p:spPr>
      </p:pic>
      <p:sp>
        <p:nvSpPr>
          <p:cNvPr id="32" name="Right Arrow 31"/>
          <p:cNvSpPr/>
          <p:nvPr/>
        </p:nvSpPr>
        <p:spPr>
          <a:xfrm>
            <a:off x="6095946" y="3467404"/>
            <a:ext cx="2342189" cy="1181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350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50"/>
                                        <p:tgtEl>
                                          <p:spTgt spid="17"/>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50"/>
                                        <p:tgtEl>
                                          <p:spTgt spid="23"/>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childTnLst>
                                </p:cTn>
                              </p:par>
                            </p:childTnLst>
                          </p:cTn>
                        </p:par>
                        <p:par>
                          <p:cTn id="84" fill="hold">
                            <p:stCondLst>
                              <p:cond delay="525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50"/>
                                        <p:tgtEl>
                                          <p:spTgt spid="27"/>
                                        </p:tgtEl>
                                      </p:cBhvr>
                                    </p:animEffect>
                                  </p:childTnLst>
                                </p:cTn>
                              </p:par>
                            </p:childTnLst>
                          </p:cTn>
                        </p:par>
                        <p:par>
                          <p:cTn id="92" fill="hold">
                            <p:stCondLst>
                              <p:cond delay="575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250"/>
                                        <p:tgtEl>
                                          <p:spTgt spid="29"/>
                                        </p:tgtEl>
                                      </p:cBhvr>
                                    </p:animEffect>
                                  </p:childTnLst>
                                </p:cTn>
                              </p:par>
                            </p:childTnLst>
                          </p:cTn>
                        </p:par>
                        <p:par>
                          <p:cTn id="100" fill="hold">
                            <p:stCondLst>
                              <p:cond delay="6250"/>
                            </p:stCondLst>
                            <p:childTnLst>
                              <p:par>
                                <p:cTn id="101" presetID="10"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250"/>
                                        <p:tgtEl>
                                          <p:spTgt spid="30"/>
                                        </p:tgtEl>
                                      </p:cBhvr>
                                    </p:animEffect>
                                  </p:childTnLst>
                                </p:cTn>
                              </p:par>
                            </p:childTnLst>
                          </p:cTn>
                        </p:par>
                        <p:par>
                          <p:cTn id="104" fill="hold">
                            <p:stCondLst>
                              <p:cond delay="6500"/>
                            </p:stCondLst>
                            <p:childTnLst>
                              <p:par>
                                <p:cTn id="105" presetID="10" presetClass="entr" presetSubtype="0"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25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p:txBody>
          <a:bodyPr/>
          <a:lstStyle/>
          <a:p>
            <a:pPr algn="ctr"/>
            <a:r>
              <a:rPr lang="en-GB" dirty="0">
                <a:latin typeface="Comic Sans MS" panose="030F0702030302020204" pitchFamily="66" charset="0"/>
              </a:rPr>
              <a:t>To understand the importance of the 3Rs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a:t>
            </a:fld>
            <a:endParaRPr lang="en-GB" dirty="0"/>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r>
              <a:rPr lang="en-GB" dirty="0"/>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dirty="0">
                <a:latin typeface="Comic Sans MS" panose="030F0702030302020204" pitchFamily="66" charset="0"/>
              </a:rPr>
              <a:t>I can identify what the 3Rs are</a:t>
            </a:r>
          </a:p>
          <a:p>
            <a:pPr algn="ctr">
              <a:lnSpc>
                <a:spcPct val="150000"/>
              </a:lnSpc>
            </a:pPr>
            <a:r>
              <a:rPr lang="en-GB" dirty="0">
                <a:latin typeface="Comic Sans MS"/>
                <a:cs typeface="Arial"/>
              </a:rPr>
              <a:t>I can give examples of each of the ‘Rs’</a:t>
            </a:r>
          </a:p>
          <a:p>
            <a:pPr algn="ctr">
              <a:lnSpc>
                <a:spcPct val="150000"/>
              </a:lnSpc>
            </a:pPr>
            <a:r>
              <a:rPr lang="en-GB" dirty="0">
                <a:latin typeface="Comic Sans MS"/>
                <a:cs typeface="Arial"/>
              </a:rPr>
              <a:t>I can explain why they are important </a:t>
            </a:r>
            <a:endParaRPr lang="en-GB" dirty="0">
              <a:latin typeface="Comic Sans MS" panose="030F0702030302020204" pitchFamily="66" charset="0"/>
            </a:endParaRPr>
          </a:p>
        </p:txBody>
      </p:sp>
    </p:spTree>
    <p:extLst>
      <p:ext uri="{BB962C8B-B14F-4D97-AF65-F5344CB8AC3E}">
        <p14:creationId xmlns:p14="http://schemas.microsoft.com/office/powerpoint/2010/main" val="154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a:xfrm>
            <a:off x="838200" y="1356038"/>
            <a:ext cx="10370270" cy="622888"/>
          </a:xfrm>
        </p:spPr>
        <p:txBody>
          <a:bodyPr/>
          <a:lstStyle/>
          <a:p>
            <a:pPr marL="0" indent="0">
              <a:buNone/>
            </a:pPr>
            <a:r>
              <a:rPr lang="en-GB" dirty="0"/>
              <a:t>Recycling saves our resources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20</a:t>
            </a:fld>
            <a:endParaRPr lang="en-GB" dirty="0"/>
          </a:p>
        </p:txBody>
      </p:sp>
      <p:graphicFrame>
        <p:nvGraphicFramePr>
          <p:cNvPr id="7" name="Chart 6"/>
          <p:cNvGraphicFramePr/>
          <p:nvPr/>
        </p:nvGraphicFramePr>
        <p:xfrm>
          <a:off x="947382" y="2265530"/>
          <a:ext cx="4443484" cy="297521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891210" y="5056074"/>
            <a:ext cx="1277914" cy="369332"/>
          </a:xfrm>
          <a:prstGeom prst="rect">
            <a:avLst/>
          </a:prstGeom>
        </p:spPr>
        <p:txBody>
          <a:bodyPr wrap="none">
            <a:spAutoFit/>
          </a:bodyPr>
          <a:lstStyle/>
          <a:p>
            <a:r>
              <a:rPr lang="en-GB" dirty="0">
                <a:latin typeface="Comic Sans MS" panose="030F0702030302020204" pitchFamily="66" charset="0"/>
              </a:rPr>
              <a:t>Resources</a:t>
            </a:r>
          </a:p>
        </p:txBody>
      </p:sp>
      <p:sp>
        <p:nvSpPr>
          <p:cNvPr id="10" name="Rectangle 9"/>
          <p:cNvSpPr/>
          <p:nvPr/>
        </p:nvSpPr>
        <p:spPr>
          <a:xfrm>
            <a:off x="3389975" y="5152451"/>
            <a:ext cx="890019" cy="923330"/>
          </a:xfrm>
          <a:prstGeom prst="rect">
            <a:avLst/>
          </a:prstGeom>
        </p:spPr>
        <p:txBody>
          <a:bodyPr wrap="square">
            <a:spAutoFit/>
          </a:bodyPr>
          <a:lstStyle/>
          <a:p>
            <a:r>
              <a:rPr lang="en-GB" dirty="0">
                <a:latin typeface="Comic Sans MS" panose="030F0702030302020204" pitchFamily="66" charset="0"/>
              </a:rPr>
              <a:t>‘Stuff’ we make</a:t>
            </a:r>
          </a:p>
        </p:txBody>
      </p:sp>
      <p:sp>
        <p:nvSpPr>
          <p:cNvPr id="11" name="Rectangle 10"/>
          <p:cNvSpPr/>
          <p:nvPr/>
        </p:nvSpPr>
        <p:spPr>
          <a:xfrm>
            <a:off x="3169124" y="2402006"/>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486400" y="2073281"/>
            <a:ext cx="5817604" cy="646331"/>
          </a:xfrm>
          <a:prstGeom prst="rect">
            <a:avLst/>
          </a:prstGeom>
          <a:noFill/>
        </p:spPr>
        <p:txBody>
          <a:bodyPr wrap="square" rtlCol="0">
            <a:spAutoFit/>
          </a:bodyPr>
          <a:lstStyle/>
          <a:p>
            <a:r>
              <a:rPr lang="en-GB" dirty="0">
                <a:latin typeface="Comic Sans MS" panose="030F0702030302020204" pitchFamily="66" charset="0"/>
              </a:rPr>
              <a:t>Resources are the materials we need to make and power our ‘stuff’ </a:t>
            </a:r>
          </a:p>
        </p:txBody>
      </p:sp>
      <p:sp>
        <p:nvSpPr>
          <p:cNvPr id="13" name="TextBox 12"/>
          <p:cNvSpPr txBox="1"/>
          <p:nvPr/>
        </p:nvSpPr>
        <p:spPr>
          <a:xfrm>
            <a:off x="5486400" y="3822262"/>
            <a:ext cx="5817604" cy="923330"/>
          </a:xfrm>
          <a:prstGeom prst="rect">
            <a:avLst/>
          </a:prstGeom>
          <a:noFill/>
        </p:spPr>
        <p:txBody>
          <a:bodyPr wrap="square" rtlCol="0" anchor="t">
            <a:spAutoFit/>
          </a:bodyPr>
          <a:lstStyle/>
          <a:p>
            <a:r>
              <a:rPr lang="en-GB" dirty="0">
                <a:latin typeface="Comic Sans MS"/>
              </a:rPr>
              <a:t>Some resources take a long time to replace so it's important we use them for as long as possible and recycle them when we are done with them.</a:t>
            </a:r>
          </a:p>
        </p:txBody>
      </p:sp>
      <p:sp>
        <p:nvSpPr>
          <p:cNvPr id="14" name="TextBox 13"/>
          <p:cNvSpPr txBox="1"/>
          <p:nvPr/>
        </p:nvSpPr>
        <p:spPr>
          <a:xfrm>
            <a:off x="5486400" y="3086271"/>
            <a:ext cx="5817604" cy="646331"/>
          </a:xfrm>
          <a:prstGeom prst="rect">
            <a:avLst/>
          </a:prstGeom>
          <a:noFill/>
        </p:spPr>
        <p:txBody>
          <a:bodyPr wrap="square" rtlCol="0" anchor="t">
            <a:spAutoFit/>
          </a:bodyPr>
          <a:lstStyle/>
          <a:p>
            <a:r>
              <a:rPr lang="en-GB" dirty="0">
                <a:latin typeface="Comic Sans MS"/>
              </a:rPr>
              <a:t>The more 'stuff' we make, the more resources we will use</a:t>
            </a:r>
          </a:p>
        </p:txBody>
      </p:sp>
      <p:sp>
        <p:nvSpPr>
          <p:cNvPr id="15" name="Rectangle 14"/>
          <p:cNvSpPr/>
          <p:nvPr/>
        </p:nvSpPr>
        <p:spPr>
          <a:xfrm>
            <a:off x="2040446" y="2377912"/>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380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grpId="0" nodeType="clickEffect">
                                  <p:stCondLst>
                                    <p:cond delay="0"/>
                                  </p:stCondLst>
                                  <p:childTnLst>
                                    <p:animEffect transition="out" filter="wipe(down)">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par>
                                <p:cTn id="39" presetID="22" presetClass="entr" presetSubtype="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2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7" grpId="0">
        <p:bldAsOne/>
      </p:bldGraphic>
      <p:bldP spid="9" grpId="0"/>
      <p:bldP spid="10" grpId="0"/>
      <p:bldP spid="11" grpId="0" animBg="1"/>
      <p:bldP spid="12" grpId="0"/>
      <p:bldP spid="13" grpId="0"/>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p:txBody>
          <a:bodyPr/>
          <a:lstStyle/>
          <a:p>
            <a:pPr marL="0" indent="0">
              <a:buNone/>
            </a:pPr>
            <a:r>
              <a:rPr lang="en-GB" dirty="0"/>
              <a:t>Recycling saves energy!</a:t>
            </a:r>
          </a:p>
          <a:p>
            <a:pPr marL="0" indent="0" algn="ctr">
              <a:buNone/>
            </a:pPr>
            <a:r>
              <a:rPr lang="en-GB" sz="2000" dirty="0"/>
              <a:t>By recycling just one glass bottle, enough energy is saved to power a light bulb for four hours.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21</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541" y="2516883"/>
            <a:ext cx="2743205" cy="31043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5947" y="2818908"/>
            <a:ext cx="2394733" cy="3133835"/>
          </a:xfrm>
          <a:prstGeom prst="rect">
            <a:avLst/>
          </a:prstGeom>
        </p:spPr>
      </p:pic>
    </p:spTree>
    <p:extLst>
      <p:ext uri="{BB962C8B-B14F-4D97-AF65-F5344CB8AC3E}">
        <p14:creationId xmlns:p14="http://schemas.microsoft.com/office/powerpoint/2010/main" val="22841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6"/>
                                        </p:tgtEl>
                                        <p:attrNameLst>
                                          <p:attrName>ppt_w</p:attrName>
                                        </p:attrNameLst>
                                      </p:cBhvr>
                                      <p:tavLst>
                                        <p:tav tm="0">
                                          <p:val>
                                            <p:strVal val="ppt_w"/>
                                          </p:val>
                                        </p:tav>
                                        <p:tav tm="100000">
                                          <p:val>
                                            <p:fltVal val="0"/>
                                          </p:val>
                                        </p:tav>
                                      </p:tavLst>
                                    </p:anim>
                                    <p:anim calcmode="lin" valueType="num">
                                      <p:cBhvr>
                                        <p:cTn id="24" dur="1000"/>
                                        <p:tgtEl>
                                          <p:spTgt spid="6"/>
                                        </p:tgtEl>
                                        <p:attrNameLst>
                                          <p:attrName>ppt_h</p:attrName>
                                        </p:attrNameLst>
                                      </p:cBhvr>
                                      <p:tavLst>
                                        <p:tav tm="0">
                                          <p:val>
                                            <p:strVal val="ppt_h"/>
                                          </p:val>
                                        </p:tav>
                                        <p:tav tm="100000">
                                          <p:val>
                                            <p:fltVal val="0"/>
                                          </p:val>
                                        </p:tav>
                                      </p:tavLst>
                                    </p:anim>
                                    <p:anim calcmode="lin" valueType="num">
                                      <p:cBhvr>
                                        <p:cTn id="25" dur="1000"/>
                                        <p:tgtEl>
                                          <p:spTgt spid="6"/>
                                        </p:tgtEl>
                                        <p:attrNameLst>
                                          <p:attrName>style.rotation</p:attrName>
                                        </p:attrNameLst>
                                      </p:cBhvr>
                                      <p:tavLst>
                                        <p:tav tm="0">
                                          <p:val>
                                            <p:fltVal val="0"/>
                                          </p:val>
                                        </p:tav>
                                        <p:tav tm="100000">
                                          <p:val>
                                            <p:fltVal val="9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par>
                                <p:cTn id="28" presetID="3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22</a:t>
            </a:fld>
            <a:endParaRPr lang="en-GB" dirty="0"/>
          </a:p>
        </p:txBody>
      </p:sp>
      <p:sp>
        <p:nvSpPr>
          <p:cNvPr id="5" name="TextBox 4"/>
          <p:cNvSpPr txBox="1"/>
          <p:nvPr/>
        </p:nvSpPr>
        <p:spPr>
          <a:xfrm>
            <a:off x="5695950" y="1706065"/>
            <a:ext cx="4653838" cy="523220"/>
          </a:xfrm>
          <a:prstGeom prst="rect">
            <a:avLst/>
          </a:prstGeom>
          <a:noFill/>
        </p:spPr>
        <p:txBody>
          <a:bodyPr wrap="none" rtlCol="0">
            <a:spAutoFit/>
          </a:bodyPr>
          <a:lstStyle/>
          <a:p>
            <a:r>
              <a:rPr lang="en-GB" sz="2800" dirty="0">
                <a:latin typeface="Comic Sans MS" panose="030F0702030302020204" pitchFamily="66" charset="0"/>
              </a:rPr>
              <a:t>Recycling saves our planet </a:t>
            </a:r>
          </a:p>
        </p:txBody>
      </p:sp>
      <p:pic>
        <p:nvPicPr>
          <p:cNvPr id="6" name="Picture 6" descr="Image result for planet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634" y="1616034"/>
            <a:ext cx="4232666" cy="438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62900" y="2687721"/>
            <a:ext cx="4965400" cy="2281476"/>
          </a:xfrm>
          <a:prstGeom prst="roundRect">
            <a:avLst/>
          </a:prstGeom>
          <a:solidFill>
            <a:schemeClr val="accent6"/>
          </a:solidFill>
        </p:spPr>
        <p:txBody>
          <a:bodyPr wrap="square" rtlCol="0" anchor="t">
            <a:spAutoFit/>
          </a:bodyPr>
          <a:lstStyle/>
          <a:p>
            <a:pPr algn="ctr">
              <a:defRPr/>
            </a:pPr>
            <a:r>
              <a:rPr kumimoji="0" lang="en-GB" sz="3200" b="0" i="0" u="none" strike="noStrike" kern="1200" cap="none" spc="0" normalizeH="0" baseline="0" noProof="0" dirty="0">
                <a:ln>
                  <a:noFill/>
                </a:ln>
                <a:effectLst/>
                <a:uLnTx/>
                <a:uFillTx/>
                <a:latin typeface="Comic Sans MS"/>
              </a:rPr>
              <a:t>We only have one planet </a:t>
            </a:r>
            <a:r>
              <a:rPr lang="en-GB" sz="3200" dirty="0">
                <a:latin typeface="Comic Sans MS"/>
              </a:rPr>
              <a:t>Earth, so</a:t>
            </a:r>
            <a:r>
              <a:rPr kumimoji="0" lang="en-GB" sz="3200" b="0" i="0" u="none" strike="noStrike" kern="1200" cap="none" spc="0" normalizeH="0" baseline="0" noProof="0" dirty="0">
                <a:ln>
                  <a:noFill/>
                </a:ln>
                <a:effectLst/>
                <a:uLnTx/>
                <a:uFillTx/>
                <a:latin typeface="Comic Sans MS"/>
              </a:rPr>
              <a:t> it is really important that we look after it!</a:t>
            </a:r>
          </a:p>
        </p:txBody>
      </p:sp>
    </p:spTree>
    <p:extLst>
      <p:ext uri="{BB962C8B-B14F-4D97-AF65-F5344CB8AC3E}">
        <p14:creationId xmlns:p14="http://schemas.microsoft.com/office/powerpoint/2010/main" val="12921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you help?</a:t>
            </a:r>
          </a:p>
        </p:txBody>
      </p:sp>
      <p:sp>
        <p:nvSpPr>
          <p:cNvPr id="3" name="Content Placeholder 2"/>
          <p:cNvSpPr>
            <a:spLocks noGrp="1"/>
          </p:cNvSpPr>
          <p:nvPr>
            <p:ph idx="1"/>
          </p:nvPr>
        </p:nvSpPr>
        <p:spPr>
          <a:xfrm>
            <a:off x="-1984735" y="1243092"/>
            <a:ext cx="10370270" cy="587063"/>
          </a:xfrm>
        </p:spPr>
        <p:txBody>
          <a:bodyPr/>
          <a:lstStyle/>
          <a:p>
            <a:pPr marL="0" indent="0" algn="ctr">
              <a:buNone/>
            </a:pPr>
            <a:r>
              <a:rPr lang="en-GB" dirty="0"/>
              <a:t>Remember the 3 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23</a:t>
            </a:fld>
            <a:endParaRPr lang="en-GB" dirty="0"/>
          </a:p>
        </p:txBody>
      </p:sp>
      <p:graphicFrame>
        <p:nvGraphicFramePr>
          <p:cNvPr id="5" name="Content Placeholder 4"/>
          <p:cNvGraphicFramePr>
            <a:graphicFrameLocks/>
          </p:cNvGraphicFramePr>
          <p:nvPr/>
        </p:nvGraphicFramePr>
        <p:xfrm>
          <a:off x="838199" y="1622501"/>
          <a:ext cx="5600701" cy="433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7" name="Right Arrow 6"/>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9" name="Right Arrow 8"/>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 </a:t>
            </a:r>
            <a:endParaRPr lang="en-US" dirty="0"/>
          </a:p>
        </p:txBody>
      </p:sp>
    </p:spTree>
    <p:extLst>
      <p:ext uri="{BB962C8B-B14F-4D97-AF65-F5344CB8AC3E}">
        <p14:creationId xmlns:p14="http://schemas.microsoft.com/office/powerpoint/2010/main" val="3220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17" dur="500"/>
                                        <p:tgtEl>
                                          <p:spTgt spid="5">
                                            <p:graphicEl>
                                              <a:dgm id="{32779325-F4C8-4AF3-8327-D9F0B42909C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22" dur="500"/>
                                        <p:tgtEl>
                                          <p:spTgt spid="5">
                                            <p:graphicEl>
                                              <a:dgm id="{6296E9DB-A056-4BFC-B986-7A47947B58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27" dur="500"/>
                                        <p:tgtEl>
                                          <p:spTgt spid="5">
                                            <p:graphicEl>
                                              <a:dgm id="{904E6E2D-DC98-4345-A51F-65211C9B323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uiExpand="1">
        <p:bldSub>
          <a:bldDgm bld="lvlOne"/>
        </p:bldSub>
      </p:bldGraphic>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 at home and school</a:t>
            </a:r>
          </a:p>
        </p:txBody>
      </p:sp>
      <p:sp>
        <p:nvSpPr>
          <p:cNvPr id="3" name="Content Placeholder 2"/>
          <p:cNvSpPr>
            <a:spLocks noGrp="1"/>
          </p:cNvSpPr>
          <p:nvPr>
            <p:ph idx="1"/>
          </p:nvPr>
        </p:nvSpPr>
        <p:spPr>
          <a:xfrm>
            <a:off x="910865" y="1764237"/>
            <a:ext cx="10370270" cy="4601703"/>
          </a:xfrm>
        </p:spPr>
        <p:txBody>
          <a:bodyPr vert="horz" lIns="91440" tIns="45720" rIns="91440" bIns="45720" rtlCol="0" anchor="t">
            <a:normAutofit/>
          </a:bodyPr>
          <a:lstStyle/>
          <a:p>
            <a:pPr marL="342900" indent="-342900"/>
            <a:r>
              <a:rPr lang="en-GB" dirty="0">
                <a:latin typeface="Comic Sans MS"/>
                <a:cs typeface="Arial"/>
              </a:rPr>
              <a:t>Use a refillable water bottle rather than a disposable one </a:t>
            </a:r>
            <a:endParaRPr lang="en-GB" dirty="0"/>
          </a:p>
          <a:p>
            <a:pPr marL="342900" indent="-342900"/>
            <a:r>
              <a:rPr lang="en-GB" dirty="0">
                <a:latin typeface="Comic Sans MS"/>
                <a:cs typeface="Arial"/>
              </a:rPr>
              <a:t>Donate any of your unwanted toys or clothes to charity or give them to friends and family</a:t>
            </a:r>
          </a:p>
          <a:p>
            <a:pPr marL="342900" indent="-342900"/>
            <a:r>
              <a:rPr lang="en-GB" dirty="0">
                <a:latin typeface="Comic Sans MS"/>
                <a:cs typeface="Arial"/>
              </a:rPr>
              <a:t>Use rechargeable batteries in your toys and games console controllers</a:t>
            </a:r>
            <a:endParaRPr lang="en-GB" dirty="0"/>
          </a:p>
          <a:p>
            <a:pPr marL="342900" indent="-342900"/>
            <a:r>
              <a:rPr lang="en-GB" dirty="0">
                <a:latin typeface="Comic Sans MS"/>
                <a:cs typeface="Arial"/>
              </a:rPr>
              <a:t>Remind whoever does the shopping at home to make a list first and to take their reusable bags!</a:t>
            </a:r>
          </a:p>
          <a:p>
            <a:pPr marL="342900" indent="-342900"/>
            <a:r>
              <a:rPr lang="en-GB" dirty="0">
                <a:latin typeface="Comic Sans MS"/>
                <a:cs typeface="Arial"/>
              </a:rPr>
              <a:t>Put things in the correct bin!- ask a grown up or visit </a:t>
            </a:r>
            <a:r>
              <a:rPr lang="en-GB" dirty="0">
                <a:latin typeface="Comic Sans MS"/>
                <a:cs typeface="Arial"/>
                <a:hlinkClick r:id="rId2"/>
              </a:rPr>
              <a:t>www.RecycleNow.com</a:t>
            </a:r>
            <a:r>
              <a:rPr lang="en-GB" dirty="0">
                <a:latin typeface="Comic Sans MS"/>
                <a:cs typeface="Arial"/>
              </a:rPr>
              <a:t> if you're not sure</a:t>
            </a:r>
          </a:p>
          <a:p>
            <a:pPr marL="0" indent="0">
              <a:buNone/>
            </a:pP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24</a:t>
            </a:fld>
            <a:endParaRPr lang="en-GB" dirty="0"/>
          </a:p>
        </p:txBody>
      </p:sp>
    </p:spTree>
    <p:extLst>
      <p:ext uri="{BB962C8B-B14F-4D97-AF65-F5344CB8AC3E}">
        <p14:creationId xmlns:p14="http://schemas.microsoft.com/office/powerpoint/2010/main" val="22983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a:xfrm>
            <a:off x="838200" y="1356037"/>
            <a:ext cx="10370270" cy="591635"/>
          </a:xfrm>
        </p:spPr>
        <p:txBody>
          <a:bodyPr/>
          <a:lstStyle/>
          <a:p>
            <a:pPr algn="ctr"/>
            <a:r>
              <a:rPr lang="en-GB" dirty="0">
                <a:latin typeface="Comic Sans MS" panose="030F0702030302020204" pitchFamily="66" charset="0"/>
              </a:rPr>
              <a:t>To understand the importance of the 3Rs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25</a:t>
            </a:fld>
            <a:endParaRPr lang="en-GB" dirty="0"/>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r>
              <a:rPr lang="en-GB" dirty="0"/>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dirty="0">
                <a:latin typeface="Comic Sans MS" panose="030F0702030302020204" pitchFamily="66" charset="0"/>
              </a:rPr>
              <a:t>I can identify what the 3Rs are</a:t>
            </a:r>
          </a:p>
          <a:p>
            <a:pPr algn="ctr">
              <a:lnSpc>
                <a:spcPct val="150000"/>
              </a:lnSpc>
            </a:pPr>
            <a:r>
              <a:rPr lang="en-GB" dirty="0">
                <a:latin typeface="Comic Sans MS" panose="030F0702030302020204" pitchFamily="66" charset="0"/>
              </a:rPr>
              <a:t>I can give examples of each of the ‘</a:t>
            </a:r>
            <a:r>
              <a:rPr lang="en-GB" dirty="0" err="1">
                <a:latin typeface="Comic Sans MS" panose="030F0702030302020204" pitchFamily="66" charset="0"/>
              </a:rPr>
              <a:t>Rs</a:t>
            </a:r>
            <a:r>
              <a:rPr lang="en-GB" dirty="0">
                <a:latin typeface="Comic Sans MS" panose="030F0702030302020204" pitchFamily="66" charset="0"/>
              </a:rPr>
              <a:t>’</a:t>
            </a:r>
          </a:p>
          <a:p>
            <a:pPr algn="ctr">
              <a:lnSpc>
                <a:spcPct val="150000"/>
              </a:lnSpc>
            </a:pPr>
            <a:r>
              <a:rPr lang="en-GB">
                <a:latin typeface="Comic Sans MS"/>
                <a:cs typeface="Arial"/>
              </a:rPr>
              <a:t>I can explain why they are important </a:t>
            </a:r>
            <a:endParaRPr lang="en-GB">
              <a:latin typeface="Comic Sans MS" panose="030F0702030302020204" pitchFamily="66" charset="0"/>
            </a:endParaRPr>
          </a:p>
        </p:txBody>
      </p:sp>
      <p:sp>
        <p:nvSpPr>
          <p:cNvPr id="7" name="Rectangle 6"/>
          <p:cNvSpPr/>
          <p:nvPr/>
        </p:nvSpPr>
        <p:spPr>
          <a:xfrm>
            <a:off x="9455946" y="3688721"/>
            <a:ext cx="595312" cy="60656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455946" y="4390726"/>
            <a:ext cx="595312" cy="60656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455946" y="5085460"/>
            <a:ext cx="595312" cy="60656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646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3</a:t>
            </a:fld>
            <a:endParaRPr lang="en-GB" dirty="0"/>
          </a:p>
        </p:txBody>
      </p:sp>
      <p:sp>
        <p:nvSpPr>
          <p:cNvPr id="5" name="Freeform: Shape 8">
            <a:extLst>
              <a:ext uri="{FF2B5EF4-FFF2-40B4-BE49-F238E27FC236}">
                <a16:creationId xmlns:a16="http://schemas.microsoft.com/office/drawing/2014/main" id="{ABF25654-F5B9-45CC-8C24-FEB61DA70774}"/>
              </a:ext>
            </a:extLst>
          </p:cNvPr>
          <p:cNvSpPr/>
          <p:nvPr/>
        </p:nvSpPr>
        <p:spPr>
          <a:xfrm rot="21099529">
            <a:off x="7645952" y="3871353"/>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0000"/>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latin typeface="Comic Sans MS" panose="030F0702030302020204" pitchFamily="66" charset="0"/>
              </a:rPr>
              <a:t>Trash</a:t>
            </a:r>
          </a:p>
        </p:txBody>
      </p:sp>
      <p:sp>
        <p:nvSpPr>
          <p:cNvPr id="6" name="Freeform: Shape 10">
            <a:extLst>
              <a:ext uri="{FF2B5EF4-FFF2-40B4-BE49-F238E27FC236}">
                <a16:creationId xmlns:a16="http://schemas.microsoft.com/office/drawing/2014/main" id="{E9CF3EF3-C741-486C-9C6E-F92F7836A102}"/>
              </a:ext>
            </a:extLst>
          </p:cNvPr>
          <p:cNvSpPr/>
          <p:nvPr/>
        </p:nvSpPr>
        <p:spPr>
          <a:xfrm rot="588598">
            <a:off x="1598276" y="3663255"/>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a:solidFill>
              <a:schemeClr val="accent3"/>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06915"/>
              <a:satOff val="-4594"/>
              <a:lumOff val="6950"/>
              <a:alphaOff val="0"/>
            </a:schemeClr>
          </a:fillRef>
          <a:effectRef idx="1">
            <a:schemeClr val="accent2">
              <a:shade val="80000"/>
              <a:hueOff val="106915"/>
              <a:satOff val="-4594"/>
              <a:lumOff val="6950"/>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latin typeface="Comic Sans MS" panose="030F0702030302020204" pitchFamily="66" charset="0"/>
              </a:rPr>
              <a:t>Rubbish</a:t>
            </a:r>
          </a:p>
        </p:txBody>
      </p:sp>
      <p:sp>
        <p:nvSpPr>
          <p:cNvPr id="7" name="Freeform: Shape 11">
            <a:extLst>
              <a:ext uri="{FF2B5EF4-FFF2-40B4-BE49-F238E27FC236}">
                <a16:creationId xmlns:a16="http://schemas.microsoft.com/office/drawing/2014/main" id="{0CC1BA5D-807F-440B-B7F1-1D029FC6A6C1}"/>
              </a:ext>
            </a:extLst>
          </p:cNvPr>
          <p:cNvSpPr/>
          <p:nvPr/>
        </p:nvSpPr>
        <p:spPr>
          <a:xfrm rot="20877469">
            <a:off x="2711592" y="1557249"/>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7030A0"/>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13830"/>
              <a:satOff val="-9187"/>
              <a:lumOff val="13900"/>
              <a:alphaOff val="0"/>
            </a:schemeClr>
          </a:fillRef>
          <a:effectRef idx="1">
            <a:schemeClr val="accent2">
              <a:shade val="80000"/>
              <a:hueOff val="213830"/>
              <a:satOff val="-9187"/>
              <a:lumOff val="1390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latin typeface="Comic Sans MS" panose="030F0702030302020204" pitchFamily="66" charset="0"/>
              </a:rPr>
              <a:t>Junk</a:t>
            </a:r>
          </a:p>
        </p:txBody>
      </p:sp>
      <p:sp>
        <p:nvSpPr>
          <p:cNvPr id="8" name="Freeform: Shape 13">
            <a:extLst>
              <a:ext uri="{FF2B5EF4-FFF2-40B4-BE49-F238E27FC236}">
                <a16:creationId xmlns:a16="http://schemas.microsoft.com/office/drawing/2014/main" id="{C9FD26AB-F8BB-4090-A8D3-2ECDCD5DB7AB}"/>
              </a:ext>
            </a:extLst>
          </p:cNvPr>
          <p:cNvSpPr/>
          <p:nvPr/>
        </p:nvSpPr>
        <p:spPr>
          <a:xfrm rot="730898">
            <a:off x="6934730" y="155901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2060"/>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745"/>
              <a:satOff val="-13781"/>
              <a:lumOff val="20849"/>
              <a:alphaOff val="0"/>
            </a:schemeClr>
          </a:fillRef>
          <a:effectRef idx="1">
            <a:schemeClr val="accent2">
              <a:shade val="80000"/>
              <a:hueOff val="320745"/>
              <a:satOff val="-13781"/>
              <a:lumOff val="208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3600" b="1" dirty="0">
                <a:solidFill>
                  <a:schemeClr val="bg1"/>
                </a:solidFill>
                <a:latin typeface="Comic Sans MS" panose="030F0702030302020204" pitchFamily="66" charset="0"/>
              </a:rPr>
              <a:t>Litter</a:t>
            </a:r>
          </a:p>
        </p:txBody>
      </p:sp>
      <p:sp>
        <p:nvSpPr>
          <p:cNvPr id="9" name="Freeform: Shape 16">
            <a:extLst>
              <a:ext uri="{FF2B5EF4-FFF2-40B4-BE49-F238E27FC236}">
                <a16:creationId xmlns:a16="http://schemas.microsoft.com/office/drawing/2014/main" id="{866B2E59-FAB7-4E39-98EE-8C5E1F892B5D}"/>
              </a:ext>
            </a:extLst>
          </p:cNvPr>
          <p:cNvSpPr/>
          <p:nvPr/>
        </p:nvSpPr>
        <p:spPr>
          <a:xfrm>
            <a:off x="4823161" y="295547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34575"/>
              <a:satOff val="-22968"/>
              <a:lumOff val="34749"/>
              <a:alphaOff val="0"/>
            </a:schemeClr>
          </a:fillRef>
          <a:effectRef idx="1">
            <a:schemeClr val="accent2">
              <a:shade val="80000"/>
              <a:hueOff val="534575"/>
              <a:satOff val="-22968"/>
              <a:lumOff val="347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latin typeface="Comic Sans MS" panose="030F0702030302020204" pitchFamily="66" charset="0"/>
              </a:rPr>
              <a:t>Garbage</a:t>
            </a:r>
          </a:p>
        </p:txBody>
      </p:sp>
    </p:spTree>
    <p:extLst>
      <p:ext uri="{BB962C8B-B14F-4D97-AF65-F5344CB8AC3E}">
        <p14:creationId xmlns:p14="http://schemas.microsoft.com/office/powerpoint/2010/main" val="6535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4</a:t>
            </a:fld>
            <a:endParaRPr lang="en-GB" dirty="0"/>
          </a:p>
        </p:txBody>
      </p:sp>
      <p:sp>
        <p:nvSpPr>
          <p:cNvPr id="6" name="TextBox 5"/>
          <p:cNvSpPr txBox="1"/>
          <p:nvPr/>
        </p:nvSpPr>
        <p:spPr>
          <a:xfrm>
            <a:off x="1843260" y="2438400"/>
            <a:ext cx="8281815" cy="2123658"/>
          </a:xfrm>
          <a:prstGeom prst="rect">
            <a:avLst/>
          </a:prstGeom>
          <a:solidFill>
            <a:srgbClr val="00B0F0"/>
          </a:solidFill>
        </p:spPr>
        <p:txBody>
          <a:bodyPr wrap="square" rtlCol="0">
            <a:spAutoFit/>
          </a:bodyPr>
          <a:lstStyle/>
          <a:p>
            <a:pPr algn="ctr"/>
            <a:r>
              <a:rPr lang="en-GB" sz="4400" dirty="0">
                <a:solidFill>
                  <a:schemeClr val="bg1"/>
                </a:solidFill>
                <a:latin typeface="Comic Sans MS" panose="030F0702030302020204" pitchFamily="66" charset="0"/>
              </a:rPr>
              <a:t>Something that is no longer useful to us in its current form </a:t>
            </a:r>
          </a:p>
        </p:txBody>
      </p:sp>
    </p:spTree>
    <p:extLst>
      <p:ext uri="{BB962C8B-B14F-4D97-AF65-F5344CB8AC3E}">
        <p14:creationId xmlns:p14="http://schemas.microsoft.com/office/powerpoint/2010/main" val="14570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3805" y="2608592"/>
            <a:ext cx="8491365" cy="1938992"/>
          </a:xfrm>
          <a:prstGeom prst="rect">
            <a:avLst/>
          </a:prstGeom>
          <a:noFill/>
        </p:spPr>
        <p:txBody>
          <a:bodyPr wrap="square" rtlCol="0">
            <a:spAutoFit/>
          </a:bodyPr>
          <a:lstStyle/>
          <a:p>
            <a:pPr algn="ctr"/>
            <a:r>
              <a:rPr lang="en-GB" sz="6000" b="1" dirty="0">
                <a:solidFill>
                  <a:schemeClr val="accent6"/>
                </a:solidFill>
                <a:latin typeface="Comic Sans MS" panose="030F0702030302020204" pitchFamily="66" charset="0"/>
              </a:rPr>
              <a:t>Can you think of any examples?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5562">
            <a:off x="460101" y="4031439"/>
            <a:ext cx="3160275" cy="235766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74">
            <a:off x="1029522" y="511423"/>
            <a:ext cx="2645433" cy="21072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6779">
            <a:off x="7977628" y="4147875"/>
            <a:ext cx="3659910" cy="2443809"/>
          </a:xfrm>
          <a:prstGeom prst="rect">
            <a:avLst/>
          </a:prstGeom>
        </p:spPr>
      </p:pic>
      <p:pic>
        <p:nvPicPr>
          <p:cNvPr id="2050" name="Picture 2" descr="Image result for plastic bottles pots tubs and tra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9741">
            <a:off x="8463708" y="138059"/>
            <a:ext cx="3496742" cy="24510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oy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6172" y="4484654"/>
            <a:ext cx="2332168" cy="2332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ik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6172" y="345848"/>
            <a:ext cx="2116743" cy="21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4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225"/>
            <a:ext cx="12287250" cy="3796903"/>
          </a:xfrm>
        </p:spPr>
        <p:txBody>
          <a:bodyPr>
            <a:noAutofit/>
          </a:bodyPr>
          <a:lstStyle/>
          <a:p>
            <a:pPr algn="ctr"/>
            <a:r>
              <a:rPr lang="en-GB" sz="6600" b="1" dirty="0">
                <a:latin typeface="Comic Sans MS" panose="030F0702030302020204" pitchFamily="66" charset="0"/>
              </a:rPr>
              <a:t>In the UK, households produce </a:t>
            </a:r>
            <a:br>
              <a:rPr lang="en-GB" sz="8000" b="1" dirty="0">
                <a:solidFill>
                  <a:srgbClr val="8DC63F"/>
                </a:solidFill>
              </a:rPr>
            </a:br>
            <a:r>
              <a:rPr lang="en-GB" sz="8000" b="1" dirty="0">
                <a:solidFill>
                  <a:srgbClr val="8DC63F"/>
                </a:solidFill>
              </a:rPr>
              <a:t>31 MILLION TONNES </a:t>
            </a:r>
            <a:br>
              <a:rPr lang="en-GB" sz="8000" b="1" dirty="0">
                <a:solidFill>
                  <a:srgbClr val="8DC63F"/>
                </a:solidFill>
              </a:rPr>
            </a:br>
            <a:r>
              <a:rPr lang="en-GB" sz="6600" b="1" dirty="0">
                <a:latin typeface="Comic Sans MS" panose="030F0702030302020204" pitchFamily="66" charset="0"/>
              </a:rPr>
              <a:t>of waste a year! </a:t>
            </a:r>
          </a:p>
        </p:txBody>
      </p:sp>
    </p:spTree>
    <p:extLst>
      <p:ext uri="{BB962C8B-B14F-4D97-AF65-F5344CB8AC3E}">
        <p14:creationId xmlns:p14="http://schemas.microsoft.com/office/powerpoint/2010/main" val="85351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3332" y="1582592"/>
            <a:ext cx="10325335" cy="3785652"/>
          </a:xfrm>
          <a:prstGeom prst="rect">
            <a:avLst/>
          </a:prstGeom>
        </p:spPr>
        <p:txBody>
          <a:bodyPr wrap="square" anchor="t">
            <a:spAutoFit/>
          </a:bodyPr>
          <a:lstStyle/>
          <a:p>
            <a:pPr algn="ctr"/>
            <a:r>
              <a:rPr lang="en-GB" sz="6000" b="1" dirty="0">
                <a:latin typeface="Comic Sans MS" panose="030F0702030302020204" pitchFamily="66" charset="0"/>
              </a:rPr>
              <a:t>31 million tonnes</a:t>
            </a:r>
          </a:p>
          <a:p>
            <a:pPr algn="ctr"/>
            <a:r>
              <a:rPr lang="en-GB" sz="6000" b="1" dirty="0">
                <a:latin typeface="Comic Sans MS" panose="030F0702030302020204" pitchFamily="66" charset="0"/>
              </a:rPr>
              <a:t>= </a:t>
            </a:r>
          </a:p>
          <a:p>
            <a:pPr algn="ctr"/>
            <a:r>
              <a:rPr lang="en-GB" sz="6000" b="1" dirty="0">
                <a:latin typeface="Comic Sans MS"/>
              </a:rPr>
              <a:t>3.5 million Double decker buses! </a:t>
            </a:r>
            <a:endParaRPr lang="en-GB" sz="6000" b="1" dirty="0">
              <a:latin typeface="Comic Sans MS" panose="030F0702030302020204" pitchFamily="66" charset="0"/>
            </a:endParaRPr>
          </a:p>
        </p:txBody>
      </p:sp>
    </p:spTree>
    <p:extLst>
      <p:ext uri="{BB962C8B-B14F-4D97-AF65-F5344CB8AC3E}">
        <p14:creationId xmlns:p14="http://schemas.microsoft.com/office/powerpoint/2010/main" val="201669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Waste can cause a lot of problems</a:t>
            </a:r>
            <a:r>
              <a:rPr lang="en-GB" b="1" dirty="0">
                <a:solidFill>
                  <a:schemeClr val="accent6"/>
                </a:solidFill>
              </a:rPr>
              <a:t>…</a:t>
            </a:r>
          </a:p>
        </p:txBody>
      </p:sp>
      <p:sp>
        <p:nvSpPr>
          <p:cNvPr id="5" name="TextBox 4"/>
          <p:cNvSpPr txBox="1"/>
          <p:nvPr/>
        </p:nvSpPr>
        <p:spPr>
          <a:xfrm>
            <a:off x="7198992" y="1329274"/>
            <a:ext cx="4146936" cy="578882"/>
          </a:xfrm>
          <a:prstGeom prst="roundRect">
            <a:avLst/>
          </a:prstGeom>
          <a:solidFill>
            <a:srgbClr val="FF0000"/>
          </a:solidFill>
          <a:ln>
            <a:noFill/>
          </a:ln>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71C5E8"/>
                </a:solidFill>
                <a:effectLst/>
                <a:uLnTx/>
                <a:uFillTx/>
                <a:latin typeface="Calibri" panose="020F0502020204030204"/>
              </a:defRPr>
            </a:lvl1pPr>
          </a:lstStyle>
          <a:p>
            <a:r>
              <a:rPr lang="en-GB" sz="2800" dirty="0">
                <a:solidFill>
                  <a:schemeClr val="bg1"/>
                </a:solidFill>
                <a:latin typeface="Comic Sans MS" panose="030F0702030302020204" pitchFamily="66" charset="0"/>
              </a:rPr>
              <a:t>It can be very smelly </a:t>
            </a:r>
          </a:p>
        </p:txBody>
      </p:sp>
      <p:sp>
        <p:nvSpPr>
          <p:cNvPr id="6" name="TextBox 5"/>
          <p:cNvSpPr txBox="1"/>
          <p:nvPr/>
        </p:nvSpPr>
        <p:spPr>
          <a:xfrm>
            <a:off x="3985507" y="4028173"/>
            <a:ext cx="5108329"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Can hurt animals and people</a:t>
            </a:r>
          </a:p>
        </p:txBody>
      </p:sp>
      <p:sp>
        <p:nvSpPr>
          <p:cNvPr id="7" name="TextBox 6"/>
          <p:cNvSpPr txBox="1"/>
          <p:nvPr/>
        </p:nvSpPr>
        <p:spPr>
          <a:xfrm>
            <a:off x="594591" y="1618715"/>
            <a:ext cx="4378382"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Takes up a lot of</a:t>
            </a:r>
            <a:r>
              <a:rPr kumimoji="0" lang="en-GB" sz="2800" b="1" i="0" u="none" strike="noStrike" kern="1200" cap="none" spc="0" normalizeH="0" noProof="0" dirty="0">
                <a:ln>
                  <a:noFill/>
                </a:ln>
                <a:solidFill>
                  <a:schemeClr val="bg1"/>
                </a:solidFill>
                <a:effectLst/>
                <a:uLnTx/>
                <a:uFillTx/>
                <a:latin typeface="Comic Sans MS" panose="030F0702030302020204" pitchFamily="66" charset="0"/>
              </a:rPr>
              <a:t> s</a:t>
            </a: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pace</a:t>
            </a:r>
          </a:p>
        </p:txBody>
      </p:sp>
      <p:sp>
        <p:nvSpPr>
          <p:cNvPr id="8" name="TextBox 7"/>
          <p:cNvSpPr txBox="1"/>
          <p:nvPr/>
        </p:nvSpPr>
        <p:spPr>
          <a:xfrm>
            <a:off x="180259" y="5160893"/>
            <a:ext cx="5386712"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Can be difficult to get rid of</a:t>
            </a:r>
          </a:p>
        </p:txBody>
      </p:sp>
      <p:pic>
        <p:nvPicPr>
          <p:cNvPr id="9" name="Picture 2" descr="Image result for sm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149">
            <a:off x="8330570" y="2062917"/>
            <a:ext cx="2562895" cy="1710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waste and anim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25891">
            <a:off x="4818658" y="2020907"/>
            <a:ext cx="2708275" cy="17832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landf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0250">
            <a:off x="393219" y="2288296"/>
            <a:ext cx="3264962" cy="16238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oothbrus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565194">
            <a:off x="5750718" y="4794802"/>
            <a:ext cx="1392391" cy="13923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lastic bag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8652" y="4831529"/>
            <a:ext cx="1582226" cy="1061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9020" y="4929443"/>
            <a:ext cx="1296075" cy="865420"/>
          </a:xfrm>
          <a:prstGeom prst="rect">
            <a:avLst/>
          </a:prstGeom>
        </p:spPr>
      </p:pic>
      <p:pic>
        <p:nvPicPr>
          <p:cNvPr id="13" name="Picture 2" descr="Image result for frid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4732" y="4883271"/>
            <a:ext cx="1215455" cy="121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7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animEffect transition="in" filter="fade">
                                      <p:cBhvr>
                                        <p:cTn id="36" dur="500"/>
                                        <p:tgtEl>
                                          <p:spTgt spid="3076"/>
                                        </p:tgtEl>
                                      </p:cBhvr>
                                    </p:animEffect>
                                  </p:childTnLst>
                                </p:cTn>
                              </p:par>
                              <p:par>
                                <p:cTn id="37" presetID="10" presetClass="entr" presetSubtype="0" fill="hold" nodeType="with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fade">
                                      <p:cBhvr>
                                        <p:cTn id="39" dur="500"/>
                                        <p:tgtEl>
                                          <p:spTgt spid="30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9</a:t>
            </a:fld>
            <a:endParaRPr lang="en-GB" dirty="0"/>
          </a:p>
        </p:txBody>
      </p:sp>
      <p:graphicFrame>
        <p:nvGraphicFramePr>
          <p:cNvPr id="5" name="Content Placeholder 4"/>
          <p:cNvGraphicFramePr>
            <a:graphicFrameLocks noGrp="1"/>
          </p:cNvGraphicFramePr>
          <p:nvPr>
            <p:ph idx="1"/>
          </p:nvPr>
        </p:nvGraphicFramePr>
        <p:xfrm>
          <a:off x="838199" y="1355725"/>
          <a:ext cx="5938157"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8" name="Right Arrow 7"/>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10" name="Right Arrow 9"/>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a:t>
            </a:r>
            <a:endParaRPr lang="en-US" dirty="0">
              <a:latin typeface="Comic Sans MS"/>
            </a:endParaRPr>
          </a:p>
        </p:txBody>
      </p:sp>
    </p:spTree>
    <p:extLst>
      <p:ext uri="{BB962C8B-B14F-4D97-AF65-F5344CB8AC3E}">
        <p14:creationId xmlns:p14="http://schemas.microsoft.com/office/powerpoint/2010/main" val="3221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7" dur="500"/>
                                        <p:tgtEl>
                                          <p:spTgt spid="5">
                                            <p:graphicEl>
                                              <a:dgm id="{32779325-F4C8-4AF3-8327-D9F0B4290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12" dur="500"/>
                                        <p:tgtEl>
                                          <p:spTgt spid="5">
                                            <p:graphicEl>
                                              <a:dgm id="{6296E9DB-A056-4BFC-B986-7A47947B58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17" dur="500"/>
                                        <p:tgtEl>
                                          <p:spTgt spid="5">
                                            <p:graphicEl>
                                              <a:dgm id="{904E6E2D-DC98-4345-A51F-65211C9B32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89833938BCCD4D8DF58687D5785D6C" ma:contentTypeVersion="7" ma:contentTypeDescription="Create a new document." ma:contentTypeScope="" ma:versionID="5cdde656cabbea56321fb41fd67f4266">
  <xsd:schema xmlns:xsd="http://www.w3.org/2001/XMLSchema" xmlns:xs="http://www.w3.org/2001/XMLSchema" xmlns:p="http://schemas.microsoft.com/office/2006/metadata/properties" xmlns:ns2="8ee5520e-8a30-4f9a-8ee6-9c5a5869eb98" targetNamespace="http://schemas.microsoft.com/office/2006/metadata/properties" ma:root="true" ma:fieldsID="7a95cfc08f31ea5ab0c69c734468be17" ns2:_="">
    <xsd:import namespace="8ee5520e-8a30-4f9a-8ee6-9c5a5869eb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5520e-8a30-4f9a-8ee6-9c5a5869e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9E7C72-D698-480F-AA2B-4627F93C9869}">
  <ds:schemaRefs>
    <ds:schemaRef ds:uri="http://purl.org/dc/terms/"/>
    <ds:schemaRef ds:uri="http://purl.org/dc/dcmityp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8ee5520e-8a30-4f9a-8ee6-9c5a5869eb98"/>
    <ds:schemaRef ds:uri="http://www.w3.org/XML/1998/namespace"/>
  </ds:schemaRefs>
</ds:datastoreItem>
</file>

<file path=customXml/itemProps2.xml><?xml version="1.0" encoding="utf-8"?>
<ds:datastoreItem xmlns:ds="http://schemas.openxmlformats.org/officeDocument/2006/customXml" ds:itemID="{8BCC3D3E-41EC-4E70-B39F-E5468F22D6B3}">
  <ds:schemaRefs>
    <ds:schemaRef ds:uri="http://schemas.microsoft.com/sharepoint/v3/contenttype/forms"/>
  </ds:schemaRefs>
</ds:datastoreItem>
</file>

<file path=customXml/itemProps3.xml><?xml version="1.0" encoding="utf-8"?>
<ds:datastoreItem xmlns:ds="http://schemas.openxmlformats.org/officeDocument/2006/customXml" ds:itemID="{B558A595-67ED-4977-BBFB-8F6851461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5520e-8a30-4f9a-8ee6-9c5a5869e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1461</TotalTime>
  <Words>1810</Words>
  <Application>Microsoft Office PowerPoint</Application>
  <PresentationFormat>Widescreen</PresentationFormat>
  <Paragraphs>258</Paragraphs>
  <Slides>25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Comic Sans MS</vt:lpstr>
      <vt:lpstr>Arial</vt:lpstr>
      <vt:lpstr>take_out_the_garbage</vt:lpstr>
      <vt:lpstr>Office Theme</vt:lpstr>
      <vt:lpstr>The 3R’s </vt:lpstr>
      <vt:lpstr>Aims and objectives</vt:lpstr>
      <vt:lpstr>What is Waste?</vt:lpstr>
      <vt:lpstr>What is Waste?</vt:lpstr>
      <vt:lpstr>PowerPoint Presentation</vt:lpstr>
      <vt:lpstr>In the UK, households produce  31 MILLION TONNES  of waste a year! </vt:lpstr>
      <vt:lpstr>PowerPoint Presentation</vt:lpstr>
      <vt:lpstr>Waste can cause a lot of problems…</vt:lpstr>
      <vt:lpstr>The 3R’s</vt:lpstr>
      <vt:lpstr>Examples of the 3Rs</vt:lpstr>
      <vt:lpstr>Examples of the 3Rs</vt:lpstr>
      <vt:lpstr>Examples of the 3Rs</vt:lpstr>
      <vt:lpstr>To help bin-workers, we sort our waste into different colour bins</vt:lpstr>
      <vt:lpstr>In Sheffield, we have 3 or 4 bins</vt:lpstr>
      <vt:lpstr>In Sheffield, we have 3 or 4 bins</vt:lpstr>
      <vt:lpstr>In Sheffield, we have 3 or 4 bins</vt:lpstr>
      <vt:lpstr>In Sheffield, we have 3 or 4 bins</vt:lpstr>
      <vt:lpstr>Why should we recycle?</vt:lpstr>
      <vt:lpstr>Why should we recycle?</vt:lpstr>
      <vt:lpstr>Why should we recycle</vt:lpstr>
      <vt:lpstr>Why should we recycle?</vt:lpstr>
      <vt:lpstr>Why should we recycle?</vt:lpstr>
      <vt:lpstr>How can you help?</vt:lpstr>
      <vt:lpstr>The 3Rs at home and school</vt:lpstr>
      <vt:lpstr>Aims and objectives</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3R’s</dc:title>
  <dc:creator>Rebecca Wilson</dc:creator>
  <cp:lastModifiedBy>Rebecca Wilson</cp:lastModifiedBy>
  <cp:revision>126</cp:revision>
  <dcterms:created xsi:type="dcterms:W3CDTF">2020-07-06T13:20:54Z</dcterms:created>
  <dcterms:modified xsi:type="dcterms:W3CDTF">2025-06-10T12:39:33Z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0x0101007189833938BCCD4D8DF58687D5785D6C</vt:lpwstr>
  </property>
</Properties>
</file>