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0"/>
  </p:notesMasterIdLst>
  <p:sldIdLst>
    <p:sldId id="256" r:id="rId5"/>
    <p:sldId id="290" r:id="rId6"/>
    <p:sldId id="258" r:id="rId7"/>
    <p:sldId id="259" r:id="rId8"/>
    <p:sldId id="262" r:id="rId9"/>
    <p:sldId id="293" r:id="rId10"/>
    <p:sldId id="264" r:id="rId11"/>
    <p:sldId id="265" r:id="rId12"/>
    <p:sldId id="260" r:id="rId13"/>
    <p:sldId id="287" r:id="rId14"/>
    <p:sldId id="288" r:id="rId15"/>
    <p:sldId id="289" r:id="rId16"/>
    <p:sldId id="266" r:id="rId17"/>
    <p:sldId id="294" r:id="rId18"/>
    <p:sldId id="295" r:id="rId19"/>
    <p:sldId id="296" r:id="rId20"/>
    <p:sldId id="297" r:id="rId21"/>
    <p:sldId id="270" r:id="rId22"/>
    <p:sldId id="281" r:id="rId23"/>
    <p:sldId id="286" r:id="rId24"/>
    <p:sldId id="292" r:id="rId25"/>
    <p:sldId id="282" r:id="rId26"/>
    <p:sldId id="284" r:id="rId27"/>
    <p:sldId id="285" r:id="rId28"/>
    <p:sldId id="291" r:id="rId29"/>
  </p:sldIdLst>
  <p:sldSz cx="12192000" cy="6858000"/>
  <p:notesSz cx="6858000" cy="9144000"/>
  <p:embeddedFontLst>
    <p:embeddedFont>
      <p:font typeface="Comic Sans MS" panose="030F0702030302020204" pitchFamily="66" charset="0"/>
      <p:regular r:id="rId31"/>
      <p:bold r:id="rId32"/>
      <p:italic r:id="rId33"/>
      <p:boldItalic r:id="rId34"/>
    </p:embeddedFont>
    <p:embeddedFont>
      <p:font typeface="take_out_the_garbage"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ED26E3-B807-4234-8249-87A096799E87}">
          <p14:sldIdLst>
            <p14:sldId id="256"/>
            <p14:sldId id="290"/>
            <p14:sldId id="258"/>
            <p14:sldId id="259"/>
            <p14:sldId id="262"/>
            <p14:sldId id="293"/>
            <p14:sldId id="264"/>
            <p14:sldId id="265"/>
            <p14:sldId id="260"/>
            <p14:sldId id="287"/>
            <p14:sldId id="288"/>
            <p14:sldId id="289"/>
            <p14:sldId id="266"/>
          </p14:sldIdLst>
        </p14:section>
        <p14:section name="Doncaster" id="{6A98B396-60C7-4DCA-B6B0-960B5419F2EC}">
          <p14:sldIdLst>
            <p14:sldId id="294"/>
            <p14:sldId id="295"/>
            <p14:sldId id="296"/>
            <p14:sldId id="297"/>
          </p14:sldIdLst>
        </p14:section>
        <p14:section name="Why should we recycle?" id="{54BEEBEB-4344-46D2-8A46-21897033B71A}">
          <p14:sldIdLst>
            <p14:sldId id="270"/>
            <p14:sldId id="281"/>
            <p14:sldId id="286"/>
            <p14:sldId id="292"/>
            <p14:sldId id="282"/>
            <p14:sldId id="284"/>
            <p14:sldId id="285"/>
            <p14:sldId id="291"/>
          </p14:sldIdLst>
        </p14:section>
      </p14:sectionLst>
    </p:ext>
    <p:ext uri="{EFAFB233-063F-42B5-8137-9DF3F51BA10A}">
      <p15:sldGuideLst xmlns:p15="http://schemas.microsoft.com/office/powerpoint/2012/main">
        <p15:guide id="1" orient="horz" pos="188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4472C4"/>
    <a:srgbClr val="58F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6" autoAdjust="0"/>
    <p:restoredTop sz="58435" autoAdjust="0"/>
  </p:normalViewPr>
  <p:slideViewPr>
    <p:cSldViewPr snapToGrid="0" showGuides="1">
      <p:cViewPr varScale="1">
        <p:scale>
          <a:sx n="37" d="100"/>
          <a:sy n="37" d="100"/>
        </p:scale>
        <p:origin x="1760" y="28"/>
      </p:cViewPr>
      <p:guideLst>
        <p:guide orient="horz" pos="188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026C0842-0F7E-4F2D-B676-B8E40E294E2D}"/>
    <pc:docChg chg="modSld">
      <pc:chgData name="Rebecca Wilson" userId="64cd8bce-7890-4c37-b3e1-072c1b583e6a" providerId="ADAL" clId="{026C0842-0F7E-4F2D-B676-B8E40E294E2D}" dt="2025-04-14T10:17:37.553" v="4" actId="20577"/>
      <pc:docMkLst>
        <pc:docMk/>
      </pc:docMkLst>
      <pc:sldChg chg="modNotesTx">
        <pc:chgData name="Rebecca Wilson" userId="64cd8bce-7890-4c37-b3e1-072c1b583e6a" providerId="ADAL" clId="{026C0842-0F7E-4F2D-B676-B8E40E294E2D}" dt="2025-04-14T10:17:37.553" v="4" actId="20577"/>
        <pc:sldMkLst>
          <pc:docMk/>
          <pc:sldMk cId="3572806152" sldId="295"/>
        </pc:sldMkLst>
      </pc:sldChg>
    </pc:docChg>
  </pc:docChgLst>
  <pc:docChgLst>
    <pc:chgData name="Rebecca Wilson" userId="64cd8bce-7890-4c37-b3e1-072c1b583e6a" providerId="ADAL" clId="{69A66E56-0AF8-4E71-88FA-608F717E1C6F}"/>
    <pc:docChg chg="custSel modSld">
      <pc:chgData name="Rebecca Wilson" userId="64cd8bce-7890-4c37-b3e1-072c1b583e6a" providerId="ADAL" clId="{69A66E56-0AF8-4E71-88FA-608F717E1C6F}" dt="2025-06-10T12:24:45.502" v="0" actId="33524"/>
      <pc:docMkLst>
        <pc:docMk/>
      </pc:docMkLst>
      <pc:sldChg chg="modNotesTx">
        <pc:chgData name="Rebecca Wilson" userId="64cd8bce-7890-4c37-b3e1-072c1b583e6a" providerId="ADAL" clId="{69A66E56-0AF8-4E71-88FA-608F717E1C6F}" dt="2025-06-10T12:24:45.502" v="0" actId="33524"/>
        <pc:sldMkLst>
          <pc:docMk/>
          <pc:sldMk cId="2377162575" sldId="256"/>
        </pc:sldMkLst>
      </pc:sldChg>
    </pc:docChg>
  </pc:docChgLst>
  <pc:docChgLst>
    <pc:chgData name="Rebecca Wilson" userId="64cd8bce-7890-4c37-b3e1-072c1b583e6a" providerId="ADAL" clId="{06D9A280-2911-472A-8797-DD8C75ECA7A6}"/>
    <pc:docChg chg="modSld">
      <pc:chgData name="Rebecca Wilson" userId="64cd8bce-7890-4c37-b3e1-072c1b583e6a" providerId="ADAL" clId="{06D9A280-2911-472A-8797-DD8C75ECA7A6}" dt="2025-04-15T08:32:01.725" v="191" actId="20577"/>
      <pc:docMkLst>
        <pc:docMk/>
      </pc:docMkLst>
      <pc:sldChg chg="modNotesTx">
        <pc:chgData name="Rebecca Wilson" userId="64cd8bce-7890-4c37-b3e1-072c1b583e6a" providerId="ADAL" clId="{06D9A280-2911-472A-8797-DD8C75ECA7A6}" dt="2025-04-15T08:32:01.725" v="191" actId="20577"/>
        <pc:sldMkLst>
          <pc:docMk/>
          <pc:sldMk cId="2298350829" sldId="28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c:v>
                </c:pt>
              </c:numCache>
            </c:numRef>
          </c:val>
          <c:extLst>
            <c:ext xmlns:c16="http://schemas.microsoft.com/office/drawing/2014/chart" uri="{C3380CC4-5D6E-409C-BE32-E72D297353CC}">
              <c16:uniqueId val="{00000000-C355-479C-8558-5BBF588BDF70}"/>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C355-479C-8558-5BBF588BDF70}"/>
            </c:ext>
          </c:extLst>
        </c:ser>
        <c:dLbls>
          <c:showLegendKey val="0"/>
          <c:showVal val="0"/>
          <c:showCatName val="0"/>
          <c:showSerName val="0"/>
          <c:showPercent val="0"/>
          <c:showBubbleSize val="0"/>
        </c:dLbls>
        <c:gapWidth val="219"/>
        <c:overlap val="-27"/>
        <c:axId val="418820936"/>
        <c:axId val="418821264"/>
      </c:barChart>
      <c:catAx>
        <c:axId val="418820936"/>
        <c:scaling>
          <c:orientation val="minMax"/>
        </c:scaling>
        <c:delete val="1"/>
        <c:axPos val="b"/>
        <c:numFmt formatCode="General" sourceLinked="1"/>
        <c:majorTickMark val="none"/>
        <c:minorTickMark val="none"/>
        <c:tickLblPos val="nextTo"/>
        <c:crossAx val="418821264"/>
        <c:crosses val="autoZero"/>
        <c:auto val="1"/>
        <c:lblAlgn val="ctr"/>
        <c:lblOffset val="100"/>
        <c:noMultiLvlLbl val="0"/>
      </c:catAx>
      <c:valAx>
        <c:axId val="418821264"/>
        <c:scaling>
          <c:orientation val="minMax"/>
        </c:scaling>
        <c:delete val="1"/>
        <c:axPos val="l"/>
        <c:numFmt formatCode="General" sourceLinked="1"/>
        <c:majorTickMark val="none"/>
        <c:minorTickMark val="none"/>
        <c:tickLblPos val="nextTo"/>
        <c:crossAx val="418820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34B66-5ECF-4627-ABAF-6973C4A64BE9}"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C15DE-65F2-4CB8-8A29-B372DFF3DF22}" type="slidenum">
              <a:rPr lang="en-GB" smtClean="0"/>
              <a:t>‹#›</a:t>
            </a:fld>
            <a:endParaRPr lang="en-GB"/>
          </a:p>
        </p:txBody>
      </p:sp>
    </p:spTree>
    <p:extLst>
      <p:ext uri="{BB962C8B-B14F-4D97-AF65-F5344CB8AC3E}">
        <p14:creationId xmlns:p14="http://schemas.microsoft.com/office/powerpoint/2010/main" val="402272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to introduce the 3Rs to key stage 2.</a:t>
            </a:r>
          </a:p>
          <a:p>
            <a:r>
              <a:rPr lang="en-GB" dirty="0"/>
              <a:t>Reduce, reuse, recycle will be phrases they will hear throughout their education, and this acts as an introduction to the concepts with some real life examples.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specific to Doncaster Residents. For other areas, please check out our website.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a:t>
            </a:fld>
            <a:endParaRPr lang="en-GB"/>
          </a:p>
        </p:txBody>
      </p:sp>
    </p:spTree>
    <p:extLst>
      <p:ext uri="{BB962C8B-B14F-4D97-AF65-F5344CB8AC3E}">
        <p14:creationId xmlns:p14="http://schemas.microsoft.com/office/powerpoint/2010/main" val="214810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Reuse means using things again and again instead of throwing them away!</a:t>
            </a:r>
          </a:p>
          <a:p>
            <a:endParaRPr lang="en-US" dirty="0"/>
          </a:p>
          <a:p>
            <a:endParaRPr lang="en-US" dirty="0"/>
          </a:p>
          <a:p>
            <a:pPr marL="171450" indent="-171450">
              <a:buFont typeface="Arial" panose="020B0604020202020204" pitchFamily="34" charset="0"/>
              <a:buChar char="•"/>
            </a:pPr>
            <a:r>
              <a:rPr lang="en-GB" dirty="0">
                <a:latin typeface="Comic Sans MS"/>
                <a:cs typeface="Arial"/>
              </a:rPr>
              <a:t>Using a refillable water bottle</a:t>
            </a:r>
            <a:endParaRPr lang="en-GB" dirty="0"/>
          </a:p>
          <a:p>
            <a:pPr marL="171450" indent="-171450">
              <a:buFont typeface="Arial" panose="020B0604020202020204" pitchFamily="34" charset="0"/>
              <a:buChar char="•"/>
            </a:pPr>
            <a:r>
              <a:rPr lang="en-GB" dirty="0"/>
              <a:t>Repairing broken tots and clothes</a:t>
            </a:r>
          </a:p>
          <a:p>
            <a:pPr marL="171450" indent="-171450">
              <a:buFont typeface="Arial" panose="020B0604020202020204" pitchFamily="34" charset="0"/>
              <a:buChar char="•"/>
            </a:pPr>
            <a:r>
              <a:rPr lang="en-GB" dirty="0"/>
              <a:t>Taking things to the charity shops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 your class if they can think of any other reusing examples</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11</a:t>
            </a:fld>
            <a:endParaRPr lang="en-GB"/>
          </a:p>
        </p:txBody>
      </p:sp>
    </p:spTree>
    <p:extLst>
      <p:ext uri="{BB962C8B-B14F-4D97-AF65-F5344CB8AC3E}">
        <p14:creationId xmlns:p14="http://schemas.microsoft.com/office/powerpoint/2010/main" val="8890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12</a:t>
            </a:fld>
            <a:endParaRPr lang="en-GB"/>
          </a:p>
        </p:txBody>
      </p:sp>
    </p:spTree>
    <p:extLst>
      <p:ext uri="{BB962C8B-B14F-4D97-AF65-F5344CB8AC3E}">
        <p14:creationId xmlns:p14="http://schemas.microsoft.com/office/powerpoint/2010/main" val="244081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put different items in different colour bins at home. This makes it easy to recycle the items as they can be separated into different materials more easy.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13</a:t>
            </a:fld>
            <a:endParaRPr lang="en-GB"/>
          </a:p>
        </p:txBody>
      </p:sp>
    </p:spTree>
    <p:extLst>
      <p:ext uri="{BB962C8B-B14F-4D97-AF65-F5344CB8AC3E}">
        <p14:creationId xmlns:p14="http://schemas.microsoft.com/office/powerpoint/2010/main" val="155821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Doncaster we have 3 bins and 1 box for our rubbish and recycling.</a:t>
            </a:r>
          </a:p>
          <a:p>
            <a:endParaRPr lang="en-GB" dirty="0"/>
          </a:p>
          <a:p>
            <a:r>
              <a:rPr lang="en-GB" dirty="0"/>
              <a:t>The blue bin is for most of our recycling including:</a:t>
            </a:r>
          </a:p>
          <a:p>
            <a:r>
              <a:rPr lang="en-GB" dirty="0"/>
              <a:t>Cardboard</a:t>
            </a:r>
          </a:p>
          <a:p>
            <a:r>
              <a:rPr lang="en-GB" dirty="0"/>
              <a:t>Newspapers </a:t>
            </a:r>
          </a:p>
          <a:p>
            <a:r>
              <a:rPr lang="en-GB" dirty="0"/>
              <a:t>Envelopes</a:t>
            </a:r>
          </a:p>
          <a:p>
            <a:r>
              <a:rPr lang="en-GB" dirty="0"/>
              <a:t>Cans</a:t>
            </a:r>
          </a:p>
          <a:p>
            <a:r>
              <a:rPr lang="en-GB" dirty="0"/>
              <a:t>Tins</a:t>
            </a:r>
          </a:p>
          <a:p>
            <a:r>
              <a:rPr lang="en-GB" dirty="0"/>
              <a:t>Plastic bottles</a:t>
            </a:r>
          </a:p>
          <a:p>
            <a:r>
              <a:rPr lang="en-GB" dirty="0"/>
              <a:t>Cartons</a:t>
            </a:r>
          </a:p>
          <a:p>
            <a:r>
              <a:rPr lang="en-GB" dirty="0"/>
              <a:t>Aerosols</a:t>
            </a:r>
          </a:p>
          <a:p>
            <a:r>
              <a:rPr lang="en-GB" dirty="0"/>
              <a:t>Plastic pots</a:t>
            </a:r>
          </a:p>
          <a:p>
            <a:r>
              <a:rPr lang="en-GB" dirty="0"/>
              <a:t>Plastic trays</a:t>
            </a:r>
          </a:p>
          <a:p>
            <a:r>
              <a:rPr lang="en-GB" dirty="0"/>
              <a:t>Plastic tubs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14</a:t>
            </a:fld>
            <a:endParaRPr lang="en-GB"/>
          </a:p>
        </p:txBody>
      </p:sp>
    </p:spTree>
    <p:extLst>
      <p:ext uri="{BB962C8B-B14F-4D97-AF65-F5344CB8AC3E}">
        <p14:creationId xmlns:p14="http://schemas.microsoft.com/office/powerpoint/2010/main" val="296436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green bin is for garden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15</a:t>
            </a:fld>
            <a:endParaRPr lang="en-GB"/>
          </a:p>
        </p:txBody>
      </p:sp>
    </p:spTree>
    <p:extLst>
      <p:ext uri="{BB962C8B-B14F-4D97-AF65-F5344CB8AC3E}">
        <p14:creationId xmlns:p14="http://schemas.microsoft.com/office/powerpoint/2010/main" val="340962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green box is for glass jars and bottles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16</a:t>
            </a:fld>
            <a:endParaRPr lang="en-GB"/>
          </a:p>
        </p:txBody>
      </p:sp>
    </p:spTree>
    <p:extLst>
      <p:ext uri="{BB962C8B-B14F-4D97-AF65-F5344CB8AC3E}">
        <p14:creationId xmlns:p14="http://schemas.microsoft.com/office/powerpoint/2010/main" val="1895770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bin is for our general waste (stuff we cant recycle at home)</a:t>
            </a:r>
          </a:p>
          <a:p>
            <a:endParaRPr lang="en-GB" dirty="0"/>
          </a:p>
          <a:p>
            <a:r>
              <a:rPr lang="en-GB" dirty="0"/>
              <a:t>This includes nappies, soft plastics and food waste.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17</a:t>
            </a:fld>
            <a:endParaRPr lang="en-GB"/>
          </a:p>
        </p:txBody>
      </p:sp>
    </p:spTree>
    <p:extLst>
      <p:ext uri="{BB962C8B-B14F-4D97-AF65-F5344CB8AC3E}">
        <p14:creationId xmlns:p14="http://schemas.microsoft.com/office/powerpoint/2010/main" val="68393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is very important because it helps keep our oceans and beaches clean.</a:t>
            </a:r>
          </a:p>
          <a:p>
            <a:endParaRPr lang="en-GB" dirty="0"/>
          </a:p>
          <a:p>
            <a:pPr marL="171450" indent="-171450">
              <a:buFont typeface="Arial" panose="020B0604020202020204" pitchFamily="34" charset="0"/>
              <a:buChar char="•"/>
            </a:pPr>
            <a:r>
              <a:rPr lang="en-GB" dirty="0"/>
              <a:t>A lot (80%) of the plastic found in the ocean comes from land based sources including litter, micro plastics and runoff.</a:t>
            </a:r>
          </a:p>
          <a:p>
            <a:pPr marL="171450" indent="-171450">
              <a:buFont typeface="Arial" panose="020B0604020202020204" pitchFamily="34" charset="0"/>
              <a:buChar char="•"/>
            </a:pPr>
            <a:r>
              <a:rPr lang="en-GB" dirty="0"/>
              <a:t>Many sea animals mistake plastic for food. Eating too much of this will make them very poorly.</a:t>
            </a:r>
          </a:p>
          <a:p>
            <a:pPr marL="171450" indent="-171450">
              <a:buFont typeface="Arial" panose="020B0604020202020204" pitchFamily="34" charset="0"/>
              <a:buChar char="•"/>
            </a:pPr>
            <a:r>
              <a:rPr lang="en-GB" dirty="0"/>
              <a:t>If plastics are recycled at home properly, they won’t end up in our oceans!</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18</a:t>
            </a:fld>
            <a:endParaRPr lang="en-GB"/>
          </a:p>
        </p:txBody>
      </p:sp>
    </p:spTree>
    <p:extLst>
      <p:ext uri="{BB962C8B-B14F-4D97-AF65-F5344CB8AC3E}">
        <p14:creationId xmlns:p14="http://schemas.microsoft.com/office/powerpoint/2010/main" val="3536830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25 plastic bottles can be recycled into a fleece jacket!</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19</a:t>
            </a:fld>
            <a:endParaRPr lang="en-GB"/>
          </a:p>
        </p:txBody>
      </p:sp>
    </p:spTree>
    <p:extLst>
      <p:ext uri="{BB962C8B-B14F-4D97-AF65-F5344CB8AC3E}">
        <p14:creationId xmlns:p14="http://schemas.microsoft.com/office/powerpoint/2010/main" val="2770525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helps our planet and all the people and animals on it.</a:t>
            </a:r>
          </a:p>
          <a:p>
            <a:endParaRPr lang="en-GB" dirty="0"/>
          </a:p>
          <a:p>
            <a:r>
              <a:rPr lang="en-GB" dirty="0"/>
              <a:t>We recycle to look after our planet and help stop climate change.</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22</a:t>
            </a:fld>
            <a:endParaRPr lang="en-GB"/>
          </a:p>
        </p:txBody>
      </p:sp>
    </p:spTree>
    <p:extLst>
      <p:ext uri="{BB962C8B-B14F-4D97-AF65-F5344CB8AC3E}">
        <p14:creationId xmlns:p14="http://schemas.microsoft.com/office/powerpoint/2010/main" val="175068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question to ask your class:</a:t>
            </a:r>
          </a:p>
          <a:p>
            <a:endParaRPr lang="en-GB" dirty="0"/>
          </a:p>
          <a:p>
            <a:r>
              <a:rPr lang="en-GB" dirty="0"/>
              <a:t>What is waste? You may also hear it called other words such as rubbish, trash, junk, garbage, or litter.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3</a:t>
            </a:fld>
            <a:endParaRPr lang="en-GB"/>
          </a:p>
        </p:txBody>
      </p:sp>
    </p:spTree>
    <p:extLst>
      <p:ext uri="{BB962C8B-B14F-4D97-AF65-F5344CB8AC3E}">
        <p14:creationId xmlns:p14="http://schemas.microsoft.com/office/powerpoint/2010/main" val="2960992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your class to think of their own examples.</a:t>
            </a:r>
          </a:p>
          <a:p>
            <a:r>
              <a:rPr lang="en-GB" dirty="0"/>
              <a:t>Try to think of one they already do and challenge them to try another. </a:t>
            </a:r>
          </a:p>
        </p:txBody>
      </p:sp>
      <p:sp>
        <p:nvSpPr>
          <p:cNvPr id="4" name="Slide Number Placeholder 3"/>
          <p:cNvSpPr>
            <a:spLocks noGrp="1"/>
          </p:cNvSpPr>
          <p:nvPr>
            <p:ph type="sldNum" sz="quarter" idx="5"/>
          </p:nvPr>
        </p:nvSpPr>
        <p:spPr/>
        <p:txBody>
          <a:bodyPr/>
          <a:lstStyle/>
          <a:p>
            <a:fld id="{5D9C15DE-65F2-4CB8-8A29-B372DFF3DF22}" type="slidenum">
              <a:rPr lang="en-GB" smtClean="0"/>
              <a:t>24</a:t>
            </a:fld>
            <a:endParaRPr lang="en-GB"/>
          </a:p>
        </p:txBody>
      </p:sp>
    </p:spTree>
    <p:extLst>
      <p:ext uri="{BB962C8B-B14F-4D97-AF65-F5344CB8AC3E}">
        <p14:creationId xmlns:p14="http://schemas.microsoft.com/office/powerpoint/2010/main" val="220879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We don’t like it anymore</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4</a:t>
            </a:fld>
            <a:endParaRPr lang="en-GB"/>
          </a:p>
        </p:txBody>
      </p:sp>
    </p:spTree>
    <p:extLst>
      <p:ext uri="{BB962C8B-B14F-4D97-AF65-F5344CB8AC3E}">
        <p14:creationId xmlns:p14="http://schemas.microsoft.com/office/powerpoint/2010/main" val="204320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p:txBody>
      </p:sp>
      <p:sp>
        <p:nvSpPr>
          <p:cNvPr id="4" name="Slide Number Placeholder 3"/>
          <p:cNvSpPr>
            <a:spLocks noGrp="1"/>
          </p:cNvSpPr>
          <p:nvPr>
            <p:ph type="sldNum" sz="quarter" idx="10"/>
          </p:nvPr>
        </p:nvSpPr>
        <p:spPr/>
        <p:txBody>
          <a:bodyPr/>
          <a:lstStyle/>
          <a:p>
            <a:fld id="{8BA6E4DE-9F4F-4042-8B12-D315981466AC}" type="slidenum">
              <a:rPr lang="en-GB" smtClean="0"/>
              <a:t>5</a:t>
            </a:fld>
            <a:endParaRPr lang="en-GB"/>
          </a:p>
        </p:txBody>
      </p:sp>
    </p:spTree>
    <p:extLst>
      <p:ext uri="{BB962C8B-B14F-4D97-AF65-F5344CB8AC3E}">
        <p14:creationId xmlns:p14="http://schemas.microsoft.com/office/powerpoint/2010/main" val="20843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a lot of waste in our country.</a:t>
            </a:r>
          </a:p>
          <a:p>
            <a:r>
              <a:rPr lang="en-US" dirty="0"/>
              <a:t>In the UK, households produce 31 MILLION TONNES of waste a year! </a:t>
            </a:r>
          </a:p>
          <a:p>
            <a:endParaRPr lang="en-US" dirty="0"/>
          </a:p>
          <a:p>
            <a:r>
              <a:rPr lang="en-US" dirty="0"/>
              <a:t>Do you think this is a lot?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07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equivalent to the weight of three and a half million double-decker buses, a queue of which would go around the world two and a half times. </a:t>
            </a:r>
          </a:p>
          <a:p>
            <a:endParaRPr lang="en-GB" dirty="0"/>
          </a:p>
        </p:txBody>
      </p:sp>
      <p:sp>
        <p:nvSpPr>
          <p:cNvPr id="4" name="Slide Number Placeholder 3"/>
          <p:cNvSpPr>
            <a:spLocks noGrp="1"/>
          </p:cNvSpPr>
          <p:nvPr>
            <p:ph type="sldNum" sz="quarter" idx="10"/>
          </p:nvPr>
        </p:nvSpPr>
        <p:spPr/>
        <p:txBody>
          <a:bodyPr/>
          <a:lstStyle/>
          <a:p>
            <a:fld id="{FB56AE6E-978D-4521-9108-DD1B098B0CA7}" type="slidenum">
              <a:rPr lang="en-GB" smtClean="0"/>
              <a:t>7</a:t>
            </a:fld>
            <a:endParaRPr lang="en-GB"/>
          </a:p>
        </p:txBody>
      </p:sp>
    </p:spTree>
    <p:extLst>
      <p:ext uri="{BB962C8B-B14F-4D97-AF65-F5344CB8AC3E}">
        <p14:creationId xmlns:p14="http://schemas.microsoft.com/office/powerpoint/2010/main" val="225780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not managed correctly, waste can cause many problems</a:t>
            </a:r>
          </a:p>
          <a:p>
            <a:pPr marL="171450" indent="-171450">
              <a:buFont typeface="Arial" panose="020B0604020202020204" pitchFamily="34" charset="0"/>
              <a:buChar char="•"/>
            </a:pPr>
            <a:r>
              <a:rPr lang="en-GB" dirty="0"/>
              <a:t>It can be really smelly and not very nice to be around</a:t>
            </a:r>
          </a:p>
          <a:p>
            <a:pPr marL="171450" indent="-171450">
              <a:buFont typeface="Arial" panose="020B0604020202020204" pitchFamily="34" charset="0"/>
              <a:buChar char="•"/>
            </a:pPr>
            <a:r>
              <a:rPr lang="en-GB" dirty="0"/>
              <a:t>It can hurt animals and people (e.g. a duck could get caught in a piece of plastic, or a person could trip up on litter)</a:t>
            </a:r>
          </a:p>
          <a:p>
            <a:pPr marL="171450" indent="-171450">
              <a:buFont typeface="Arial" panose="020B0604020202020204" pitchFamily="34" charset="0"/>
              <a:buChar char="•"/>
            </a:pPr>
            <a:r>
              <a:rPr lang="en-GB" dirty="0"/>
              <a:t>It takes up a lot of space – in the past, we would get rid of our waste in a place called landfill. This was a giant hole in the ground which would be filled up with rubbish.</a:t>
            </a:r>
          </a:p>
          <a:p>
            <a:pPr marL="171450" indent="-171450">
              <a:buFont typeface="Arial" panose="020B0604020202020204" pitchFamily="34" charset="0"/>
              <a:buChar char="•"/>
            </a:pPr>
            <a:r>
              <a:rPr lang="en-GB" dirty="0"/>
              <a:t>A lot of items are made from materials that take a long time to get rid of (e.g. toothbrush and bag are made from plastic, which takes hundreds of years to rot away) and some items are hard to get rid of because they are too big (e.g. fridges and sofas) </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8</a:t>
            </a:fld>
            <a:endParaRPr lang="en-GB"/>
          </a:p>
        </p:txBody>
      </p:sp>
    </p:spTree>
    <p:extLst>
      <p:ext uri="{BB962C8B-B14F-4D97-AF65-F5344CB8AC3E}">
        <p14:creationId xmlns:p14="http://schemas.microsoft.com/office/powerpoint/2010/main" val="344886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9</a:t>
            </a:fld>
            <a:endParaRPr lang="en-GB"/>
          </a:p>
        </p:txBody>
      </p:sp>
    </p:spTree>
    <p:extLst>
      <p:ext uri="{BB962C8B-B14F-4D97-AF65-F5344CB8AC3E}">
        <p14:creationId xmlns:p14="http://schemas.microsoft.com/office/powerpoint/2010/main" val="101827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r>
              <a:rPr lang="en-GB" dirty="0"/>
              <a:t>This could be by thinking before you buy and only buy what you need.</a:t>
            </a:r>
          </a:p>
          <a:p>
            <a:endParaRPr lang="en-GB" dirty="0"/>
          </a:p>
          <a:p>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 It also works out cheaper per serving too! </a:t>
            </a:r>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10</a:t>
            </a:fld>
            <a:endParaRPr lang="en-GB"/>
          </a:p>
        </p:txBody>
      </p:sp>
    </p:spTree>
    <p:extLst>
      <p:ext uri="{BB962C8B-B14F-4D97-AF65-F5344CB8AC3E}">
        <p14:creationId xmlns:p14="http://schemas.microsoft.com/office/powerpoint/2010/main" val="3667001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9179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67588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57068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645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Comic Sans MS" panose="030F0702030302020204" pitchFamily="66" charset="0"/>
                <a:cs typeface="Arial" panose="020B0604020202020204" pitchFamily="34" charset="0"/>
              </a:defRPr>
            </a:lvl1pPr>
            <a:lvl2pPr>
              <a:defRPr>
                <a:latin typeface="Comic Sans MS" panose="030F0702030302020204" pitchFamily="66" charset="0"/>
                <a:cs typeface="Arial" panose="020B0604020202020204" pitchFamily="34" charset="0"/>
              </a:defRPr>
            </a:lvl2pPr>
            <a:lvl3pPr>
              <a:defRPr>
                <a:latin typeface="Comic Sans MS" panose="030F0702030302020204" pitchFamily="66" charset="0"/>
                <a:cs typeface="Arial" panose="020B0604020202020204" pitchFamily="34" charset="0"/>
              </a:defRPr>
            </a:lvl3pPr>
            <a:lvl4pPr>
              <a:defRPr>
                <a:latin typeface="Comic Sans MS" panose="030F0702030302020204" pitchFamily="66" charset="0"/>
                <a:cs typeface="Arial" panose="020B0604020202020204" pitchFamily="34" charset="0"/>
              </a:defRPr>
            </a:lvl4pPr>
            <a:lvl5pPr>
              <a:defRPr>
                <a:latin typeface="Comic Sans MS" panose="030F0702030302020204" pitchFamily="66"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044066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26493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1735E-59D3-4380-9A0E-972D53CEFC2C}" type="datetimeFigureOut">
              <a:rPr lang="en-GB" smtClean="0"/>
              <a:t>10/06/2025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9592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11720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81735E-59D3-4380-9A0E-972D53CEFC2C}" type="datetimeFigureOut">
              <a:rPr lang="en-GB" smtClean="0"/>
              <a:t>10/06/2025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0821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81735E-59D3-4380-9A0E-972D53CEFC2C}" type="datetimeFigureOut">
              <a:rPr lang="en-GB" smtClean="0"/>
              <a:t>10/06/2025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3734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1735E-59D3-4380-9A0E-972D53CEFC2C}" type="datetimeFigureOut">
              <a:rPr lang="en-GB" smtClean="0"/>
              <a:t>10/06/2025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91255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10/06/2025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03527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1735E-59D3-4380-9A0E-972D53CEFC2C}" type="datetimeFigureOut">
              <a:rPr lang="en-GB" smtClean="0"/>
              <a:t>10/06/2025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E859-1563-46BD-9F7A-E2E6A09266E5}" type="slidenum">
              <a:rPr lang="en-GB" smtClean="0"/>
              <a:t>‹#›</a:t>
            </a:fld>
            <a:endParaRPr lang="en-GB"/>
          </a:p>
        </p:txBody>
      </p:sp>
    </p:spTree>
    <p:extLst>
      <p:ext uri="{BB962C8B-B14F-4D97-AF65-F5344CB8AC3E}">
        <p14:creationId xmlns:p14="http://schemas.microsoft.com/office/powerpoint/2010/main" val="40873437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3.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jpe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3.png"/><Relationship Id="rId5" Type="http://schemas.openxmlformats.org/officeDocument/2006/relationships/image" Target="../media/image26.jpeg"/><Relationship Id="rId10" Type="http://schemas.openxmlformats.org/officeDocument/2006/relationships/image" Target="../media/image42.png"/><Relationship Id="rId4" Type="http://schemas.openxmlformats.org/officeDocument/2006/relationships/image" Target="../media/image25.jpe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4.jpe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4.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hyperlink" Target="http://www.recyclenow.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98" y="3029167"/>
            <a:ext cx="10329574" cy="2245936"/>
          </a:xfrm>
        </p:spPr>
        <p:txBody>
          <a:bodyPr>
            <a:noAutofit/>
          </a:bodyPr>
          <a:lstStyle/>
          <a:p>
            <a:r>
              <a:rPr lang="en-GB" sz="16600" dirty="0">
                <a:solidFill>
                  <a:srgbClr val="92D050"/>
                </a:solidFill>
                <a:latin typeface="take_out_the_garbage" panose="02000500000000000000" pitchFamily="2" charset="0"/>
              </a:rPr>
              <a:t>The 3R’s</a:t>
            </a:r>
            <a:br>
              <a:rPr lang="en-GB" sz="16600" dirty="0">
                <a:solidFill>
                  <a:srgbClr val="92D050"/>
                </a:solidFill>
                <a:latin typeface="take_out_the_garbage" panose="02000500000000000000" pitchFamily="2" charset="0"/>
              </a:rPr>
            </a:br>
            <a:endParaRPr lang="en-GB" sz="16600" dirty="0">
              <a:latin typeface="take_out_the_garbage" panose="020005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518" y="5926404"/>
            <a:ext cx="1836964" cy="734786"/>
          </a:xfrm>
          <a:prstGeom prst="rect">
            <a:avLst/>
          </a:prstGeom>
        </p:spPr>
      </p:pic>
      <p:sp>
        <p:nvSpPr>
          <p:cNvPr id="3" name="Rounded Rectangle 2"/>
          <p:cNvSpPr/>
          <p:nvPr/>
        </p:nvSpPr>
        <p:spPr>
          <a:xfrm rot="21140669">
            <a:off x="1256297" y="3174524"/>
            <a:ext cx="9870475" cy="1600438"/>
          </a:xfrm>
          <a:prstGeom prst="roundRect">
            <a:avLst/>
          </a:prstGeom>
          <a:solidFill>
            <a:srgbClr val="92D050"/>
          </a:solidFill>
        </p:spPr>
        <p:txBody>
          <a:bodyPr wrap="square" anchor="ctr">
            <a:spAutoFit/>
          </a:bodyPr>
          <a:lstStyle/>
          <a:p>
            <a:pPr algn="ctr"/>
            <a:r>
              <a:rPr lang="en-GB" sz="8800" dirty="0">
                <a:solidFill>
                  <a:schemeClr val="bg1"/>
                </a:solidFill>
                <a:latin typeface="take_out_the_garbage" panose="02000500000000000000" pitchFamily="2" charset="0"/>
              </a:rPr>
              <a:t>Reduce, Reuse, Recycle</a:t>
            </a:r>
          </a:p>
        </p:txBody>
      </p:sp>
    </p:spTree>
    <p:extLst>
      <p:ext uri="{BB962C8B-B14F-4D97-AF65-F5344CB8AC3E}">
        <p14:creationId xmlns:p14="http://schemas.microsoft.com/office/powerpoint/2010/main" val="237716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1209183"/>
            <a:ext cx="10370270" cy="2034837"/>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latin typeface="Comic Sans MS"/>
                <a:cs typeface="Arial"/>
              </a:rPr>
              <a:t>Redesigning items so that they use fewer resources to make them </a:t>
            </a:r>
            <a:endParaRPr lang="en-GB" sz="2400" dirty="0"/>
          </a:p>
          <a:p>
            <a:r>
              <a:rPr lang="en-GB" sz="2400" dirty="0">
                <a:latin typeface="Comic Sans MS"/>
                <a:cs typeface="Arial"/>
              </a:rPr>
              <a:t>Think about the packaging before you buy </a:t>
            </a:r>
            <a:endParaRPr lang="en-GB" sz="2400"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10</a:t>
            </a:fld>
            <a:endParaRPr lang="en-GB" dirty="0"/>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081" y="3614922"/>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801100" y="3074320"/>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868" y="4075290"/>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0013155" y="3860701"/>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 8 Cardboard boxes</a:t>
            </a:r>
          </a:p>
        </p:txBody>
      </p:sp>
      <p:sp>
        <p:nvSpPr>
          <p:cNvPr id="10" name="Rounded Rectangle 9"/>
          <p:cNvSpPr/>
          <p:nvPr/>
        </p:nvSpPr>
        <p:spPr>
          <a:xfrm>
            <a:off x="9266161" y="4781280"/>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8 inside bags</a:t>
            </a:r>
          </a:p>
        </p:txBody>
      </p:sp>
      <p:sp>
        <p:nvSpPr>
          <p:cNvPr id="11" name="Rounded Rectangle 10"/>
          <p:cNvSpPr/>
          <p:nvPr/>
        </p:nvSpPr>
        <p:spPr>
          <a:xfrm>
            <a:off x="10170791" y="5552141"/>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All wrapped in plastic film</a:t>
            </a:r>
          </a:p>
        </p:txBody>
      </p:sp>
      <p:sp>
        <p:nvSpPr>
          <p:cNvPr id="12" name="Rounded Rectangle 11"/>
          <p:cNvSpPr/>
          <p:nvPr/>
        </p:nvSpPr>
        <p:spPr>
          <a:xfrm>
            <a:off x="278104" y="3537616"/>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24 servings</a:t>
            </a:r>
          </a:p>
        </p:txBody>
      </p:sp>
      <p:sp>
        <p:nvSpPr>
          <p:cNvPr id="13" name="Rounded Rectangle 12"/>
          <p:cNvSpPr/>
          <p:nvPr/>
        </p:nvSpPr>
        <p:spPr>
          <a:xfrm>
            <a:off x="1485510" y="4307681"/>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 1 Cardboard box</a:t>
            </a:r>
          </a:p>
        </p:txBody>
      </p:sp>
      <p:sp>
        <p:nvSpPr>
          <p:cNvPr id="14" name="Rounded Rectangle 13"/>
          <p:cNvSpPr/>
          <p:nvPr/>
        </p:nvSpPr>
        <p:spPr>
          <a:xfrm>
            <a:off x="223566" y="5065631"/>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1 inside bag</a:t>
            </a:r>
          </a:p>
        </p:txBody>
      </p:sp>
      <p:sp>
        <p:nvSpPr>
          <p:cNvPr id="15" name="Rounded Rectangle 14"/>
          <p:cNvSpPr/>
          <p:nvPr/>
        </p:nvSpPr>
        <p:spPr>
          <a:xfrm>
            <a:off x="1588612" y="5615421"/>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No plastic film</a:t>
            </a:r>
          </a:p>
        </p:txBody>
      </p:sp>
      <p:sp>
        <p:nvSpPr>
          <p:cNvPr id="7" name="TextBox 6"/>
          <p:cNvSpPr txBox="1"/>
          <p:nvPr/>
        </p:nvSpPr>
        <p:spPr>
          <a:xfrm>
            <a:off x="3631052" y="5876318"/>
            <a:ext cx="2464948" cy="715089"/>
          </a:xfrm>
          <a:prstGeom prst="roundRect">
            <a:avLst/>
          </a:prstGeom>
          <a:solidFill>
            <a:schemeClr val="accent4"/>
          </a:solidFill>
          <a:ln>
            <a:noFill/>
          </a:ln>
        </p:spPr>
        <p:txBody>
          <a:bodyPr wrap="square" rtlCol="0">
            <a:spAutoFit/>
          </a:bodyPr>
          <a:lstStyle/>
          <a:p>
            <a:pPr algn="ctr"/>
            <a:r>
              <a:rPr lang="en-GB" dirty="0">
                <a:latin typeface="Comic Sans MS" panose="030F0702030302020204" pitchFamily="66" charset="0"/>
              </a:rPr>
              <a:t>£4.00 or 16p a serving</a:t>
            </a:r>
          </a:p>
        </p:txBody>
      </p:sp>
      <p:sp>
        <p:nvSpPr>
          <p:cNvPr id="17" name="TextBox 16"/>
          <p:cNvSpPr txBox="1"/>
          <p:nvPr/>
        </p:nvSpPr>
        <p:spPr>
          <a:xfrm>
            <a:off x="6924764" y="5779670"/>
            <a:ext cx="2464948" cy="715089"/>
          </a:xfrm>
          <a:prstGeom prst="roundRect">
            <a:avLst/>
          </a:prstGeom>
          <a:solidFill>
            <a:schemeClr val="accent4"/>
          </a:solidFill>
        </p:spPr>
        <p:txBody>
          <a:bodyPr wrap="square" rtlCol="0">
            <a:spAutoFit/>
          </a:bodyPr>
          <a:lstStyle/>
          <a:p>
            <a:pPr algn="ctr"/>
            <a:r>
              <a:rPr lang="en-GB" dirty="0">
                <a:latin typeface="Comic Sans MS" panose="030F0702030302020204" pitchFamily="66" charset="0"/>
              </a:rPr>
              <a:t>£2.30 or 29p a serving</a:t>
            </a:r>
          </a:p>
        </p:txBody>
      </p:sp>
      <p:sp>
        <p:nvSpPr>
          <p:cNvPr id="8" name="Rounded Rectangle 7"/>
          <p:cNvSpPr/>
          <p:nvPr/>
        </p:nvSpPr>
        <p:spPr>
          <a:xfrm>
            <a:off x="4244501" y="3211807"/>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omic Sans MS"/>
              </a:rPr>
              <a:t>Which will make more waste?</a:t>
            </a:r>
          </a:p>
        </p:txBody>
      </p:sp>
    </p:spTree>
    <p:extLst>
      <p:ext uri="{BB962C8B-B14F-4D97-AF65-F5344CB8AC3E}">
        <p14:creationId xmlns:p14="http://schemas.microsoft.com/office/powerpoint/2010/main" val="21587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7" grpId="0" animBg="1"/>
      <p:bldP spid="1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a:bodyPr>
          <a:lstStyle/>
          <a:p>
            <a:pPr marL="0" indent="0">
              <a:buNone/>
            </a:pPr>
            <a:r>
              <a:rPr lang="en-GB" b="1" dirty="0"/>
              <a:t>Reuse</a:t>
            </a:r>
          </a:p>
          <a:p>
            <a:r>
              <a:rPr lang="en-GB" dirty="0">
                <a:latin typeface="Comic Sans MS"/>
                <a:cs typeface="Arial"/>
              </a:rPr>
              <a:t>Using reusable items instead of disposable ones e.g. water bottles and shopping bags </a:t>
            </a:r>
            <a:endParaRPr lang="en-GB" dirty="0"/>
          </a:p>
          <a:p>
            <a:r>
              <a:rPr lang="en-GB" dirty="0"/>
              <a:t>Repairing broken items instead of throwing them away </a:t>
            </a:r>
          </a:p>
          <a:p>
            <a:r>
              <a:rPr lang="en-GB" dirty="0"/>
              <a:t>Buying second hand rather than new e.g. furniture, toys and clothes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021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
        <p:nvSpPr>
          <p:cNvPr id="6" name="TextBox 5"/>
          <p:cNvSpPr txBox="1"/>
          <p:nvPr/>
        </p:nvSpPr>
        <p:spPr>
          <a:xfrm>
            <a:off x="910865" y="1388057"/>
            <a:ext cx="10807321" cy="2308324"/>
          </a:xfrm>
          <a:prstGeom prst="rect">
            <a:avLst/>
          </a:prstGeom>
          <a:noFill/>
        </p:spPr>
        <p:txBody>
          <a:bodyPr wrap="square" rtlCol="0" anchor="t">
            <a:spAutoFit/>
          </a:bodyPr>
          <a:lstStyle/>
          <a:p>
            <a:r>
              <a:rPr lang="en-GB" sz="2400" b="1" dirty="0">
                <a:latin typeface="Comic Sans MS" panose="030F0702030302020204" pitchFamily="66" charset="0"/>
              </a:rPr>
              <a:t>Recycling</a:t>
            </a:r>
          </a:p>
          <a:p>
            <a:pPr marL="342900" indent="-342900">
              <a:buFont typeface="Arial" panose="020B0604020202020204" pitchFamily="34" charset="0"/>
              <a:buChar char="•"/>
            </a:pPr>
            <a:r>
              <a:rPr lang="en-GB" sz="2400" dirty="0">
                <a:latin typeface="Comic Sans MS"/>
              </a:rPr>
              <a:t>Putting the correct items in the correct bins at home (and, if possible,  at school)</a:t>
            </a:r>
          </a:p>
          <a:p>
            <a:pPr marL="342900" indent="-342900">
              <a:buFont typeface="Arial" panose="020B0604020202020204" pitchFamily="34" charset="0"/>
              <a:buChar char="•"/>
            </a:pPr>
            <a:r>
              <a:rPr lang="en-GB" sz="24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2400" dirty="0">
                <a:latin typeface="Comic Sans MS" panose="030F0702030302020204" pitchFamily="66" charset="0"/>
              </a:rPr>
              <a:t>Taking your recycling to the recycling centre or bring bank </a:t>
            </a:r>
          </a:p>
          <a:p>
            <a:endParaRPr lang="en-GB" sz="2400" dirty="0">
              <a:latin typeface="Comic Sans MS" panose="030F0702030302020204" pitchFamily="66"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26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522491">
            <a:off x="873766" y="3004918"/>
            <a:ext cx="9951783" cy="2387600"/>
          </a:xfrm>
        </p:spPr>
        <p:txBody>
          <a:bodyPr>
            <a:noAutofit/>
          </a:bodyPr>
          <a:lstStyle/>
          <a:p>
            <a:r>
              <a:rPr lang="en-GB" sz="9600" dirty="0">
                <a:solidFill>
                  <a:srgbClr val="8DC63F"/>
                </a:solidFill>
              </a:rPr>
              <a:t>To help bin-workers, we sort our waste into different colour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13</a:t>
            </a:fld>
            <a:endParaRPr lang="en-GB" dirty="0"/>
          </a:p>
        </p:txBody>
      </p:sp>
    </p:spTree>
    <p:extLst>
      <p:ext uri="{BB962C8B-B14F-4D97-AF65-F5344CB8AC3E}">
        <p14:creationId xmlns:p14="http://schemas.microsoft.com/office/powerpoint/2010/main" val="27692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0" name="Rounded Rectangle 9"/>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blue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1" name="Oval 10"/>
          <p:cNvSpPr/>
          <p:nvPr/>
        </p:nvSpPr>
        <p:spPr>
          <a:xfrm>
            <a:off x="3602563" y="200534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0516" y="1484663"/>
            <a:ext cx="1326032" cy="102560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0303" y="2089150"/>
            <a:ext cx="1158875" cy="92710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0462" y="2876550"/>
            <a:ext cx="1283368" cy="1104900"/>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80446" y="3016250"/>
            <a:ext cx="482600" cy="965200"/>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2015" y="1599866"/>
            <a:ext cx="497885" cy="865887"/>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1859" y="3450599"/>
            <a:ext cx="721655" cy="1084177"/>
          </a:xfrm>
          <a:prstGeom prst="rect">
            <a:avLst/>
          </a:prstGeom>
        </p:spPr>
      </p:pic>
      <p:sp>
        <p:nvSpPr>
          <p:cNvPr id="17" name="TextBox 16"/>
          <p:cNvSpPr txBox="1"/>
          <p:nvPr/>
        </p:nvSpPr>
        <p:spPr>
          <a:xfrm>
            <a:off x="6395458" y="2462634"/>
            <a:ext cx="1310339" cy="369332"/>
          </a:xfrm>
          <a:prstGeom prst="rect">
            <a:avLst/>
          </a:prstGeom>
          <a:noFill/>
        </p:spPr>
        <p:txBody>
          <a:bodyPr wrap="square" rtlCol="0" anchor="t">
            <a:spAutoFit/>
          </a:bodyPr>
          <a:lstStyle/>
          <a:p>
            <a:r>
              <a:rPr lang="en-GB" dirty="0">
                <a:latin typeface="Comic Sans MS"/>
              </a:rPr>
              <a:t>Cardboard</a:t>
            </a:r>
            <a:endParaRPr lang="en-GB" dirty="0">
              <a:latin typeface="Comic Sans MS" panose="030F0702030302020204" pitchFamily="66" charset="0"/>
            </a:endParaRPr>
          </a:p>
        </p:txBody>
      </p:sp>
      <p:sp>
        <p:nvSpPr>
          <p:cNvPr id="18" name="TextBox 17"/>
          <p:cNvSpPr txBox="1"/>
          <p:nvPr/>
        </p:nvSpPr>
        <p:spPr>
          <a:xfrm>
            <a:off x="8309718" y="2931681"/>
            <a:ext cx="1310339" cy="369332"/>
          </a:xfrm>
          <a:prstGeom prst="rect">
            <a:avLst/>
          </a:prstGeom>
          <a:noFill/>
        </p:spPr>
        <p:txBody>
          <a:bodyPr wrap="square" rtlCol="0" anchor="t">
            <a:spAutoFit/>
          </a:bodyPr>
          <a:lstStyle/>
          <a:p>
            <a:r>
              <a:rPr lang="en-GB" dirty="0">
                <a:latin typeface="Comic Sans MS"/>
              </a:rPr>
              <a:t>Envelopes</a:t>
            </a:r>
            <a:endParaRPr lang="en-GB" dirty="0">
              <a:latin typeface="Comic Sans MS" panose="030F0702030302020204" pitchFamily="66" charset="0"/>
            </a:endParaRPr>
          </a:p>
        </p:txBody>
      </p:sp>
      <p:sp>
        <p:nvSpPr>
          <p:cNvPr id="19" name="TextBox 18"/>
          <p:cNvSpPr txBox="1"/>
          <p:nvPr/>
        </p:nvSpPr>
        <p:spPr>
          <a:xfrm>
            <a:off x="6422954" y="3981450"/>
            <a:ext cx="1670737" cy="369332"/>
          </a:xfrm>
          <a:prstGeom prst="rect">
            <a:avLst/>
          </a:prstGeom>
          <a:noFill/>
        </p:spPr>
        <p:txBody>
          <a:bodyPr wrap="square" rtlCol="0" anchor="t">
            <a:spAutoFit/>
          </a:bodyPr>
          <a:lstStyle/>
          <a:p>
            <a:r>
              <a:rPr lang="en-GB" dirty="0">
                <a:latin typeface="Comic Sans MS"/>
              </a:rPr>
              <a:t>Newspapers</a:t>
            </a:r>
            <a:endParaRPr lang="en-GB" dirty="0">
              <a:latin typeface="Comic Sans MS" panose="030F0702030302020204" pitchFamily="66" charset="0"/>
            </a:endParaRPr>
          </a:p>
        </p:txBody>
      </p:sp>
      <p:sp>
        <p:nvSpPr>
          <p:cNvPr id="20" name="TextBox 19"/>
          <p:cNvSpPr txBox="1"/>
          <p:nvPr/>
        </p:nvSpPr>
        <p:spPr>
          <a:xfrm>
            <a:off x="9195395" y="4534776"/>
            <a:ext cx="1670737" cy="369332"/>
          </a:xfrm>
          <a:prstGeom prst="rect">
            <a:avLst/>
          </a:prstGeom>
          <a:noFill/>
        </p:spPr>
        <p:txBody>
          <a:bodyPr wrap="square" rtlCol="0">
            <a:spAutoFit/>
          </a:bodyPr>
          <a:lstStyle/>
          <a:p>
            <a:r>
              <a:rPr lang="en-GB" dirty="0">
                <a:latin typeface="Comic Sans MS" panose="030F0702030302020204" pitchFamily="66" charset="0"/>
              </a:rPr>
              <a:t>Tins</a:t>
            </a:r>
          </a:p>
        </p:txBody>
      </p:sp>
      <p:sp>
        <p:nvSpPr>
          <p:cNvPr id="21" name="TextBox 20"/>
          <p:cNvSpPr txBox="1"/>
          <p:nvPr/>
        </p:nvSpPr>
        <p:spPr>
          <a:xfrm>
            <a:off x="10186646" y="3243886"/>
            <a:ext cx="1670737" cy="646331"/>
          </a:xfrm>
          <a:prstGeom prst="rect">
            <a:avLst/>
          </a:prstGeom>
          <a:noFill/>
        </p:spPr>
        <p:txBody>
          <a:bodyPr wrap="square" rtlCol="0">
            <a:spAutoFit/>
          </a:bodyPr>
          <a:lstStyle/>
          <a:p>
            <a:r>
              <a:rPr lang="en-GB" dirty="0">
                <a:latin typeface="Comic Sans MS" panose="030F0702030302020204" pitchFamily="66" charset="0"/>
              </a:rPr>
              <a:t>Plastic bottles</a:t>
            </a:r>
          </a:p>
        </p:txBody>
      </p:sp>
      <p:sp>
        <p:nvSpPr>
          <p:cNvPr id="22" name="TextBox 21"/>
          <p:cNvSpPr txBox="1"/>
          <p:nvPr/>
        </p:nvSpPr>
        <p:spPr>
          <a:xfrm>
            <a:off x="10951192" y="2562349"/>
            <a:ext cx="863199" cy="369332"/>
          </a:xfrm>
          <a:prstGeom prst="rect">
            <a:avLst/>
          </a:prstGeom>
          <a:noFill/>
        </p:spPr>
        <p:txBody>
          <a:bodyPr wrap="square" rtlCol="0">
            <a:spAutoFit/>
          </a:bodyPr>
          <a:lstStyle/>
          <a:p>
            <a:r>
              <a:rPr lang="en-GB" dirty="0">
                <a:latin typeface="Comic Sans MS" panose="030F0702030302020204" pitchFamily="66" charset="0"/>
              </a:rPr>
              <a:t>Cans</a:t>
            </a:r>
          </a:p>
        </p:txBody>
      </p:sp>
      <p:pic>
        <p:nvPicPr>
          <p:cNvPr id="2052" name="Picture 4" descr="Orange Juice Carton Clip A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04751" y="3413008"/>
            <a:ext cx="503663" cy="114788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911950" y="4553195"/>
            <a:ext cx="1670737" cy="369332"/>
          </a:xfrm>
          <a:prstGeom prst="rect">
            <a:avLst/>
          </a:prstGeom>
          <a:noFill/>
        </p:spPr>
        <p:txBody>
          <a:bodyPr wrap="square" rtlCol="0" anchor="t">
            <a:spAutoFit/>
          </a:bodyPr>
          <a:lstStyle/>
          <a:p>
            <a:r>
              <a:rPr lang="en-GB" dirty="0">
                <a:latin typeface="Comic Sans MS"/>
              </a:rPr>
              <a:t>Cartons </a:t>
            </a:r>
            <a:endParaRPr lang="en-GB" dirty="0">
              <a:latin typeface="Comic Sans MS" panose="030F0702030302020204" pitchFamily="66" charset="0"/>
            </a:endParaRPr>
          </a:p>
        </p:txBody>
      </p:sp>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35956" y="1429255"/>
            <a:ext cx="830176" cy="1327352"/>
          </a:xfrm>
          <a:prstGeom prst="rect">
            <a:avLst/>
          </a:prstGeom>
        </p:spPr>
      </p:pic>
      <p:sp>
        <p:nvSpPr>
          <p:cNvPr id="29" name="TextBox 28"/>
          <p:cNvSpPr txBox="1"/>
          <p:nvPr/>
        </p:nvSpPr>
        <p:spPr>
          <a:xfrm>
            <a:off x="9745117" y="2781585"/>
            <a:ext cx="1215846" cy="369332"/>
          </a:xfrm>
          <a:prstGeom prst="rect">
            <a:avLst/>
          </a:prstGeom>
          <a:noFill/>
        </p:spPr>
        <p:txBody>
          <a:bodyPr wrap="square" rtlCol="0">
            <a:spAutoFit/>
          </a:bodyPr>
          <a:lstStyle/>
          <a:p>
            <a:r>
              <a:rPr lang="en-GB" dirty="0">
                <a:latin typeface="Comic Sans MS" panose="030F0702030302020204" pitchFamily="66" charset="0"/>
              </a:rPr>
              <a:t>Aerosols</a:t>
            </a:r>
          </a:p>
        </p:txBody>
      </p:sp>
      <p:sp>
        <p:nvSpPr>
          <p:cNvPr id="35" name="TextBox 34">
            <a:extLst>
              <a:ext uri="{FF2B5EF4-FFF2-40B4-BE49-F238E27FC236}">
                <a16:creationId xmlns:a16="http://schemas.microsoft.com/office/drawing/2014/main" id="{F3ACF56E-27F7-4816-9DC9-AB8A3C66F1F7}"/>
              </a:ext>
            </a:extLst>
          </p:cNvPr>
          <p:cNvSpPr txBox="1"/>
          <p:nvPr/>
        </p:nvSpPr>
        <p:spPr>
          <a:xfrm>
            <a:off x="8964887" y="5245864"/>
            <a:ext cx="1024329" cy="646331"/>
          </a:xfrm>
          <a:prstGeom prst="rect">
            <a:avLst/>
          </a:prstGeom>
          <a:noFill/>
        </p:spPr>
        <p:txBody>
          <a:bodyPr wrap="square" rtlCol="0">
            <a:spAutoFit/>
          </a:bodyPr>
          <a:lstStyle/>
          <a:p>
            <a:r>
              <a:rPr lang="en-GB" dirty="0">
                <a:latin typeface="Comic Sans MS" panose="030F0702030302020204" pitchFamily="66" charset="0"/>
              </a:rPr>
              <a:t>Plastic pots</a:t>
            </a:r>
          </a:p>
        </p:txBody>
      </p:sp>
      <p:pic>
        <p:nvPicPr>
          <p:cNvPr id="36" name="Picture 35">
            <a:extLst>
              <a:ext uri="{FF2B5EF4-FFF2-40B4-BE49-F238E27FC236}">
                <a16:creationId xmlns:a16="http://schemas.microsoft.com/office/drawing/2014/main" id="{3230A673-178E-432F-9446-0D29C8DEA1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80927" y="4788003"/>
            <a:ext cx="1351309" cy="1351309"/>
          </a:xfrm>
          <a:prstGeom prst="rect">
            <a:avLst/>
          </a:prstGeom>
        </p:spPr>
      </p:pic>
      <p:pic>
        <p:nvPicPr>
          <p:cNvPr id="37" name="Picture 36">
            <a:extLst>
              <a:ext uri="{FF2B5EF4-FFF2-40B4-BE49-F238E27FC236}">
                <a16:creationId xmlns:a16="http://schemas.microsoft.com/office/drawing/2014/main" id="{B3A19F0B-CC66-4C9D-BA45-B7B6D0E8326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86534" y="4324976"/>
            <a:ext cx="1242338" cy="966953"/>
          </a:xfrm>
          <a:prstGeom prst="rect">
            <a:avLst/>
          </a:prstGeom>
        </p:spPr>
      </p:pic>
      <p:sp>
        <p:nvSpPr>
          <p:cNvPr id="38" name="TextBox 37">
            <a:extLst>
              <a:ext uri="{FF2B5EF4-FFF2-40B4-BE49-F238E27FC236}">
                <a16:creationId xmlns:a16="http://schemas.microsoft.com/office/drawing/2014/main" id="{FE523E19-CCA1-4CD8-9D0E-10A437F18788}"/>
              </a:ext>
            </a:extLst>
          </p:cNvPr>
          <p:cNvSpPr txBox="1"/>
          <p:nvPr/>
        </p:nvSpPr>
        <p:spPr>
          <a:xfrm>
            <a:off x="10367542" y="5313402"/>
            <a:ext cx="1198090" cy="646331"/>
          </a:xfrm>
          <a:prstGeom prst="rect">
            <a:avLst/>
          </a:prstGeom>
          <a:noFill/>
        </p:spPr>
        <p:txBody>
          <a:bodyPr wrap="square" rtlCol="0">
            <a:spAutoFit/>
          </a:bodyPr>
          <a:lstStyle/>
          <a:p>
            <a:r>
              <a:rPr lang="en-GB" dirty="0">
                <a:latin typeface="Comic Sans MS" panose="030F0702030302020204" pitchFamily="66" charset="0"/>
              </a:rPr>
              <a:t>Plastic trays</a:t>
            </a:r>
          </a:p>
        </p:txBody>
      </p:sp>
      <p:pic>
        <p:nvPicPr>
          <p:cNvPr id="39" name="Picture 38">
            <a:extLst>
              <a:ext uri="{FF2B5EF4-FFF2-40B4-BE49-F238E27FC236}">
                <a16:creationId xmlns:a16="http://schemas.microsoft.com/office/drawing/2014/main" id="{FD554A85-51DB-4F2D-A80A-3A35AEA6ECE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91085" y="4487815"/>
            <a:ext cx="1001850" cy="790209"/>
          </a:xfrm>
          <a:prstGeom prst="rect">
            <a:avLst/>
          </a:prstGeom>
        </p:spPr>
      </p:pic>
      <p:sp>
        <p:nvSpPr>
          <p:cNvPr id="40" name="TextBox 39">
            <a:extLst>
              <a:ext uri="{FF2B5EF4-FFF2-40B4-BE49-F238E27FC236}">
                <a16:creationId xmlns:a16="http://schemas.microsoft.com/office/drawing/2014/main" id="{3A4DDD9E-C61A-48F6-A6CD-71FD2A7E6483}"/>
              </a:ext>
            </a:extLst>
          </p:cNvPr>
          <p:cNvSpPr txBox="1"/>
          <p:nvPr/>
        </p:nvSpPr>
        <p:spPr>
          <a:xfrm>
            <a:off x="6684404" y="5363696"/>
            <a:ext cx="1198090" cy="646331"/>
          </a:xfrm>
          <a:prstGeom prst="rect">
            <a:avLst/>
          </a:prstGeom>
          <a:noFill/>
        </p:spPr>
        <p:txBody>
          <a:bodyPr wrap="square" rtlCol="0">
            <a:spAutoFit/>
          </a:bodyPr>
          <a:lstStyle/>
          <a:p>
            <a:r>
              <a:rPr lang="en-GB" dirty="0">
                <a:latin typeface="Comic Sans MS" panose="030F0702030302020204" pitchFamily="66" charset="0"/>
              </a:rPr>
              <a:t>Plastic tubs</a:t>
            </a:r>
          </a:p>
        </p:txBody>
      </p:sp>
    </p:spTree>
    <p:extLst>
      <p:ext uri="{BB962C8B-B14F-4D97-AF65-F5344CB8AC3E}">
        <p14:creationId xmlns:p14="http://schemas.microsoft.com/office/powerpoint/2010/main" val="619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ntr" presetSubtype="0"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nodeType="withEffect">
                                  <p:stCondLst>
                                    <p:cond delay="0"/>
                                  </p:stCondLst>
                                  <p:childTnLst>
                                    <p:set>
                                      <p:cBhvr>
                                        <p:cTn id="94" dur="1" fill="hold">
                                          <p:stCondLst>
                                            <p:cond delay="0"/>
                                          </p:stCondLst>
                                        </p:cTn>
                                        <p:tgtEl>
                                          <p:spTgt spid="2052"/>
                                        </p:tgtEl>
                                        <p:attrNameLst>
                                          <p:attrName>style.visibility</p:attrName>
                                        </p:attrNameLst>
                                      </p:cBhvr>
                                      <p:to>
                                        <p:strVal val="visible"/>
                                      </p:to>
                                    </p:set>
                                    <p:animEffect transition="in" filter="fade">
                                      <p:cBhvr>
                                        <p:cTn id="95" dur="500"/>
                                        <p:tgtEl>
                                          <p:spTgt spid="205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500"/>
                                        <p:tgtEl>
                                          <p:spTgt spid="29"/>
                                        </p:tgtEl>
                                      </p:cBhvr>
                                    </p:animEffect>
                                  </p:childTnLst>
                                </p:cTn>
                              </p:par>
                              <p:par>
                                <p:cTn id="101" presetID="10" presetClass="entr" presetSubtype="0"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500"/>
                                        <p:tgtEl>
                                          <p:spTgt spid="3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500"/>
                                        <p:tgtEl>
                                          <p:spTgt spid="38"/>
                                        </p:tgtEl>
                                      </p:cBhvr>
                                    </p:animEffect>
                                  </p:childTnLst>
                                </p:cTn>
                              </p:par>
                              <p:par>
                                <p:cTn id="117" presetID="10" presetClass="entr" presetSubtype="0" fill="hold"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500"/>
                                        <p:tgtEl>
                                          <p:spTgt spid="40"/>
                                        </p:tgtEl>
                                      </p:cBhvr>
                                    </p:animEffect>
                                  </p:childTnLst>
                                </p:cTn>
                              </p:par>
                              <p:par>
                                <p:cTn id="125" presetID="10" presetClass="entr" presetSubtype="0" fill="hold" nodeType="with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7" grpId="0"/>
      <p:bldP spid="18" grpId="0"/>
      <p:bldP spid="19" grpId="0"/>
      <p:bldP spid="20" grpId="0"/>
      <p:bldP spid="21" grpId="0"/>
      <p:bldP spid="22" grpId="0"/>
      <p:bldP spid="24" grpId="0"/>
      <p:bldP spid="29" grpId="0"/>
      <p:bldP spid="35" grpId="0"/>
      <p:bldP spid="38"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0" name="Rounded Rectangle 9"/>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green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1" name="Oval 10"/>
          <p:cNvSpPr/>
          <p:nvPr/>
        </p:nvSpPr>
        <p:spPr>
          <a:xfrm>
            <a:off x="3656358" y="2102318"/>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6" name="TextBox 15"/>
          <p:cNvSpPr txBox="1"/>
          <p:nvPr/>
        </p:nvSpPr>
        <p:spPr>
          <a:xfrm>
            <a:off x="6669139" y="3779186"/>
            <a:ext cx="1016625" cy="369332"/>
          </a:xfrm>
          <a:prstGeom prst="rect">
            <a:avLst/>
          </a:prstGeom>
          <a:noFill/>
        </p:spPr>
        <p:txBody>
          <a:bodyPr wrap="none" rtlCol="0">
            <a:spAutoFit/>
          </a:bodyPr>
          <a:lstStyle/>
          <a:p>
            <a:r>
              <a:rPr lang="en-GB" dirty="0">
                <a:latin typeface="Comic Sans MS" panose="030F0702030302020204" pitchFamily="66" charset="0"/>
              </a:rPr>
              <a:t>Flowers</a:t>
            </a:r>
          </a:p>
        </p:txBody>
      </p:sp>
      <p:sp>
        <p:nvSpPr>
          <p:cNvPr id="21" name="TextBox 20"/>
          <p:cNvSpPr txBox="1"/>
          <p:nvPr/>
        </p:nvSpPr>
        <p:spPr>
          <a:xfrm>
            <a:off x="9762002" y="5506546"/>
            <a:ext cx="1739579" cy="369332"/>
          </a:xfrm>
          <a:prstGeom prst="rect">
            <a:avLst/>
          </a:prstGeom>
          <a:noFill/>
        </p:spPr>
        <p:txBody>
          <a:bodyPr wrap="none" rtlCol="0">
            <a:spAutoFit/>
          </a:bodyPr>
          <a:lstStyle/>
          <a:p>
            <a:r>
              <a:rPr lang="en-GB" dirty="0">
                <a:latin typeface="Comic Sans MS" panose="030F0702030302020204" pitchFamily="66" charset="0"/>
              </a:rPr>
              <a:t>Grass cuttings</a:t>
            </a:r>
          </a:p>
        </p:txBody>
      </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5" name="TextBox 24"/>
          <p:cNvSpPr txBox="1"/>
          <p:nvPr/>
        </p:nvSpPr>
        <p:spPr>
          <a:xfrm>
            <a:off x="7008826" y="4934121"/>
            <a:ext cx="827471" cy="369332"/>
          </a:xfrm>
          <a:prstGeom prst="rect">
            <a:avLst/>
          </a:prstGeom>
          <a:noFill/>
        </p:spPr>
        <p:txBody>
          <a:bodyPr wrap="none" rtlCol="0">
            <a:spAutoFit/>
          </a:bodyPr>
          <a:lstStyle/>
          <a:p>
            <a:r>
              <a:rPr lang="en-GB" dirty="0">
                <a:latin typeface="Comic Sans MS" panose="030F0702030302020204" pitchFamily="66" charset="0"/>
              </a:rPr>
              <a:t>Plants</a:t>
            </a:r>
          </a:p>
        </p:txBody>
      </p:sp>
      <p:sp>
        <p:nvSpPr>
          <p:cNvPr id="26" name="TextBox 25"/>
          <p:cNvSpPr txBox="1"/>
          <p:nvPr/>
        </p:nvSpPr>
        <p:spPr>
          <a:xfrm>
            <a:off x="10596653" y="3299952"/>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
        <p:nvSpPr>
          <p:cNvPr id="27" name="TextBox 26"/>
          <p:cNvSpPr txBox="1"/>
          <p:nvPr/>
        </p:nvSpPr>
        <p:spPr>
          <a:xfrm>
            <a:off x="9019405" y="3882010"/>
            <a:ext cx="798617" cy="369332"/>
          </a:xfrm>
          <a:prstGeom prst="rect">
            <a:avLst/>
          </a:prstGeom>
          <a:noFill/>
        </p:spPr>
        <p:txBody>
          <a:bodyPr wrap="none" rtlCol="0">
            <a:spAutoFit/>
          </a:bodyPr>
          <a:lstStyle/>
          <a:p>
            <a:r>
              <a:rPr lang="en-GB" dirty="0">
                <a:latin typeface="Comic Sans MS" panose="030F0702030302020204" pitchFamily="66" charset="0"/>
              </a:rPr>
              <a:t>Twigs</a:t>
            </a:r>
          </a:p>
        </p:txBody>
      </p:sp>
    </p:spTree>
    <p:extLst>
      <p:ext uri="{BB962C8B-B14F-4D97-AF65-F5344CB8AC3E}">
        <p14:creationId xmlns:p14="http://schemas.microsoft.com/office/powerpoint/2010/main" val="357280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4.81481E-6 L -0.15078 -0.00163 " pathEditMode="relative" rAng="0" ptsTypes="AA">
                                      <p:cBhvr>
                                        <p:cTn id="6" dur="2000" fill="hold"/>
                                        <p:tgtEl>
                                          <p:spTgt spid="11"/>
                                        </p:tgtEl>
                                        <p:attrNameLst>
                                          <p:attrName>ppt_x</p:attrName>
                                          <p:attrName>ppt_y</p:attrName>
                                        </p:attrNameLst>
                                      </p:cBhvr>
                                      <p:rCtr x="-7539" y="-9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p:bldP spid="21"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0" name="Rounded Rectangle 9"/>
          <p:cNvSpPr/>
          <p:nvPr/>
        </p:nvSpPr>
        <p:spPr>
          <a:xfrm>
            <a:off x="5640474" y="1311257"/>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green box</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1" name="Oval 10"/>
          <p:cNvSpPr/>
          <p:nvPr/>
        </p:nvSpPr>
        <p:spPr>
          <a:xfrm>
            <a:off x="1864436" y="205952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r="52750"/>
          <a:stretch/>
        </p:blipFill>
        <p:spPr>
          <a:xfrm>
            <a:off x="6812593" y="3429000"/>
            <a:ext cx="466595" cy="1466356"/>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0319" y="2391322"/>
            <a:ext cx="1916392" cy="1869980"/>
          </a:xfrm>
          <a:prstGeom prst="rect">
            <a:avLst/>
          </a:prstGeom>
        </p:spPr>
      </p:pic>
      <p:sp>
        <p:nvSpPr>
          <p:cNvPr id="19" name="TextBox 18"/>
          <p:cNvSpPr txBox="1"/>
          <p:nvPr/>
        </p:nvSpPr>
        <p:spPr>
          <a:xfrm>
            <a:off x="6249037" y="4958984"/>
            <a:ext cx="1593706" cy="369332"/>
          </a:xfrm>
          <a:prstGeom prst="rect">
            <a:avLst/>
          </a:prstGeom>
          <a:noFill/>
        </p:spPr>
        <p:txBody>
          <a:bodyPr wrap="none" rtlCol="0">
            <a:spAutoFit/>
          </a:bodyPr>
          <a:lstStyle/>
          <a:p>
            <a:r>
              <a:rPr lang="en-GB" dirty="0">
                <a:latin typeface="Comic Sans MS" panose="030F0702030302020204" pitchFamily="66" charset="0"/>
              </a:rPr>
              <a:t>Glass bottles</a:t>
            </a:r>
          </a:p>
        </p:txBody>
      </p:sp>
      <p:sp>
        <p:nvSpPr>
          <p:cNvPr id="20" name="TextBox 19"/>
          <p:cNvSpPr txBox="1"/>
          <p:nvPr/>
        </p:nvSpPr>
        <p:spPr>
          <a:xfrm>
            <a:off x="9956714" y="4098534"/>
            <a:ext cx="1250663" cy="369332"/>
          </a:xfrm>
          <a:prstGeom prst="rect">
            <a:avLst/>
          </a:prstGeom>
          <a:noFill/>
        </p:spPr>
        <p:txBody>
          <a:bodyPr wrap="none" rtlCol="0" anchor="t">
            <a:spAutoFit/>
          </a:bodyPr>
          <a:lstStyle/>
          <a:p>
            <a:r>
              <a:rPr lang="en-GB" dirty="0">
                <a:latin typeface="Comic Sans MS"/>
              </a:rPr>
              <a:t>Glass jars</a:t>
            </a:r>
          </a:p>
        </p:txBody>
      </p:sp>
    </p:spTree>
    <p:extLst>
      <p:ext uri="{BB962C8B-B14F-4D97-AF65-F5344CB8AC3E}">
        <p14:creationId xmlns:p14="http://schemas.microsoft.com/office/powerpoint/2010/main" val="80433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4.81481E-6 L -0.01745 0.30949 " pathEditMode="relative" rAng="0" ptsTypes="AA">
                                      <p:cBhvr>
                                        <p:cTn id="6" dur="2000" fill="hold"/>
                                        <p:tgtEl>
                                          <p:spTgt spid="11"/>
                                        </p:tgtEl>
                                        <p:attrNameLst>
                                          <p:attrName>ppt_x</p:attrName>
                                          <p:attrName>ppt_y</p:attrName>
                                        </p:attrNameLst>
                                      </p:cBhvr>
                                      <p:rCtr x="-872" y="1546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0" name="Rounded Rectangle 9"/>
          <p:cNvSpPr/>
          <p:nvPr/>
        </p:nvSpPr>
        <p:spPr>
          <a:xfrm>
            <a:off x="5679077" y="132524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black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1" name="Oval 10"/>
          <p:cNvSpPr/>
          <p:nvPr/>
        </p:nvSpPr>
        <p:spPr>
          <a:xfrm>
            <a:off x="1618936" y="410968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184333" y="3019341"/>
            <a:ext cx="937427" cy="646331"/>
          </a:xfrm>
          <a:prstGeom prst="rect">
            <a:avLst/>
          </a:prstGeom>
          <a:noFill/>
        </p:spPr>
        <p:txBody>
          <a:bodyPr wrap="square" rtlCol="0">
            <a:spAutoFit/>
          </a:bodyPr>
          <a:lstStyle/>
          <a:p>
            <a:r>
              <a:rPr lang="en-GB" dirty="0">
                <a:latin typeface="Comic Sans MS" panose="030F0702030302020204" pitchFamily="66" charset="0"/>
              </a:rPr>
              <a:t>Food waste</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6063" y="3319440"/>
            <a:ext cx="2107229" cy="1552435"/>
          </a:xfrm>
          <a:prstGeom prst="rect">
            <a:avLst/>
          </a:prstGeom>
        </p:spPr>
      </p:pic>
      <p:pic>
        <p:nvPicPr>
          <p:cNvPr id="21" name="Picture 2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171345" y="3929932"/>
            <a:ext cx="2190337" cy="2190337"/>
          </a:xfrm>
          <a:prstGeom prst="rect">
            <a:avLst/>
          </a:prstGeom>
        </p:spPr>
      </p:pic>
      <p:sp>
        <p:nvSpPr>
          <p:cNvPr id="22" name="TextBox 21"/>
          <p:cNvSpPr txBox="1"/>
          <p:nvPr/>
        </p:nvSpPr>
        <p:spPr>
          <a:xfrm>
            <a:off x="9653968" y="3995499"/>
            <a:ext cx="1037463" cy="369332"/>
          </a:xfrm>
          <a:prstGeom prst="rect">
            <a:avLst/>
          </a:prstGeom>
          <a:noFill/>
        </p:spPr>
        <p:txBody>
          <a:bodyPr wrap="none" rtlCol="0" anchor="t">
            <a:spAutoFit/>
          </a:bodyPr>
          <a:lstStyle/>
          <a:p>
            <a:r>
              <a:rPr lang="en-GB" dirty="0">
                <a:latin typeface="Comic Sans MS"/>
              </a:rPr>
              <a:t>Nappies</a:t>
            </a:r>
            <a:endParaRPr lang="en-GB" dirty="0">
              <a:latin typeface="Comic Sans MS" panose="030F0702030302020204" pitchFamily="66" charset="0"/>
            </a:endParaRPr>
          </a:p>
        </p:txBody>
      </p:sp>
    </p:spTree>
    <p:extLst>
      <p:ext uri="{BB962C8B-B14F-4D97-AF65-F5344CB8AC3E}">
        <p14:creationId xmlns:p14="http://schemas.microsoft.com/office/powerpoint/2010/main" val="275009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2.22222E-6 L -0.13373 -0.29144 " pathEditMode="relative" rAng="0" ptsTypes="AA">
                                      <p:cBhvr>
                                        <p:cTn id="6" dur="2000" fill="hold"/>
                                        <p:tgtEl>
                                          <p:spTgt spid="11"/>
                                        </p:tgtEl>
                                        <p:attrNameLst>
                                          <p:attrName>ppt_x</p:attrName>
                                          <p:attrName>ppt_y</p:attrName>
                                        </p:attrNameLst>
                                      </p:cBhvr>
                                      <p:rCtr x="-6693" y="-1458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pic>
        <p:nvPicPr>
          <p:cNvPr id="5" name="Picture 2" descr="Image result for plastic in the enviro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87" y="1504264"/>
            <a:ext cx="3849471" cy="1924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urtle eating plas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629" y="3655875"/>
            <a:ext cx="4258589" cy="2227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29069" y="2397893"/>
            <a:ext cx="5348544" cy="919401"/>
          </a:xfrm>
          <a:prstGeom prst="roundRect">
            <a:avLst/>
          </a:prstGeom>
          <a:solidFill>
            <a:schemeClr val="accent6">
              <a:lumMod val="75000"/>
            </a:schemeClr>
          </a:solidFill>
        </p:spPr>
        <p:txBody>
          <a:bodyPr wrap="square" rtlCol="0">
            <a:spAutoFit/>
          </a:bodyPr>
          <a:lstStyle/>
          <a:p>
            <a:pPr algn="ctr"/>
            <a:r>
              <a:rPr lang="en-GB" sz="2400" dirty="0">
                <a:solidFill>
                  <a:schemeClr val="bg1"/>
                </a:solidFill>
                <a:latin typeface="Comic Sans MS" panose="030F0702030302020204" pitchFamily="66" charset="0"/>
              </a:rPr>
              <a:t>80% of plastic found in the oceans comes from the land </a:t>
            </a:r>
          </a:p>
        </p:txBody>
      </p:sp>
      <p:sp>
        <p:nvSpPr>
          <p:cNvPr id="8" name="TextBox 7"/>
          <p:cNvSpPr txBox="1"/>
          <p:nvPr/>
        </p:nvSpPr>
        <p:spPr>
          <a:xfrm>
            <a:off x="6029069" y="3864642"/>
            <a:ext cx="5348544" cy="1328023"/>
          </a:xfrm>
          <a:prstGeom prst="roundRect">
            <a:avLst/>
          </a:prstGeom>
          <a:solidFill>
            <a:srgbClr val="00B0F0"/>
          </a:solidFill>
        </p:spPr>
        <p:txBody>
          <a:bodyPr wrap="square" rtlCol="0">
            <a:spAutoFit/>
          </a:bodyPr>
          <a:lstStyle/>
          <a:p>
            <a:pPr algn="ctr"/>
            <a:r>
              <a:rPr lang="en-GB" sz="2400" dirty="0">
                <a:solidFill>
                  <a:schemeClr val="bg1"/>
                </a:solidFill>
                <a:latin typeface="Comic Sans MS" panose="030F0702030302020204" pitchFamily="66" charset="0"/>
              </a:rPr>
              <a:t>Many animals in the ocean think that plastic is food and will eat it. This will make them very poorly</a:t>
            </a:r>
          </a:p>
        </p:txBody>
      </p:sp>
      <p:sp>
        <p:nvSpPr>
          <p:cNvPr id="9" name="TextBox 8"/>
          <p:cNvSpPr txBox="1"/>
          <p:nvPr/>
        </p:nvSpPr>
        <p:spPr>
          <a:xfrm>
            <a:off x="5769641" y="1415937"/>
            <a:ext cx="5867400" cy="461665"/>
          </a:xfrm>
          <a:prstGeom prst="rect">
            <a:avLst/>
          </a:prstGeom>
          <a:noFill/>
        </p:spPr>
        <p:txBody>
          <a:bodyPr wrap="square" rtlCol="0">
            <a:spAutoFit/>
          </a:bodyPr>
          <a:lstStyle/>
          <a:p>
            <a:pPr algn="ctr"/>
            <a:r>
              <a:rPr lang="en-GB" sz="2400" dirty="0">
                <a:latin typeface="Comic Sans MS" panose="030F0702030302020204" pitchFamily="66" charset="0"/>
              </a:rPr>
              <a:t>Recycling saves our oceans and beaches!</a:t>
            </a:r>
          </a:p>
        </p:txBody>
      </p:sp>
    </p:spTree>
    <p:extLst>
      <p:ext uri="{BB962C8B-B14F-4D97-AF65-F5344CB8AC3E}">
        <p14:creationId xmlns:p14="http://schemas.microsoft.com/office/powerpoint/2010/main" val="37944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fld id="{F2198C37-2E9A-47E5-8C17-BEDDB4D5E342}" type="slidenum">
              <a:rPr lang="en-GB" smtClean="0"/>
              <a:pPr/>
              <a:t>19</a:t>
            </a:fld>
            <a:endParaRPr lang="en-GB" dirty="0"/>
          </a:p>
        </p:txBody>
      </p:sp>
      <p:sp>
        <p:nvSpPr>
          <p:cNvPr id="5" name="TextBox 4"/>
          <p:cNvSpPr txBox="1"/>
          <p:nvPr/>
        </p:nvSpPr>
        <p:spPr>
          <a:xfrm>
            <a:off x="1546225" y="1425575"/>
            <a:ext cx="9466053" cy="523220"/>
          </a:xfrm>
          <a:prstGeom prst="rect">
            <a:avLst/>
          </a:prstGeom>
          <a:noFill/>
        </p:spPr>
        <p:txBody>
          <a:bodyPr wrap="none" rtlCol="0" anchor="t">
            <a:spAutoFit/>
          </a:bodyPr>
          <a:lstStyle/>
          <a:p>
            <a:r>
              <a:rPr lang="en-GB" sz="2800" dirty="0">
                <a:latin typeface="Comic Sans MS"/>
              </a:rPr>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350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pPr algn="ctr"/>
            <a:r>
              <a:rPr lang="en-GB" dirty="0">
                <a:latin typeface="Comic Sans MS" panose="030F0702030302020204" pitchFamily="66" charset="0"/>
              </a:rPr>
              <a:t>To understand the importance of 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a:latin typeface="Comic Sans MS" panose="030F0702030302020204" pitchFamily="66" charset="0"/>
              </a:rPr>
              <a:t>I can identify what the 3Rs are</a:t>
            </a:r>
          </a:p>
          <a:p>
            <a:pPr algn="ctr">
              <a:lnSpc>
                <a:spcPct val="150000"/>
              </a:lnSpc>
            </a:pPr>
            <a:r>
              <a:rPr lang="en-GB" dirty="0">
                <a:latin typeface="Comic Sans MS"/>
                <a:cs typeface="Arial"/>
              </a:rPr>
              <a:t>I can give examples of each of the ‘Rs’</a:t>
            </a:r>
          </a:p>
          <a:p>
            <a:pPr algn="ctr">
              <a:lnSpc>
                <a:spcPct val="150000"/>
              </a:lnSpc>
            </a:pPr>
            <a:r>
              <a:rPr lang="en-GB" dirty="0">
                <a:latin typeface="Comic Sans MS"/>
                <a:cs typeface="Arial"/>
              </a:rPr>
              <a:t>I can explain why they are important </a:t>
            </a:r>
            <a:endParaRPr lang="en-GB" dirty="0">
              <a:latin typeface="Comic Sans MS" panose="030F0702030302020204" pitchFamily="66" charset="0"/>
            </a:endParaRPr>
          </a:p>
        </p:txBody>
      </p:sp>
    </p:spTree>
    <p:extLst>
      <p:ext uri="{BB962C8B-B14F-4D97-AF65-F5344CB8AC3E}">
        <p14:creationId xmlns:p14="http://schemas.microsoft.com/office/powerpoint/2010/main" val="154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a:xfrm>
            <a:off x="838200" y="1356038"/>
            <a:ext cx="10370270" cy="622888"/>
          </a:xfrm>
        </p:spPr>
        <p:txBody>
          <a:bodyPr/>
          <a:lstStyle/>
          <a:p>
            <a:pPr marL="0" indent="0">
              <a:buNone/>
            </a:pPr>
            <a:r>
              <a:rPr lang="en-GB" dirty="0"/>
              <a:t>Recycling saves our resources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graphicFrame>
        <p:nvGraphicFramePr>
          <p:cNvPr id="7" name="Chart 6"/>
          <p:cNvGraphicFramePr/>
          <p:nvPr/>
        </p:nvGraphicFramePr>
        <p:xfrm>
          <a:off x="947382" y="2265530"/>
          <a:ext cx="4443484" cy="297521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891210" y="5056074"/>
            <a:ext cx="1277914" cy="369332"/>
          </a:xfrm>
          <a:prstGeom prst="rect">
            <a:avLst/>
          </a:prstGeom>
        </p:spPr>
        <p:txBody>
          <a:bodyPr wrap="none">
            <a:spAutoFit/>
          </a:bodyPr>
          <a:lstStyle/>
          <a:p>
            <a:r>
              <a:rPr lang="en-GB" dirty="0">
                <a:latin typeface="Comic Sans MS" panose="030F0702030302020204" pitchFamily="66" charset="0"/>
              </a:rPr>
              <a:t>Resources</a:t>
            </a:r>
          </a:p>
        </p:txBody>
      </p:sp>
      <p:sp>
        <p:nvSpPr>
          <p:cNvPr id="10" name="Rectangle 9"/>
          <p:cNvSpPr/>
          <p:nvPr/>
        </p:nvSpPr>
        <p:spPr>
          <a:xfrm>
            <a:off x="3389975" y="5152451"/>
            <a:ext cx="890019" cy="923330"/>
          </a:xfrm>
          <a:prstGeom prst="rect">
            <a:avLst/>
          </a:prstGeom>
        </p:spPr>
        <p:txBody>
          <a:bodyPr wrap="square">
            <a:spAutoFit/>
          </a:bodyPr>
          <a:lstStyle/>
          <a:p>
            <a:r>
              <a:rPr lang="en-GB" dirty="0">
                <a:latin typeface="Comic Sans MS" panose="030F0702030302020204" pitchFamily="66" charset="0"/>
              </a:rPr>
              <a:t>‘Stuff’ we make</a:t>
            </a:r>
          </a:p>
        </p:txBody>
      </p:sp>
      <p:sp>
        <p:nvSpPr>
          <p:cNvPr id="11" name="Rectangle 10"/>
          <p:cNvSpPr/>
          <p:nvPr/>
        </p:nvSpPr>
        <p:spPr>
          <a:xfrm>
            <a:off x="3169124" y="2402006"/>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486400" y="2073281"/>
            <a:ext cx="5817604" cy="646331"/>
          </a:xfrm>
          <a:prstGeom prst="rect">
            <a:avLst/>
          </a:prstGeom>
          <a:noFill/>
        </p:spPr>
        <p:txBody>
          <a:bodyPr wrap="square" rtlCol="0">
            <a:spAutoFit/>
          </a:bodyPr>
          <a:lstStyle/>
          <a:p>
            <a:r>
              <a:rPr lang="en-GB" dirty="0">
                <a:latin typeface="Comic Sans MS" panose="030F0702030302020204" pitchFamily="66" charset="0"/>
              </a:rPr>
              <a:t>Resources are the materials we need to make and power our ‘stuff’ </a:t>
            </a:r>
          </a:p>
        </p:txBody>
      </p:sp>
      <p:sp>
        <p:nvSpPr>
          <p:cNvPr id="13" name="TextBox 12"/>
          <p:cNvSpPr txBox="1"/>
          <p:nvPr/>
        </p:nvSpPr>
        <p:spPr>
          <a:xfrm>
            <a:off x="5486400" y="3822262"/>
            <a:ext cx="5817604" cy="923330"/>
          </a:xfrm>
          <a:prstGeom prst="rect">
            <a:avLst/>
          </a:prstGeom>
          <a:noFill/>
        </p:spPr>
        <p:txBody>
          <a:bodyPr wrap="square" rtlCol="0" anchor="t">
            <a:spAutoFit/>
          </a:bodyPr>
          <a:lstStyle/>
          <a:p>
            <a:r>
              <a:rPr lang="en-GB" dirty="0">
                <a:latin typeface="Comic Sans MS"/>
              </a:rPr>
              <a:t>Some resources take a long time to replace so it's important we use them for as long as possible and recycle them when we are done with them.</a:t>
            </a:r>
          </a:p>
        </p:txBody>
      </p:sp>
      <p:sp>
        <p:nvSpPr>
          <p:cNvPr id="14" name="TextBox 13"/>
          <p:cNvSpPr txBox="1"/>
          <p:nvPr/>
        </p:nvSpPr>
        <p:spPr>
          <a:xfrm>
            <a:off x="5486400" y="3086271"/>
            <a:ext cx="5817604" cy="646331"/>
          </a:xfrm>
          <a:prstGeom prst="rect">
            <a:avLst/>
          </a:prstGeom>
          <a:noFill/>
        </p:spPr>
        <p:txBody>
          <a:bodyPr wrap="square" rtlCol="0" anchor="t">
            <a:spAutoFit/>
          </a:bodyPr>
          <a:lstStyle/>
          <a:p>
            <a:r>
              <a:rPr lang="en-GB" dirty="0">
                <a:latin typeface="Comic Sans MS"/>
              </a:rPr>
              <a:t>The more 'stuff' we make, the more resources we will use</a:t>
            </a:r>
          </a:p>
        </p:txBody>
      </p:sp>
      <p:sp>
        <p:nvSpPr>
          <p:cNvPr id="15" name="Rectangle 14"/>
          <p:cNvSpPr/>
          <p:nvPr/>
        </p:nvSpPr>
        <p:spPr>
          <a:xfrm>
            <a:off x="2040446" y="2377912"/>
            <a:ext cx="1239103" cy="275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380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0" nodeType="clickEffect">
                                  <p:stCondLst>
                                    <p:cond delay="0"/>
                                  </p:stCondLst>
                                  <p:childTnLst>
                                    <p:animEffect transition="out" filter="wipe(down)">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par>
                                <p:cTn id="39" presetID="2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P spid="9" grpId="0"/>
      <p:bldP spid="10" grpId="0"/>
      <p:bldP spid="11" grpId="0" animBg="1"/>
      <p:bldP spid="12" grpId="0"/>
      <p:bldP spid="13" grpId="0"/>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3" name="Content Placeholder 2"/>
          <p:cNvSpPr>
            <a:spLocks noGrp="1"/>
          </p:cNvSpPr>
          <p:nvPr>
            <p:ph idx="1"/>
          </p:nvPr>
        </p:nvSpPr>
        <p:spPr/>
        <p:txBody>
          <a:bodyPr/>
          <a:lstStyle/>
          <a:p>
            <a:pPr marL="0" indent="0">
              <a:buNone/>
            </a:pPr>
            <a:r>
              <a:rPr lang="en-GB" dirty="0"/>
              <a:t>Recycling saves energy!</a:t>
            </a:r>
          </a:p>
          <a:p>
            <a:pPr marL="0" indent="0" algn="ctr">
              <a:buNone/>
            </a:pPr>
            <a:r>
              <a:rPr lang="en-GB" sz="2000" dirty="0"/>
              <a:t>By recycling just one glass bottle, enough energy is saved to power a light bulb for four hours.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541" y="2516883"/>
            <a:ext cx="2743205" cy="31043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947" y="2818908"/>
            <a:ext cx="2394733" cy="3133835"/>
          </a:xfrm>
          <a:prstGeom prst="rect">
            <a:avLst/>
          </a:prstGeom>
        </p:spPr>
      </p:pic>
    </p:spTree>
    <p:extLst>
      <p:ext uri="{BB962C8B-B14F-4D97-AF65-F5344CB8AC3E}">
        <p14:creationId xmlns:p14="http://schemas.microsoft.com/office/powerpoint/2010/main" val="22841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par>
                                <p:cTn id="28" presetID="3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22</a:t>
            </a:fld>
            <a:endParaRPr lang="en-GB" dirty="0"/>
          </a:p>
        </p:txBody>
      </p:sp>
      <p:sp>
        <p:nvSpPr>
          <p:cNvPr id="5" name="TextBox 4"/>
          <p:cNvSpPr txBox="1"/>
          <p:nvPr/>
        </p:nvSpPr>
        <p:spPr>
          <a:xfrm>
            <a:off x="5695950" y="1706065"/>
            <a:ext cx="4653838" cy="523220"/>
          </a:xfrm>
          <a:prstGeom prst="rect">
            <a:avLst/>
          </a:prstGeom>
          <a:noFill/>
        </p:spPr>
        <p:txBody>
          <a:bodyPr wrap="none" rtlCol="0">
            <a:spAutoFit/>
          </a:bodyPr>
          <a:lstStyle/>
          <a:p>
            <a:r>
              <a:rPr lang="en-GB" sz="2800" dirty="0">
                <a:latin typeface="Comic Sans MS" panose="030F0702030302020204" pitchFamily="66" charset="0"/>
              </a:rPr>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634" y="1616034"/>
            <a:ext cx="4232666"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900" y="2687721"/>
            <a:ext cx="4965400" cy="2281476"/>
          </a:xfrm>
          <a:prstGeom prst="roundRect">
            <a:avLst/>
          </a:prstGeom>
          <a:solidFill>
            <a:schemeClr val="accent6"/>
          </a:solidFill>
        </p:spPr>
        <p:txBody>
          <a:bodyPr wrap="square" rtlCol="0" anchor="t">
            <a:spAutoFit/>
          </a:bodyPr>
          <a:lstStyle/>
          <a:p>
            <a:pPr algn="ctr">
              <a:defRPr/>
            </a:pPr>
            <a:r>
              <a:rPr kumimoji="0" lang="en-GB" sz="3200" b="0" i="0" u="none" strike="noStrike" kern="1200" cap="none" spc="0" normalizeH="0" baseline="0" noProof="0" dirty="0">
                <a:ln>
                  <a:noFill/>
                </a:ln>
                <a:effectLst/>
                <a:uLnTx/>
                <a:uFillTx/>
                <a:latin typeface="Comic Sans MS"/>
              </a:rPr>
              <a:t>We only have one planet </a:t>
            </a:r>
            <a:r>
              <a:rPr lang="en-GB" sz="3200" dirty="0">
                <a:latin typeface="Comic Sans MS"/>
              </a:rPr>
              <a:t>Earth, so</a:t>
            </a:r>
            <a:r>
              <a:rPr kumimoji="0" lang="en-GB" sz="3200" b="0" i="0" u="none" strike="noStrike" kern="1200" cap="none" spc="0" normalizeH="0" baseline="0" noProof="0" dirty="0">
                <a:ln>
                  <a:noFill/>
                </a:ln>
                <a:effectLst/>
                <a:uLnTx/>
                <a:uFillTx/>
                <a:latin typeface="Comic Sans MS"/>
              </a:rPr>
              <a:t> it is really important that we look after it!</a:t>
            </a:r>
          </a:p>
        </p:txBody>
      </p:sp>
    </p:spTree>
    <p:extLst>
      <p:ext uri="{BB962C8B-B14F-4D97-AF65-F5344CB8AC3E}">
        <p14:creationId xmlns:p14="http://schemas.microsoft.com/office/powerpoint/2010/main" val="12921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1984735" y="1243092"/>
            <a:ext cx="10370270" cy="587063"/>
          </a:xfrm>
        </p:spPr>
        <p:txBody>
          <a:bodyPr/>
          <a:lstStyle/>
          <a:p>
            <a:pPr marL="0" indent="0" algn="ctr">
              <a:buNone/>
            </a:pPr>
            <a:r>
              <a:rPr lang="en-GB" dirty="0"/>
              <a:t>Remember the 3 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graphicFrame>
        <p:nvGraphicFramePr>
          <p:cNvPr id="5" name="Content Placeholder 4"/>
          <p:cNvGraphicFramePr>
            <a:graphicFrameLocks/>
          </p:cNvGraphicFramePr>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US" dirty="0"/>
          </a:p>
        </p:txBody>
      </p:sp>
    </p:spTree>
    <p:extLst>
      <p:ext uri="{BB962C8B-B14F-4D97-AF65-F5344CB8AC3E}">
        <p14:creationId xmlns:p14="http://schemas.microsoft.com/office/powerpoint/2010/main" val="3220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17" dur="500"/>
                                        <p:tgtEl>
                                          <p:spTgt spid="5">
                                            <p:graphicEl>
                                              <a:dgm id="{32779325-F4C8-4AF3-8327-D9F0B42909C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2" dur="500"/>
                                        <p:tgtEl>
                                          <p:spTgt spid="5">
                                            <p:graphicEl>
                                              <a:dgm id="{6296E9DB-A056-4BFC-B986-7A47947B58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27" dur="500"/>
                                        <p:tgtEl>
                                          <p:spTgt spid="5">
                                            <p:graphicEl>
                                              <a:dgm id="{904E6E2D-DC98-4345-A51F-65211C9B323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3" name="Content Placeholder 2"/>
          <p:cNvSpPr>
            <a:spLocks noGrp="1"/>
          </p:cNvSpPr>
          <p:nvPr>
            <p:ph idx="1"/>
          </p:nvPr>
        </p:nvSpPr>
        <p:spPr>
          <a:xfrm>
            <a:off x="910865" y="1764237"/>
            <a:ext cx="10370270" cy="4601703"/>
          </a:xfrm>
        </p:spPr>
        <p:txBody>
          <a:bodyPr vert="horz" lIns="91440" tIns="45720" rIns="91440" bIns="45720" rtlCol="0" anchor="t">
            <a:normAutofit/>
          </a:bodyPr>
          <a:lstStyle/>
          <a:p>
            <a:pPr marL="342900" indent="-342900"/>
            <a:r>
              <a:rPr lang="en-GB" dirty="0">
                <a:latin typeface="Comic Sans MS"/>
                <a:cs typeface="Arial"/>
              </a:rPr>
              <a:t>Use a refillable water bottle rather than a disposable one </a:t>
            </a:r>
            <a:endParaRPr lang="en-GB" dirty="0"/>
          </a:p>
          <a:p>
            <a:pPr marL="342900" indent="-342900"/>
            <a:r>
              <a:rPr lang="en-GB" dirty="0">
                <a:latin typeface="Comic Sans MS"/>
                <a:cs typeface="Arial"/>
              </a:rPr>
              <a:t>Donate any of your unwanted toys or clothes to charity or give them to friends and family</a:t>
            </a:r>
          </a:p>
          <a:p>
            <a:pPr marL="342900" indent="-342900"/>
            <a:r>
              <a:rPr lang="en-GB" dirty="0">
                <a:latin typeface="Comic Sans MS"/>
                <a:cs typeface="Arial"/>
              </a:rPr>
              <a:t>Use rechargeable batteries in your toys and games console controllers</a:t>
            </a:r>
            <a:endParaRPr lang="en-GB" dirty="0"/>
          </a:p>
          <a:p>
            <a:pPr marL="342900" indent="-342900"/>
            <a:r>
              <a:rPr lang="en-GB" dirty="0">
                <a:latin typeface="Comic Sans MS"/>
                <a:cs typeface="Arial"/>
              </a:rPr>
              <a:t>Remind whoever does the shopping at home to make a list first and to take their reusable bags!</a:t>
            </a:r>
          </a:p>
          <a:p>
            <a:pPr marL="342900" indent="-342900"/>
            <a:r>
              <a:rPr lang="en-GB" dirty="0">
                <a:latin typeface="Comic Sans MS"/>
                <a:cs typeface="Arial"/>
              </a:rPr>
              <a:t>Put things in the correct bin!- ask a grown up or visit </a:t>
            </a:r>
            <a:r>
              <a:rPr lang="en-GB" dirty="0">
                <a:latin typeface="Comic Sans MS"/>
                <a:cs typeface="Arial"/>
                <a:hlinkClick r:id="rId3"/>
              </a:rPr>
              <a:t>www.RecycleNow.com</a:t>
            </a:r>
            <a:r>
              <a:rPr lang="en-GB" dirty="0">
                <a:latin typeface="Comic Sans MS"/>
                <a:cs typeface="Arial"/>
              </a:rPr>
              <a:t> if you're not sure</a:t>
            </a:r>
          </a:p>
          <a:p>
            <a:pPr marL="0" indent="0">
              <a:buNone/>
            </a:pP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spTree>
    <p:extLst>
      <p:ext uri="{BB962C8B-B14F-4D97-AF65-F5344CB8AC3E}">
        <p14:creationId xmlns:p14="http://schemas.microsoft.com/office/powerpoint/2010/main" val="22983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a:xfrm>
            <a:off x="838200" y="1356037"/>
            <a:ext cx="10370270" cy="591635"/>
          </a:xfrm>
        </p:spPr>
        <p:txBody>
          <a:bodyPr/>
          <a:lstStyle/>
          <a:p>
            <a:pPr algn="ctr"/>
            <a:r>
              <a:rPr lang="en-GB" dirty="0">
                <a:latin typeface="Comic Sans MS" panose="030F0702030302020204" pitchFamily="66" charset="0"/>
              </a:rPr>
              <a:t>To understand the importance of 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a:latin typeface="Comic Sans MS" panose="030F0702030302020204" pitchFamily="66" charset="0"/>
              </a:rPr>
              <a:t>I can identify what the 3Rs are</a:t>
            </a:r>
          </a:p>
          <a:p>
            <a:pPr algn="ctr">
              <a:lnSpc>
                <a:spcPct val="150000"/>
              </a:lnSpc>
            </a:pPr>
            <a:r>
              <a:rPr lang="en-GB" dirty="0">
                <a:latin typeface="Comic Sans MS" panose="030F0702030302020204" pitchFamily="66" charset="0"/>
              </a:rPr>
              <a:t>I can give examples of each of the ‘</a:t>
            </a:r>
            <a:r>
              <a:rPr lang="en-GB" dirty="0" err="1">
                <a:latin typeface="Comic Sans MS" panose="030F0702030302020204" pitchFamily="66" charset="0"/>
              </a:rPr>
              <a:t>Rs</a:t>
            </a:r>
            <a:r>
              <a:rPr lang="en-GB" dirty="0">
                <a:latin typeface="Comic Sans MS" panose="030F0702030302020204" pitchFamily="66" charset="0"/>
              </a:rPr>
              <a:t>’</a:t>
            </a:r>
          </a:p>
          <a:p>
            <a:pPr algn="ctr">
              <a:lnSpc>
                <a:spcPct val="150000"/>
              </a:lnSpc>
            </a:pPr>
            <a:r>
              <a:rPr lang="en-GB">
                <a:latin typeface="Comic Sans MS"/>
                <a:cs typeface="Arial"/>
              </a:rPr>
              <a:t>I can explain why they are important </a:t>
            </a:r>
            <a:endParaRPr lang="en-GB">
              <a:latin typeface="Comic Sans MS" panose="030F0702030302020204" pitchFamily="66" charset="0"/>
            </a:endParaRPr>
          </a:p>
        </p:txBody>
      </p:sp>
      <p:sp>
        <p:nvSpPr>
          <p:cNvPr id="7" name="Rectangle 6"/>
          <p:cNvSpPr/>
          <p:nvPr/>
        </p:nvSpPr>
        <p:spPr>
          <a:xfrm>
            <a:off x="9455946" y="3688721"/>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455946" y="4390726"/>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455946" y="5085460"/>
            <a:ext cx="595312" cy="60656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646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latin typeface="Comic Sans MS" panose="030F0702030302020204" pitchFamily="66" charset="0"/>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latin typeface="Comic Sans MS" panose="030F0702030302020204" pitchFamily="66" charset="0"/>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latin typeface="Comic Sans MS" panose="030F0702030302020204" pitchFamily="66" charset="0"/>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3600" b="1" dirty="0">
                <a:solidFill>
                  <a:schemeClr val="bg1"/>
                </a:solidFill>
                <a:latin typeface="Comic Sans MS" panose="030F0702030302020204" pitchFamily="66" charset="0"/>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latin typeface="Comic Sans MS" panose="030F0702030302020204" pitchFamily="66" charset="0"/>
              </a:rPr>
              <a:t>Garbage</a:t>
            </a:r>
          </a:p>
        </p:txBody>
      </p:sp>
    </p:spTree>
    <p:extLst>
      <p:ext uri="{BB962C8B-B14F-4D97-AF65-F5344CB8AC3E}">
        <p14:creationId xmlns:p14="http://schemas.microsoft.com/office/powerpoint/2010/main" val="653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4</a:t>
            </a:fld>
            <a:endParaRPr lang="en-GB" dirty="0"/>
          </a:p>
        </p:txBody>
      </p:sp>
      <p:sp>
        <p:nvSpPr>
          <p:cNvPr id="6" name="TextBox 5"/>
          <p:cNvSpPr txBox="1"/>
          <p:nvPr/>
        </p:nvSpPr>
        <p:spPr>
          <a:xfrm>
            <a:off x="1843260" y="2438400"/>
            <a:ext cx="8281815" cy="2123658"/>
          </a:xfrm>
          <a:prstGeom prst="rect">
            <a:avLst/>
          </a:prstGeom>
          <a:solidFill>
            <a:srgbClr val="00B0F0"/>
          </a:solidFill>
        </p:spPr>
        <p:txBody>
          <a:bodyPr wrap="square" rtlCol="0">
            <a:spAutoFit/>
          </a:bodyPr>
          <a:lstStyle/>
          <a:p>
            <a:pPr algn="ctr"/>
            <a:r>
              <a:rPr lang="en-GB" sz="4400" dirty="0">
                <a:solidFill>
                  <a:schemeClr val="bg1"/>
                </a:solidFill>
                <a:latin typeface="Comic Sans MS" panose="030F0702030302020204" pitchFamily="66" charset="0"/>
              </a:rPr>
              <a:t>Something that is no longer useful to us in its current form </a:t>
            </a:r>
          </a:p>
        </p:txBody>
      </p:sp>
    </p:spTree>
    <p:extLst>
      <p:ext uri="{BB962C8B-B14F-4D97-AF65-F5344CB8AC3E}">
        <p14:creationId xmlns:p14="http://schemas.microsoft.com/office/powerpoint/2010/main" val="14570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3805" y="2608592"/>
            <a:ext cx="8491365" cy="1938992"/>
          </a:xfrm>
          <a:prstGeom prst="rect">
            <a:avLst/>
          </a:prstGeom>
          <a:noFill/>
        </p:spPr>
        <p:txBody>
          <a:bodyPr wrap="square" rtlCol="0">
            <a:spAutoFit/>
          </a:bodyPr>
          <a:lstStyle/>
          <a:p>
            <a:pPr algn="ctr"/>
            <a:r>
              <a:rPr lang="en-GB" sz="6000" b="1" dirty="0">
                <a:solidFill>
                  <a:schemeClr val="accent6"/>
                </a:solidFill>
                <a:latin typeface="Comic Sans MS" panose="030F0702030302020204" pitchFamily="66" charset="0"/>
              </a:rPr>
              <a:t>Can you think of any examples?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460101" y="4031439"/>
            <a:ext cx="3160275" cy="23576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029522" y="511423"/>
            <a:ext cx="2645433" cy="21072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977628" y="4147875"/>
            <a:ext cx="3659910" cy="2443809"/>
          </a:xfrm>
          <a:prstGeom prst="rect">
            <a:avLst/>
          </a:prstGeom>
        </p:spPr>
      </p:pic>
      <p:pic>
        <p:nvPicPr>
          <p:cNvPr id="2050"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463708" y="138059"/>
            <a:ext cx="3496742" cy="2451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6172" y="4484654"/>
            <a:ext cx="2332168" cy="2332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ik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6172" y="345848"/>
            <a:ext cx="2116743" cy="21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2287250" cy="3796903"/>
          </a:xfrm>
        </p:spPr>
        <p:txBody>
          <a:bodyPr>
            <a:noAutofit/>
          </a:bodyPr>
          <a:lstStyle/>
          <a:p>
            <a:pPr algn="ctr"/>
            <a:r>
              <a:rPr lang="en-GB" sz="6600" b="1" dirty="0">
                <a:latin typeface="Comic Sans MS" panose="030F0702030302020204" pitchFamily="66" charset="0"/>
              </a:rPr>
              <a:t>In the UK, households produce </a:t>
            </a:r>
            <a:br>
              <a:rPr lang="en-GB" sz="8000" b="1" dirty="0">
                <a:solidFill>
                  <a:srgbClr val="8DC63F"/>
                </a:solidFill>
              </a:rPr>
            </a:br>
            <a:r>
              <a:rPr lang="en-GB" sz="8000" b="1" dirty="0">
                <a:solidFill>
                  <a:srgbClr val="8DC63F"/>
                </a:solidFill>
              </a:rPr>
              <a:t>31 MILLION TONNES </a:t>
            </a:r>
            <a:br>
              <a:rPr lang="en-GB" sz="8000" b="1" dirty="0">
                <a:solidFill>
                  <a:srgbClr val="8DC63F"/>
                </a:solidFill>
              </a:rPr>
            </a:br>
            <a:r>
              <a:rPr lang="en-GB" sz="6600" b="1" dirty="0">
                <a:latin typeface="Comic Sans MS" panose="030F0702030302020204" pitchFamily="66" charset="0"/>
              </a:rPr>
              <a:t>of waste a year! </a:t>
            </a:r>
          </a:p>
        </p:txBody>
      </p:sp>
    </p:spTree>
    <p:extLst>
      <p:ext uri="{BB962C8B-B14F-4D97-AF65-F5344CB8AC3E}">
        <p14:creationId xmlns:p14="http://schemas.microsoft.com/office/powerpoint/2010/main" val="8535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3332" y="1582592"/>
            <a:ext cx="10325335" cy="3785652"/>
          </a:xfrm>
          <a:prstGeom prst="rect">
            <a:avLst/>
          </a:prstGeom>
        </p:spPr>
        <p:txBody>
          <a:bodyPr wrap="square" anchor="t">
            <a:spAutoFit/>
          </a:bodyPr>
          <a:lstStyle/>
          <a:p>
            <a:pPr algn="ctr"/>
            <a:r>
              <a:rPr lang="en-GB" sz="6000" b="1" dirty="0">
                <a:latin typeface="Comic Sans MS" panose="030F0702030302020204" pitchFamily="66" charset="0"/>
              </a:rPr>
              <a:t>31 million tonnes</a:t>
            </a:r>
          </a:p>
          <a:p>
            <a:pPr algn="ctr"/>
            <a:r>
              <a:rPr lang="en-GB" sz="6000" b="1" dirty="0">
                <a:latin typeface="Comic Sans MS" panose="030F0702030302020204" pitchFamily="66" charset="0"/>
              </a:rPr>
              <a:t>= </a:t>
            </a:r>
          </a:p>
          <a:p>
            <a:pPr algn="ctr"/>
            <a:r>
              <a:rPr lang="en-GB" sz="6000" b="1" dirty="0">
                <a:latin typeface="Comic Sans MS"/>
              </a:rPr>
              <a:t>3.5 million Double decker buses! </a:t>
            </a:r>
            <a:endParaRPr lang="en-GB" sz="6000" b="1" dirty="0">
              <a:latin typeface="Comic Sans MS" panose="030F0702030302020204" pitchFamily="66" charset="0"/>
            </a:endParaRPr>
          </a:p>
        </p:txBody>
      </p:sp>
    </p:spTree>
    <p:extLst>
      <p:ext uri="{BB962C8B-B14F-4D97-AF65-F5344CB8AC3E}">
        <p14:creationId xmlns:p14="http://schemas.microsoft.com/office/powerpoint/2010/main" val="20166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Waste can cause a lot of problems</a:t>
            </a:r>
            <a:r>
              <a:rPr lang="en-GB" b="1" dirty="0">
                <a:solidFill>
                  <a:schemeClr val="accent6"/>
                </a:solidFill>
              </a:rPr>
              <a:t>…</a:t>
            </a:r>
          </a:p>
        </p:txBody>
      </p:sp>
      <p:sp>
        <p:nvSpPr>
          <p:cNvPr id="5" name="TextBox 4"/>
          <p:cNvSpPr txBox="1"/>
          <p:nvPr/>
        </p:nvSpPr>
        <p:spPr>
          <a:xfrm>
            <a:off x="7198992" y="1329274"/>
            <a:ext cx="4146936" cy="578882"/>
          </a:xfrm>
          <a:prstGeom prst="roundRect">
            <a:avLst/>
          </a:prstGeom>
          <a:solidFill>
            <a:srgbClr val="FF0000"/>
          </a:solidFill>
          <a:ln>
            <a:noFill/>
          </a:ln>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71C5E8"/>
                </a:solidFill>
                <a:effectLst/>
                <a:uLnTx/>
                <a:uFillTx/>
                <a:latin typeface="Calibri" panose="020F0502020204030204"/>
              </a:defRPr>
            </a:lvl1pPr>
          </a:lstStyle>
          <a:p>
            <a:r>
              <a:rPr lang="en-GB" sz="2800" dirty="0">
                <a:solidFill>
                  <a:schemeClr val="bg1"/>
                </a:solidFill>
                <a:latin typeface="Comic Sans MS" panose="030F0702030302020204" pitchFamily="66" charset="0"/>
              </a:rPr>
              <a:t>It can be very smelly </a:t>
            </a:r>
          </a:p>
        </p:txBody>
      </p:sp>
      <p:sp>
        <p:nvSpPr>
          <p:cNvPr id="6" name="TextBox 5"/>
          <p:cNvSpPr txBox="1"/>
          <p:nvPr/>
        </p:nvSpPr>
        <p:spPr>
          <a:xfrm>
            <a:off x="3985507" y="4028173"/>
            <a:ext cx="5108329"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Can hurt animals and people</a:t>
            </a:r>
          </a:p>
        </p:txBody>
      </p:sp>
      <p:sp>
        <p:nvSpPr>
          <p:cNvPr id="7" name="TextBox 6"/>
          <p:cNvSpPr txBox="1"/>
          <p:nvPr/>
        </p:nvSpPr>
        <p:spPr>
          <a:xfrm>
            <a:off x="594591" y="1618715"/>
            <a:ext cx="437838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Takes up a lot of</a:t>
            </a:r>
            <a:r>
              <a:rPr kumimoji="0" lang="en-GB" sz="2800" b="1" i="0" u="none" strike="noStrike" kern="1200" cap="none" spc="0" normalizeH="0" noProof="0" dirty="0">
                <a:ln>
                  <a:noFill/>
                </a:ln>
                <a:solidFill>
                  <a:schemeClr val="bg1"/>
                </a:solidFill>
                <a:effectLst/>
                <a:uLnTx/>
                <a:uFillTx/>
                <a:latin typeface="Comic Sans MS" panose="030F0702030302020204" pitchFamily="66" charset="0"/>
              </a:rPr>
              <a:t> s</a:t>
            </a: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pace</a:t>
            </a:r>
          </a:p>
        </p:txBody>
      </p:sp>
      <p:sp>
        <p:nvSpPr>
          <p:cNvPr id="8" name="TextBox 7"/>
          <p:cNvSpPr txBox="1"/>
          <p:nvPr/>
        </p:nvSpPr>
        <p:spPr>
          <a:xfrm>
            <a:off x="180259" y="5160893"/>
            <a:ext cx="538671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Can be difficult to get rid of</a:t>
            </a:r>
          </a:p>
        </p:txBody>
      </p:sp>
      <p:pic>
        <p:nvPicPr>
          <p:cNvPr id="9" name="Picture 2" descr="Image result for sm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149">
            <a:off x="8330570" y="2062917"/>
            <a:ext cx="2562895" cy="1710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waste and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5891">
            <a:off x="4818658" y="2020907"/>
            <a:ext cx="2708275" cy="17832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landf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250">
            <a:off x="393219" y="2288296"/>
            <a:ext cx="3264962" cy="1623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oothbru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565194">
            <a:off x="5750718" y="4794802"/>
            <a:ext cx="1392391" cy="13923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stic ba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8652" y="4831529"/>
            <a:ext cx="1582226" cy="1061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9020" y="4929443"/>
            <a:ext cx="1296075" cy="865420"/>
          </a:xfrm>
          <a:prstGeom prst="rect">
            <a:avLst/>
          </a:prstGeom>
        </p:spPr>
      </p:pic>
      <p:pic>
        <p:nvPicPr>
          <p:cNvPr id="13" name="Picture 2" descr="Image result for frid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732" y="4883271"/>
            <a:ext cx="1215455" cy="121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fade">
                                      <p:cBhvr>
                                        <p:cTn id="36" dur="500"/>
                                        <p:tgtEl>
                                          <p:spTgt spid="3076"/>
                                        </p:tgtEl>
                                      </p:cBhvr>
                                    </p:animEffect>
                                  </p:childTnLst>
                                </p:cTn>
                              </p:par>
                              <p:par>
                                <p:cTn id="37" presetID="10" presetClass="entr" presetSubtype="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500"/>
                                        <p:tgtEl>
                                          <p:spTgt spid="30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9</a:t>
            </a:fld>
            <a:endParaRPr lang="en-GB" dirty="0"/>
          </a:p>
        </p:txBody>
      </p:sp>
      <p:graphicFrame>
        <p:nvGraphicFramePr>
          <p:cNvPr id="5" name="Content Placeholder 4"/>
          <p:cNvGraphicFramePr>
            <a:graphicFrameLocks noGrp="1"/>
          </p:cNvGraphicFramePr>
          <p:nvPr>
            <p:ph idx="1"/>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8" name="Right Arrow 7"/>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10" name="Right Arrow 9"/>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a:t>
            </a:r>
            <a:endParaRPr lang="en-US" dirty="0">
              <a:latin typeface="Comic Sans MS"/>
            </a:endParaRPr>
          </a:p>
        </p:txBody>
      </p:sp>
    </p:spTree>
    <p:extLst>
      <p:ext uri="{BB962C8B-B14F-4D97-AF65-F5344CB8AC3E}">
        <p14:creationId xmlns:p14="http://schemas.microsoft.com/office/powerpoint/2010/main" val="3221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7" dur="500"/>
                                        <p:tgtEl>
                                          <p:spTgt spid="5">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12" dur="500"/>
                                        <p:tgtEl>
                                          <p:spTgt spid="5">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17" dur="500"/>
                                        <p:tgtEl>
                                          <p:spTgt spid="5">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CC3D3E-41EC-4E70-B39F-E5468F22D6B3}">
  <ds:schemaRefs>
    <ds:schemaRef ds:uri="http://schemas.microsoft.com/sharepoint/v3/contenttype/forms"/>
  </ds:schemaRefs>
</ds:datastoreItem>
</file>

<file path=customXml/itemProps2.xml><?xml version="1.0" encoding="utf-8"?>
<ds:datastoreItem xmlns:ds="http://schemas.openxmlformats.org/officeDocument/2006/customXml" ds:itemID="{B558A595-67ED-4977-BBFB-8F6851461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9E7C72-D698-480F-AA2B-4627F93C9869}">
  <ds:schemaRefs>
    <ds:schemaRef ds:uri="http://purl.org/dc/terms/"/>
    <ds:schemaRef ds:uri="http://purl.org/dc/dcmityp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8ee5520e-8a30-4f9a-8ee6-9c5a5869eb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1470</TotalTime>
  <Words>1801</Words>
  <Application>Microsoft Office PowerPoint</Application>
  <PresentationFormat>Widescreen</PresentationFormat>
  <Paragraphs>260</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Comic Sans MS</vt:lpstr>
      <vt:lpstr>Arial</vt:lpstr>
      <vt:lpstr>take_out_the_garbage</vt:lpstr>
      <vt:lpstr>Office Theme</vt:lpstr>
      <vt:lpstr>The 3R’s </vt:lpstr>
      <vt:lpstr>Aims and objectives</vt:lpstr>
      <vt:lpstr>What is Waste?</vt:lpstr>
      <vt:lpstr>What is Waste?</vt:lpstr>
      <vt:lpstr>PowerPoint Presentation</vt:lpstr>
      <vt:lpstr>In the UK, households produce  31 MILLION TONNES  of waste a year! </vt:lpstr>
      <vt:lpstr>PowerPoint Presentation</vt:lpstr>
      <vt:lpstr>Waste can cause a lot of problems…</vt:lpstr>
      <vt:lpstr>The 3R’s</vt:lpstr>
      <vt:lpstr>Examples of the 3Rs</vt:lpstr>
      <vt:lpstr>Examples of the 3Rs</vt:lpstr>
      <vt:lpstr>Examples of the 3Rs</vt:lpstr>
      <vt:lpstr>To help bin-workers, we sort our waste into different colour bins</vt:lpstr>
      <vt:lpstr>In Doncaster, we have 3 bins &amp; 1 box</vt:lpstr>
      <vt:lpstr>In Doncaster, we have 3 bins &amp; 1 box</vt:lpstr>
      <vt:lpstr>In Doncaster, we have 3 bins &amp; 1 box</vt:lpstr>
      <vt:lpstr>In Doncaster, we have 3 bins &amp; 1 box</vt:lpstr>
      <vt:lpstr>Why should we recycle?</vt:lpstr>
      <vt:lpstr>Why should we recycle?</vt:lpstr>
      <vt:lpstr>Why should we recycle</vt:lpstr>
      <vt:lpstr>Why should we recycle?</vt:lpstr>
      <vt:lpstr>Why should we recycle?</vt:lpstr>
      <vt:lpstr>How can you help?</vt:lpstr>
      <vt:lpstr>The 3Rs at home and school</vt:lpstr>
      <vt:lpstr>Aims and objectives</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3R’s</dc:title>
  <dc:creator>Rebecca Wilson</dc:creator>
  <cp:lastModifiedBy>Rebecca Wilson</cp:lastModifiedBy>
  <cp:revision>126</cp:revision>
  <dcterms:created xsi:type="dcterms:W3CDTF">2020-07-06T13:20:54Z</dcterms:created>
  <dcterms:modified xsi:type="dcterms:W3CDTF">2025-06-10T12:24:49Z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