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0"/>
  </p:notesMasterIdLst>
  <p:sldIdLst>
    <p:sldId id="256" r:id="rId5"/>
    <p:sldId id="290" r:id="rId6"/>
    <p:sldId id="258" r:id="rId7"/>
    <p:sldId id="259" r:id="rId8"/>
    <p:sldId id="262" r:id="rId9"/>
    <p:sldId id="293" r:id="rId10"/>
    <p:sldId id="264" r:id="rId11"/>
    <p:sldId id="265" r:id="rId12"/>
    <p:sldId id="260" r:id="rId13"/>
    <p:sldId id="287" r:id="rId14"/>
    <p:sldId id="288" r:id="rId15"/>
    <p:sldId id="289" r:id="rId16"/>
    <p:sldId id="266" r:id="rId17"/>
    <p:sldId id="294" r:id="rId18"/>
    <p:sldId id="295" r:id="rId19"/>
    <p:sldId id="296" r:id="rId20"/>
    <p:sldId id="297" r:id="rId21"/>
    <p:sldId id="270" r:id="rId22"/>
    <p:sldId id="281" r:id="rId23"/>
    <p:sldId id="286" r:id="rId24"/>
    <p:sldId id="292" r:id="rId25"/>
    <p:sldId id="282" r:id="rId26"/>
    <p:sldId id="284" r:id="rId27"/>
    <p:sldId id="285" r:id="rId28"/>
    <p:sldId id="291" r:id="rId29"/>
  </p:sldIdLst>
  <p:sldSz cx="12192000" cy="6858000"/>
  <p:notesSz cx="6858000" cy="9144000"/>
  <p:embeddedFontLst>
    <p:embeddedFont>
      <p:font typeface="Comic Sans MS" panose="030F0702030302020204" pitchFamily="66" charset="0"/>
      <p:regular r:id="rId31"/>
      <p:bold r:id="rId32"/>
      <p:italic r:id="rId33"/>
      <p:boldItalic r:id="rId34"/>
    </p:embeddedFont>
    <p:embeddedFont>
      <p:font typeface="take_out_the_garbage"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ED26E3-B807-4234-8249-87A096799E87}">
          <p14:sldIdLst/>
        </p14:section>
        <p14:section name="Introduction, aism and objectives" id="{937D3658-F8C4-4409-9DD7-0FB6237B2D36}">
          <p14:sldIdLst>
            <p14:sldId id="256"/>
            <p14:sldId id="290"/>
          </p14:sldIdLst>
        </p14:section>
        <p14:section name="waste and issues" id="{B91B3D93-234E-4E24-8A2D-0EBAA09B6C1D}">
          <p14:sldIdLst>
            <p14:sldId id="258"/>
            <p14:sldId id="259"/>
            <p14:sldId id="262"/>
            <p14:sldId id="293"/>
            <p14:sldId id="264"/>
            <p14:sldId id="265"/>
          </p14:sldIdLst>
        </p14:section>
        <p14:section name="The 3Rs" id="{DFD81C7E-D697-4024-BAE9-E944B22B1669}">
          <p14:sldIdLst>
            <p14:sldId id="260"/>
            <p14:sldId id="287"/>
            <p14:sldId id="288"/>
            <p14:sldId id="289"/>
            <p14:sldId id="266"/>
          </p14:sldIdLst>
        </p14:section>
        <p14:section name="Barnsley" id="{815AB647-3DCE-478C-BC5C-CB05D316EB81}">
          <p14:sldIdLst>
            <p14:sldId id="294"/>
            <p14:sldId id="295"/>
            <p14:sldId id="296"/>
            <p14:sldId id="297"/>
          </p14:sldIdLst>
        </p14:section>
        <p14:section name="Why should we recycle?" id="{54BEEBEB-4344-46D2-8A46-21897033B71A}">
          <p14:sldIdLst>
            <p14:sldId id="270"/>
            <p14:sldId id="281"/>
            <p14:sldId id="286"/>
            <p14:sldId id="292"/>
            <p14:sldId id="282"/>
            <p14:sldId id="284"/>
            <p14:sldId id="285"/>
            <p14:sldId id="291"/>
          </p14:sldIdLst>
        </p14:section>
      </p14:sectionLst>
    </p:ext>
    <p:ext uri="{EFAFB233-063F-42B5-8137-9DF3F51BA10A}">
      <p15:sldGuideLst xmlns:p15="http://schemas.microsoft.com/office/powerpoint/2012/main">
        <p15:guide id="1" orient="horz" pos="188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4472C4"/>
    <a:srgbClr val="58F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6" autoAdjust="0"/>
    <p:restoredTop sz="62515" autoAdjust="0"/>
  </p:normalViewPr>
  <p:slideViewPr>
    <p:cSldViewPr snapToGrid="0" showGuides="1">
      <p:cViewPr varScale="1">
        <p:scale>
          <a:sx n="39" d="100"/>
          <a:sy n="39" d="100"/>
        </p:scale>
        <p:origin x="1680" y="40"/>
      </p:cViewPr>
      <p:guideLst>
        <p:guide orient="horz" pos="188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D7E912E2-8060-462B-94EB-F9BBCF377CF2}"/>
    <pc:docChg chg="addSld delSld modSld modSection">
      <pc:chgData name="Rebecca Wilson" userId="64cd8bce-7890-4c37-b3e1-072c1b583e6a" providerId="ADAL" clId="{D7E912E2-8060-462B-94EB-F9BBCF377CF2}" dt="2025-04-09T12:36:40.405" v="13" actId="20577"/>
      <pc:docMkLst>
        <pc:docMk/>
      </pc:docMkLst>
      <pc:sldChg chg="modNotesTx">
        <pc:chgData name="Rebecca Wilson" userId="64cd8bce-7890-4c37-b3e1-072c1b583e6a" providerId="ADAL" clId="{D7E912E2-8060-462B-94EB-F9BBCF377CF2}" dt="2025-04-09T12:36:40.405" v="13" actId="20577"/>
        <pc:sldMkLst>
          <pc:docMk/>
          <pc:sldMk cId="2377162575" sldId="256"/>
        </pc:sldMkLst>
      </pc:sldChg>
      <pc:sldChg chg="del">
        <pc:chgData name="Rebecca Wilson" userId="64cd8bce-7890-4c37-b3e1-072c1b583e6a" providerId="ADAL" clId="{D7E912E2-8060-462B-94EB-F9BBCF377CF2}" dt="2025-04-09T12:33:57.449" v="2" actId="47"/>
        <pc:sldMkLst>
          <pc:docMk/>
          <pc:sldMk cId="4094937445" sldId="268"/>
        </pc:sldMkLst>
      </pc:sldChg>
      <pc:sldChg chg="add del">
        <pc:chgData name="Rebecca Wilson" userId="64cd8bce-7890-4c37-b3e1-072c1b583e6a" providerId="ADAL" clId="{D7E912E2-8060-462B-94EB-F9BBCF377CF2}" dt="2025-04-09T12:34:45.278" v="5"/>
        <pc:sldMkLst>
          <pc:docMk/>
          <pc:sldMk cId="3794458970" sldId="270"/>
        </pc:sldMkLst>
      </pc:sldChg>
      <pc:sldChg chg="del">
        <pc:chgData name="Rebecca Wilson" userId="64cd8bce-7890-4c37-b3e1-072c1b583e6a" providerId="ADAL" clId="{D7E912E2-8060-462B-94EB-F9BBCF377CF2}" dt="2025-04-09T12:33:57.449" v="2" actId="47"/>
        <pc:sldMkLst>
          <pc:docMk/>
          <pc:sldMk cId="3438276137" sldId="271"/>
        </pc:sldMkLst>
      </pc:sldChg>
      <pc:sldChg chg="addSp modSp del mod modAnim">
        <pc:chgData name="Rebecca Wilson" userId="64cd8bce-7890-4c37-b3e1-072c1b583e6a" providerId="ADAL" clId="{D7E912E2-8060-462B-94EB-F9BBCF377CF2}" dt="2025-04-09T12:33:57.449" v="2" actId="47"/>
        <pc:sldMkLst>
          <pc:docMk/>
          <pc:sldMk cId="13499913" sldId="272"/>
        </pc:sldMkLst>
      </pc:sldChg>
      <pc:sldChg chg="del">
        <pc:chgData name="Rebecca Wilson" userId="64cd8bce-7890-4c37-b3e1-072c1b583e6a" providerId="ADAL" clId="{D7E912E2-8060-462B-94EB-F9BBCF377CF2}" dt="2025-04-09T12:33:57.449" v="2" actId="47"/>
        <pc:sldMkLst>
          <pc:docMk/>
          <pc:sldMk cId="2084256761" sldId="274"/>
        </pc:sldMkLst>
      </pc:sldChg>
      <pc:sldChg chg="add del">
        <pc:chgData name="Rebecca Wilson" userId="64cd8bce-7890-4c37-b3e1-072c1b583e6a" providerId="ADAL" clId="{D7E912E2-8060-462B-94EB-F9BBCF377CF2}" dt="2025-04-09T12:34:45.278" v="5"/>
        <pc:sldMkLst>
          <pc:docMk/>
          <pc:sldMk cId="1473500023" sldId="281"/>
        </pc:sldMkLst>
      </pc:sldChg>
      <pc:sldChg chg="add del">
        <pc:chgData name="Rebecca Wilson" userId="64cd8bce-7890-4c37-b3e1-072c1b583e6a" providerId="ADAL" clId="{D7E912E2-8060-462B-94EB-F9BBCF377CF2}" dt="2025-04-09T12:34:45.278" v="5"/>
        <pc:sldMkLst>
          <pc:docMk/>
          <pc:sldMk cId="1292133897" sldId="282"/>
        </pc:sldMkLst>
      </pc:sldChg>
      <pc:sldChg chg="add del">
        <pc:chgData name="Rebecca Wilson" userId="64cd8bce-7890-4c37-b3e1-072c1b583e6a" providerId="ADAL" clId="{D7E912E2-8060-462B-94EB-F9BBCF377CF2}" dt="2025-04-09T12:34:45.278" v="5"/>
        <pc:sldMkLst>
          <pc:docMk/>
          <pc:sldMk cId="322074964" sldId="284"/>
        </pc:sldMkLst>
      </pc:sldChg>
      <pc:sldChg chg="add del">
        <pc:chgData name="Rebecca Wilson" userId="64cd8bce-7890-4c37-b3e1-072c1b583e6a" providerId="ADAL" clId="{D7E912E2-8060-462B-94EB-F9BBCF377CF2}" dt="2025-04-09T12:34:45.278" v="5"/>
        <pc:sldMkLst>
          <pc:docMk/>
          <pc:sldMk cId="2298350829" sldId="285"/>
        </pc:sldMkLst>
      </pc:sldChg>
      <pc:sldChg chg="add del">
        <pc:chgData name="Rebecca Wilson" userId="64cd8bce-7890-4c37-b3e1-072c1b583e6a" providerId="ADAL" clId="{D7E912E2-8060-462B-94EB-F9BBCF377CF2}" dt="2025-04-09T12:34:45.278" v="5"/>
        <pc:sldMkLst>
          <pc:docMk/>
          <pc:sldMk cId="4233809080" sldId="286"/>
        </pc:sldMkLst>
      </pc:sldChg>
      <pc:sldChg chg="add del">
        <pc:chgData name="Rebecca Wilson" userId="64cd8bce-7890-4c37-b3e1-072c1b583e6a" providerId="ADAL" clId="{D7E912E2-8060-462B-94EB-F9BBCF377CF2}" dt="2025-04-09T12:34:45.278" v="5"/>
        <pc:sldMkLst>
          <pc:docMk/>
          <pc:sldMk cId="2896469766" sldId="291"/>
        </pc:sldMkLst>
      </pc:sldChg>
      <pc:sldChg chg="add del">
        <pc:chgData name="Rebecca Wilson" userId="64cd8bce-7890-4c37-b3e1-072c1b583e6a" providerId="ADAL" clId="{D7E912E2-8060-462B-94EB-F9BBCF377CF2}" dt="2025-04-09T12:34:45.278" v="5"/>
        <pc:sldMkLst>
          <pc:docMk/>
          <pc:sldMk cId="2284130474" sldId="292"/>
        </pc:sldMkLst>
      </pc:sldChg>
      <pc:sldChg chg="add">
        <pc:chgData name="Rebecca Wilson" userId="64cd8bce-7890-4c37-b3e1-072c1b583e6a" providerId="ADAL" clId="{D7E912E2-8060-462B-94EB-F9BBCF377CF2}" dt="2025-04-09T12:34:17.919" v="3"/>
        <pc:sldMkLst>
          <pc:docMk/>
          <pc:sldMk cId="2717587708" sldId="294"/>
        </pc:sldMkLst>
      </pc:sldChg>
      <pc:sldChg chg="add">
        <pc:chgData name="Rebecca Wilson" userId="64cd8bce-7890-4c37-b3e1-072c1b583e6a" providerId="ADAL" clId="{D7E912E2-8060-462B-94EB-F9BBCF377CF2}" dt="2025-04-09T12:34:17.919" v="3"/>
        <pc:sldMkLst>
          <pc:docMk/>
          <pc:sldMk cId="2929638045" sldId="295"/>
        </pc:sldMkLst>
      </pc:sldChg>
      <pc:sldChg chg="add">
        <pc:chgData name="Rebecca Wilson" userId="64cd8bce-7890-4c37-b3e1-072c1b583e6a" providerId="ADAL" clId="{D7E912E2-8060-462B-94EB-F9BBCF377CF2}" dt="2025-04-09T12:34:17.919" v="3"/>
        <pc:sldMkLst>
          <pc:docMk/>
          <pc:sldMk cId="2657532590" sldId="296"/>
        </pc:sldMkLst>
      </pc:sldChg>
      <pc:sldChg chg="add">
        <pc:chgData name="Rebecca Wilson" userId="64cd8bce-7890-4c37-b3e1-072c1b583e6a" providerId="ADAL" clId="{D7E912E2-8060-462B-94EB-F9BBCF377CF2}" dt="2025-04-09T12:34:17.919" v="3"/>
        <pc:sldMkLst>
          <pc:docMk/>
          <pc:sldMk cId="262193076" sldId="297"/>
        </pc:sldMkLst>
      </pc:sldChg>
    </pc:docChg>
  </pc:docChgLst>
  <pc:docChgLst>
    <pc:chgData name="Rebecca Wilson" userId="64cd8bce-7890-4c37-b3e1-072c1b583e6a" providerId="ADAL" clId="{6E680A32-F0DA-4847-9530-13A92B71E086}"/>
    <pc:docChg chg="custSel modSld">
      <pc:chgData name="Rebecca Wilson" userId="64cd8bce-7890-4c37-b3e1-072c1b583e6a" providerId="ADAL" clId="{6E680A32-F0DA-4847-9530-13A92B71E086}" dt="2025-06-10T12:23:46.081" v="1" actId="33524"/>
      <pc:docMkLst>
        <pc:docMk/>
      </pc:docMkLst>
      <pc:sldChg chg="modNotesTx">
        <pc:chgData name="Rebecca Wilson" userId="64cd8bce-7890-4c37-b3e1-072c1b583e6a" providerId="ADAL" clId="{6E680A32-F0DA-4847-9530-13A92B71E086}" dt="2025-06-10T10:41:06.689" v="0" actId="20577"/>
        <pc:sldMkLst>
          <pc:docMk/>
          <pc:sldMk cId="2016699996" sldId="264"/>
        </pc:sldMkLst>
      </pc:sldChg>
      <pc:sldChg chg="modNotesTx">
        <pc:chgData name="Rebecca Wilson" userId="64cd8bce-7890-4c37-b3e1-072c1b583e6a" providerId="ADAL" clId="{6E680A32-F0DA-4847-9530-13A92B71E086}" dt="2025-06-10T12:23:46.081" v="1" actId="33524"/>
        <pc:sldMkLst>
          <pc:docMk/>
          <pc:sldMk cId="2177173666" sldId="2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C355-479C-8558-5BBF588BDF70}"/>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C355-479C-8558-5BBF588BDF70}"/>
            </c:ext>
          </c:extLst>
        </c:ser>
        <c:dLbls>
          <c:showLegendKey val="0"/>
          <c:showVal val="0"/>
          <c:showCatName val="0"/>
          <c:showSerName val="0"/>
          <c:showPercent val="0"/>
          <c:showBubbleSize val="0"/>
        </c:dLbls>
        <c:gapWidth val="219"/>
        <c:overlap val="-27"/>
        <c:axId val="418820936"/>
        <c:axId val="418821264"/>
      </c:barChart>
      <c:catAx>
        <c:axId val="418820936"/>
        <c:scaling>
          <c:orientation val="minMax"/>
        </c:scaling>
        <c:delete val="1"/>
        <c:axPos val="b"/>
        <c:numFmt formatCode="General" sourceLinked="1"/>
        <c:majorTickMark val="none"/>
        <c:minorTickMark val="none"/>
        <c:tickLblPos val="nextTo"/>
        <c:crossAx val="418821264"/>
        <c:crosses val="autoZero"/>
        <c:auto val="1"/>
        <c:lblAlgn val="ctr"/>
        <c:lblOffset val="100"/>
        <c:noMultiLvlLbl val="0"/>
      </c:catAx>
      <c:valAx>
        <c:axId val="418821264"/>
        <c:scaling>
          <c:orientation val="minMax"/>
        </c:scaling>
        <c:delete val="1"/>
        <c:axPos val="l"/>
        <c:numFmt formatCode="General" sourceLinked="1"/>
        <c:majorTickMark val="none"/>
        <c:minorTickMark val="none"/>
        <c:tickLblPos val="nextTo"/>
        <c:crossAx val="41882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34B66-5ECF-4627-ABAF-6973C4A64BE9}" type="datetimeFigureOut">
              <a:rPr lang="en-GB" smtClean="0"/>
              <a:t>10/06/2025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C15DE-65F2-4CB8-8A29-B372DFF3DF22}" type="slidenum">
              <a:rPr lang="en-GB" smtClean="0"/>
              <a:t>‹#›</a:t>
            </a:fld>
            <a:endParaRPr lang="en-GB" dirty="0"/>
          </a:p>
        </p:txBody>
      </p:sp>
    </p:spTree>
    <p:extLst>
      <p:ext uri="{BB962C8B-B14F-4D97-AF65-F5344CB8AC3E}">
        <p14:creationId xmlns:p14="http://schemas.microsoft.com/office/powerpoint/2010/main" val="402272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to introduce the 3Rs to key stage 2.</a:t>
            </a:r>
          </a:p>
          <a:p>
            <a:r>
              <a:rPr lang="en-GB" dirty="0"/>
              <a:t>Reduce, reuse, recycle will be phrases they will hear throughout their education and this acts as an introduction to the concepts with some real life examples.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specific to Barnsley Residents. For other areas, please check out our website.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10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Reuse means using things again and again instead of throwing them away!</a:t>
            </a:r>
          </a:p>
          <a:p>
            <a:endParaRPr lang="en-US" dirty="0"/>
          </a:p>
          <a:p>
            <a:endParaRPr lang="en-US" dirty="0"/>
          </a:p>
          <a:p>
            <a:pPr marL="171450" indent="-171450">
              <a:buFont typeface="Arial" panose="020B0604020202020204" pitchFamily="34" charset="0"/>
              <a:buChar char="•"/>
            </a:pPr>
            <a:r>
              <a:rPr lang="en-GB" dirty="0">
                <a:latin typeface="Comic Sans MS"/>
                <a:cs typeface="Arial"/>
              </a:rPr>
              <a:t>Using a refillable water bottle</a:t>
            </a:r>
            <a:endParaRPr lang="en-GB" dirty="0"/>
          </a:p>
          <a:p>
            <a:pPr marL="171450" indent="-171450">
              <a:buFont typeface="Arial" panose="020B0604020202020204" pitchFamily="34" charset="0"/>
              <a:buChar char="•"/>
            </a:pPr>
            <a:r>
              <a:rPr lang="en-GB" dirty="0"/>
              <a:t>Repairing broken tots and clothes</a:t>
            </a:r>
          </a:p>
          <a:p>
            <a:pPr marL="171450" indent="-171450">
              <a:buFont typeface="Arial" panose="020B0604020202020204" pitchFamily="34" charset="0"/>
              <a:buChar char="•"/>
            </a:pPr>
            <a:r>
              <a:rPr lang="en-GB" dirty="0"/>
              <a:t>Taking things to the charity shops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 your class if they can think of any other reusing examples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0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81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put different items in different colour bins at home. This makes it easy to recycle the items as they can be separated into different materials more easy.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21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blue bin is for our paper and cardboard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14</a:t>
            </a:fld>
            <a:endParaRPr lang="en-GB" dirty="0"/>
          </a:p>
        </p:txBody>
      </p:sp>
    </p:spTree>
    <p:extLst>
      <p:ext uri="{BB962C8B-B14F-4D97-AF65-F5344CB8AC3E}">
        <p14:creationId xmlns:p14="http://schemas.microsoft.com/office/powerpoint/2010/main" val="4026570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green bin is for our garden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15</a:t>
            </a:fld>
            <a:endParaRPr lang="en-GB" dirty="0"/>
          </a:p>
        </p:txBody>
      </p:sp>
    </p:spTree>
    <p:extLst>
      <p:ext uri="{BB962C8B-B14F-4D97-AF65-F5344CB8AC3E}">
        <p14:creationId xmlns:p14="http://schemas.microsoft.com/office/powerpoint/2010/main" val="136257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brown bin is for mixed recycling.</a:t>
            </a:r>
          </a:p>
          <a:p>
            <a:r>
              <a:rPr lang="en-GB" dirty="0"/>
              <a:t>This includes: </a:t>
            </a:r>
          </a:p>
          <a:p>
            <a:r>
              <a:rPr lang="en-GB" dirty="0"/>
              <a:t>Plastic bottles</a:t>
            </a:r>
          </a:p>
          <a:p>
            <a:r>
              <a:rPr lang="en-GB" dirty="0"/>
              <a:t>Glass bottles</a:t>
            </a:r>
          </a:p>
          <a:p>
            <a:r>
              <a:rPr lang="en-GB" dirty="0"/>
              <a:t>Cans</a:t>
            </a:r>
          </a:p>
          <a:p>
            <a:r>
              <a:rPr lang="en-GB" dirty="0"/>
              <a:t>Tins</a:t>
            </a:r>
          </a:p>
          <a:p>
            <a:r>
              <a:rPr lang="en-GB" dirty="0"/>
              <a:t>Cans</a:t>
            </a:r>
          </a:p>
          <a:p>
            <a:r>
              <a:rPr lang="en-GB" dirty="0"/>
              <a:t>Plastic pots</a:t>
            </a:r>
          </a:p>
          <a:p>
            <a:r>
              <a:rPr lang="en-GB" dirty="0"/>
              <a:t>Glass jars</a:t>
            </a:r>
          </a:p>
          <a:p>
            <a:r>
              <a:rPr lang="en-GB" dirty="0"/>
              <a:t>Plastic tubs</a:t>
            </a:r>
          </a:p>
          <a:p>
            <a:r>
              <a:rPr lang="en-GB" dirty="0"/>
              <a:t>Plastic trays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16</a:t>
            </a:fld>
            <a:endParaRPr lang="en-GB" dirty="0"/>
          </a:p>
        </p:txBody>
      </p:sp>
    </p:spTree>
    <p:extLst>
      <p:ext uri="{BB962C8B-B14F-4D97-AF65-F5344CB8AC3E}">
        <p14:creationId xmlns:p14="http://schemas.microsoft.com/office/powerpoint/2010/main" val="1924552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grey bin is for our general waste - the stuff we cannot recycle at home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could be nappies, soft plastic packaging and food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17</a:t>
            </a:fld>
            <a:endParaRPr lang="en-GB" dirty="0"/>
          </a:p>
        </p:txBody>
      </p:sp>
    </p:spTree>
    <p:extLst>
      <p:ext uri="{BB962C8B-B14F-4D97-AF65-F5344CB8AC3E}">
        <p14:creationId xmlns:p14="http://schemas.microsoft.com/office/powerpoint/2010/main" val="1464075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is very important because it helps keep our oceans and beaches clean.</a:t>
            </a:r>
          </a:p>
          <a:p>
            <a:endParaRPr lang="en-GB" dirty="0"/>
          </a:p>
          <a:p>
            <a:pPr marL="171450" indent="-171450">
              <a:buFont typeface="Arial" panose="020B0604020202020204" pitchFamily="34" charset="0"/>
              <a:buChar char="•"/>
            </a:pPr>
            <a:r>
              <a:rPr lang="en-GB" dirty="0"/>
              <a:t>A lot (80%) of the plastic found in the ocean comes from land based sources including litter, micro plastics and runoff.</a:t>
            </a:r>
          </a:p>
          <a:p>
            <a:pPr marL="171450" indent="-171450">
              <a:buFont typeface="Arial" panose="020B0604020202020204" pitchFamily="34" charset="0"/>
              <a:buChar char="•"/>
            </a:pPr>
            <a:r>
              <a:rPr lang="en-GB" dirty="0"/>
              <a:t>Many sea animals mistake plastic for food. Eating too much of this will make them very poorly.</a:t>
            </a:r>
          </a:p>
          <a:p>
            <a:pPr marL="171450" indent="-171450">
              <a:buFont typeface="Arial" panose="020B0604020202020204" pitchFamily="34" charset="0"/>
              <a:buChar char="•"/>
            </a:pPr>
            <a:r>
              <a:rPr lang="en-GB" dirty="0"/>
              <a:t>If plastics are recycled at home properly, they won’t end up in our oceans!</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18</a:t>
            </a:fld>
            <a:endParaRPr lang="en-GB" dirty="0"/>
          </a:p>
        </p:txBody>
      </p:sp>
    </p:spTree>
    <p:extLst>
      <p:ext uri="{BB962C8B-B14F-4D97-AF65-F5344CB8AC3E}">
        <p14:creationId xmlns:p14="http://schemas.microsoft.com/office/powerpoint/2010/main" val="3536830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25 plastic bottles can be recycled into a fleece jacket!</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19</a:t>
            </a:fld>
            <a:endParaRPr lang="en-GB" dirty="0"/>
          </a:p>
        </p:txBody>
      </p:sp>
    </p:spTree>
    <p:extLst>
      <p:ext uri="{BB962C8B-B14F-4D97-AF65-F5344CB8AC3E}">
        <p14:creationId xmlns:p14="http://schemas.microsoft.com/office/powerpoint/2010/main" val="2770525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helps our planet and all the people and animals on it.</a:t>
            </a:r>
          </a:p>
          <a:p>
            <a:endParaRPr lang="en-GB" dirty="0"/>
          </a:p>
          <a:p>
            <a:r>
              <a:rPr lang="en-GB" dirty="0"/>
              <a:t>We recycle to look after our planet and help stop climate change.</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22</a:t>
            </a:fld>
            <a:endParaRPr lang="en-GB" dirty="0"/>
          </a:p>
        </p:txBody>
      </p:sp>
    </p:spTree>
    <p:extLst>
      <p:ext uri="{BB962C8B-B14F-4D97-AF65-F5344CB8AC3E}">
        <p14:creationId xmlns:p14="http://schemas.microsoft.com/office/powerpoint/2010/main" val="175068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question to ask your class:</a:t>
            </a:r>
          </a:p>
          <a:p>
            <a:endParaRPr lang="en-GB" dirty="0"/>
          </a:p>
          <a:p>
            <a:r>
              <a:rPr lang="en-GB" dirty="0"/>
              <a:t>What is waste? You may also hear it called other words such as rubbish, trash, junk, garbage, or litter.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99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We don’t like it anymore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20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E4DE-9F4F-4042-8B12-D315981466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3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a lot of waste in our country.</a:t>
            </a:r>
          </a:p>
          <a:p>
            <a:r>
              <a:rPr lang="en-US" dirty="0"/>
              <a:t>In the UK, households produce 31 MILLION TONNES of waste a year! </a:t>
            </a:r>
          </a:p>
          <a:p>
            <a:endParaRPr lang="en-US" dirty="0"/>
          </a:p>
          <a:p>
            <a:r>
              <a:rPr lang="en-US" dirty="0"/>
              <a:t>Do you think this is a lot?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07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Equivalent to the weight of three and a half million double-decker buses, a queue of which would go around the world two and a half times.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6AE6E-978D-4521-9108-DD1B098B0C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80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not managed correctly, waste can cause many problems</a:t>
            </a:r>
          </a:p>
          <a:p>
            <a:pPr marL="171450" indent="-171450">
              <a:buFont typeface="Arial" panose="020B0604020202020204" pitchFamily="34" charset="0"/>
              <a:buChar char="•"/>
            </a:pPr>
            <a:r>
              <a:rPr lang="en-GB" dirty="0"/>
              <a:t>It can be smelly and not very nice to be around</a:t>
            </a:r>
          </a:p>
          <a:p>
            <a:pPr marL="171450" indent="-171450">
              <a:buFont typeface="Arial" panose="020B0604020202020204" pitchFamily="34" charset="0"/>
              <a:buChar char="•"/>
            </a:pPr>
            <a:r>
              <a:rPr lang="en-GB" dirty="0"/>
              <a:t>It can hurt animals and people (e.g. a duck could get caught in a piece of plastic, or a person could trip up on litter)</a:t>
            </a:r>
          </a:p>
          <a:p>
            <a:pPr marL="171450" indent="-171450">
              <a:buFont typeface="Arial" panose="020B0604020202020204" pitchFamily="34" charset="0"/>
              <a:buChar char="•"/>
            </a:pPr>
            <a:r>
              <a:rPr lang="en-GB" dirty="0"/>
              <a:t>It takes up a lot of space – in the past, we would get rid of our waste in a place called landfill. This was a giant hole in the ground which would be filled up with rubbish.</a:t>
            </a:r>
          </a:p>
          <a:p>
            <a:pPr marL="171450" indent="-171450">
              <a:buFont typeface="Arial" panose="020B0604020202020204" pitchFamily="34" charset="0"/>
              <a:buChar char="•"/>
            </a:pPr>
            <a:r>
              <a:rPr lang="en-GB" dirty="0"/>
              <a:t>A lot of items are made from materials that take a long time to get rid of (e.g. toothbrush and bag are made from plastic, which takes hundreds of years to rot away) and some items are hard to get rid of because they are too big (e.g. fridges and sofas)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86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27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r>
              <a:rPr lang="en-GB" dirty="0"/>
              <a:t>This could be by thinking before you buy and only buy what you need.</a:t>
            </a:r>
          </a:p>
          <a:p>
            <a:endParaRPr lang="en-GB" dirty="0"/>
          </a:p>
          <a:p>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 It also works out cheaper per serving too!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00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9179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367588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357068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37645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Comic Sans MS" panose="030F0702030302020204" pitchFamily="66" charset="0"/>
                <a:cs typeface="Arial" panose="020B0604020202020204" pitchFamily="34" charset="0"/>
              </a:defRPr>
            </a:lvl1pPr>
            <a:lvl2pPr>
              <a:defRPr>
                <a:latin typeface="Comic Sans MS" panose="030F0702030302020204" pitchFamily="66" charset="0"/>
                <a:cs typeface="Arial" panose="020B0604020202020204" pitchFamily="34" charset="0"/>
              </a:defRPr>
            </a:lvl2pPr>
            <a:lvl3pPr>
              <a:defRPr>
                <a:latin typeface="Comic Sans MS" panose="030F0702030302020204" pitchFamily="66" charset="0"/>
                <a:cs typeface="Arial" panose="020B0604020202020204" pitchFamily="34" charset="0"/>
              </a:defRPr>
            </a:lvl3pPr>
            <a:lvl4pPr>
              <a:defRPr>
                <a:latin typeface="Comic Sans MS" panose="030F0702030302020204" pitchFamily="66" charset="0"/>
                <a:cs typeface="Arial" panose="020B0604020202020204" pitchFamily="34" charset="0"/>
              </a:defRPr>
            </a:lvl4pPr>
            <a:lvl5pPr>
              <a:defRPr>
                <a:latin typeface="Comic Sans MS" panose="030F0702030302020204" pitchFamily="66"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044066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26493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379592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411720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40821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13734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191255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dirty="0"/>
          </a:p>
        </p:txBody>
      </p:sp>
    </p:spTree>
    <p:extLst>
      <p:ext uri="{BB962C8B-B14F-4D97-AF65-F5344CB8AC3E}">
        <p14:creationId xmlns:p14="http://schemas.microsoft.com/office/powerpoint/2010/main" val="303527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1735E-59D3-4380-9A0E-972D53CEFC2C}" type="datetimeFigureOut">
              <a:rPr lang="en-GB" smtClean="0"/>
              <a:t>10/06/2025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E859-1563-46BD-9F7A-E2E6A09266E5}" type="slidenum">
              <a:rPr lang="en-GB" smtClean="0"/>
              <a:t>‹#›</a:t>
            </a:fld>
            <a:endParaRPr lang="en-GB" dirty="0"/>
          </a:p>
        </p:txBody>
      </p:sp>
    </p:spTree>
    <p:extLst>
      <p:ext uri="{BB962C8B-B14F-4D97-AF65-F5344CB8AC3E}">
        <p14:creationId xmlns:p14="http://schemas.microsoft.com/office/powerpoint/2010/main" val="40873437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5.png"/><Relationship Id="rId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image" Target="../media/image25.jpe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24.jpe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0.png"/><Relationship Id="rId5" Type="http://schemas.openxmlformats.org/officeDocument/2006/relationships/image" Target="../media/image26.jpeg"/><Relationship Id="rId10" Type="http://schemas.openxmlformats.org/officeDocument/2006/relationships/image" Target="../media/image39.png"/><Relationship Id="rId4" Type="http://schemas.openxmlformats.org/officeDocument/2006/relationships/image" Target="../media/image25.jpeg"/><Relationship Id="rId9" Type="http://schemas.openxmlformats.org/officeDocument/2006/relationships/image" Target="../media/image38.png"/><Relationship Id="rId1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4.jpe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hyperlink" Target="http://www.recyclenow.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98" y="3029167"/>
            <a:ext cx="10329574" cy="2245936"/>
          </a:xfrm>
        </p:spPr>
        <p:txBody>
          <a:bodyPr>
            <a:noAutofit/>
          </a:bodyPr>
          <a:lstStyle/>
          <a:p>
            <a:r>
              <a:rPr lang="en-GB" sz="16600" dirty="0">
                <a:solidFill>
                  <a:srgbClr val="92D050"/>
                </a:solidFill>
                <a:latin typeface="take_out_the_garbage" panose="02000500000000000000" pitchFamily="2" charset="0"/>
              </a:rPr>
              <a:t>The 3R’s</a:t>
            </a:r>
            <a:br>
              <a:rPr lang="en-GB" sz="16600" dirty="0">
                <a:solidFill>
                  <a:srgbClr val="92D050"/>
                </a:solidFill>
                <a:latin typeface="take_out_the_garbage" panose="02000500000000000000" pitchFamily="2" charset="0"/>
              </a:rPr>
            </a:br>
            <a:endParaRPr lang="en-GB" sz="16600" dirty="0">
              <a:latin typeface="take_out_the_garbage" panose="020005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518" y="5926404"/>
            <a:ext cx="1836964" cy="734786"/>
          </a:xfrm>
          <a:prstGeom prst="rect">
            <a:avLst/>
          </a:prstGeom>
        </p:spPr>
      </p:pic>
      <p:sp>
        <p:nvSpPr>
          <p:cNvPr id="3" name="Rounded Rectangle 2"/>
          <p:cNvSpPr/>
          <p:nvPr/>
        </p:nvSpPr>
        <p:spPr>
          <a:xfrm rot="21140669">
            <a:off x="1256297" y="3174524"/>
            <a:ext cx="9870475" cy="1600438"/>
          </a:xfrm>
          <a:prstGeom prst="roundRect">
            <a:avLst/>
          </a:prstGeom>
          <a:solidFill>
            <a:srgbClr val="92D050"/>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rPr>
              <a:t>Reduce, Reuse, Recycle</a:t>
            </a:r>
          </a:p>
        </p:txBody>
      </p:sp>
    </p:spTree>
    <p:extLst>
      <p:ext uri="{BB962C8B-B14F-4D97-AF65-F5344CB8AC3E}">
        <p14:creationId xmlns:p14="http://schemas.microsoft.com/office/powerpoint/2010/main" val="237716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1209183"/>
            <a:ext cx="10370270" cy="2034837"/>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latin typeface="Comic Sans MS"/>
                <a:cs typeface="Arial"/>
              </a:rPr>
              <a:t>Redesigning items so that they use fewer resources to make them </a:t>
            </a:r>
            <a:endParaRPr lang="en-GB" sz="2400" dirty="0"/>
          </a:p>
          <a:p>
            <a:r>
              <a:rPr lang="en-GB" sz="2400" dirty="0">
                <a:latin typeface="Comic Sans MS"/>
                <a:cs typeface="Arial"/>
              </a:rPr>
              <a:t>Think about the packaging before you buy </a:t>
            </a:r>
            <a:endParaRPr lang="en-GB"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081" y="3614922"/>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801100" y="3074320"/>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868" y="4075290"/>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0013155" y="3860701"/>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 8 Cardboard boxes</a:t>
            </a:r>
          </a:p>
        </p:txBody>
      </p:sp>
      <p:sp>
        <p:nvSpPr>
          <p:cNvPr id="10" name="Rounded Rectangle 9"/>
          <p:cNvSpPr/>
          <p:nvPr/>
        </p:nvSpPr>
        <p:spPr>
          <a:xfrm>
            <a:off x="9266161" y="4781280"/>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8 inside bags</a:t>
            </a:r>
          </a:p>
        </p:txBody>
      </p:sp>
      <p:sp>
        <p:nvSpPr>
          <p:cNvPr id="11" name="Rounded Rectangle 10"/>
          <p:cNvSpPr/>
          <p:nvPr/>
        </p:nvSpPr>
        <p:spPr>
          <a:xfrm>
            <a:off x="10170791" y="5552141"/>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All wrapped in plastic film</a:t>
            </a:r>
          </a:p>
        </p:txBody>
      </p:sp>
      <p:sp>
        <p:nvSpPr>
          <p:cNvPr id="12" name="Rounded Rectangle 11"/>
          <p:cNvSpPr/>
          <p:nvPr/>
        </p:nvSpPr>
        <p:spPr>
          <a:xfrm>
            <a:off x="278104" y="3537616"/>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24 servings</a:t>
            </a:r>
          </a:p>
        </p:txBody>
      </p:sp>
      <p:sp>
        <p:nvSpPr>
          <p:cNvPr id="13" name="Rounded Rectangle 12"/>
          <p:cNvSpPr/>
          <p:nvPr/>
        </p:nvSpPr>
        <p:spPr>
          <a:xfrm>
            <a:off x="1485510" y="4307681"/>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 1 Cardboard box</a:t>
            </a:r>
          </a:p>
        </p:txBody>
      </p:sp>
      <p:sp>
        <p:nvSpPr>
          <p:cNvPr id="14" name="Rounded Rectangle 13"/>
          <p:cNvSpPr/>
          <p:nvPr/>
        </p:nvSpPr>
        <p:spPr>
          <a:xfrm>
            <a:off x="223566" y="5065631"/>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1 inside bag</a:t>
            </a:r>
          </a:p>
        </p:txBody>
      </p:sp>
      <p:sp>
        <p:nvSpPr>
          <p:cNvPr id="15" name="Rounded Rectangle 14"/>
          <p:cNvSpPr/>
          <p:nvPr/>
        </p:nvSpPr>
        <p:spPr>
          <a:xfrm>
            <a:off x="1588612" y="5615421"/>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No plastic film</a:t>
            </a:r>
          </a:p>
        </p:txBody>
      </p:sp>
      <p:sp>
        <p:nvSpPr>
          <p:cNvPr id="7" name="TextBox 6"/>
          <p:cNvSpPr txBox="1"/>
          <p:nvPr/>
        </p:nvSpPr>
        <p:spPr>
          <a:xfrm>
            <a:off x="3631052" y="5876318"/>
            <a:ext cx="2464948" cy="715089"/>
          </a:xfrm>
          <a:prstGeom prst="roundRect">
            <a:avLst/>
          </a:prstGeom>
          <a:solidFill>
            <a:schemeClr val="accent4"/>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£4.00 or 16p a serving</a:t>
            </a:r>
          </a:p>
        </p:txBody>
      </p:sp>
      <p:sp>
        <p:nvSpPr>
          <p:cNvPr id="17" name="TextBox 16"/>
          <p:cNvSpPr txBox="1"/>
          <p:nvPr/>
        </p:nvSpPr>
        <p:spPr>
          <a:xfrm>
            <a:off x="6924764" y="5779670"/>
            <a:ext cx="2464948" cy="715089"/>
          </a:xfrm>
          <a:prstGeom prst="round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£2.30 or 29p a serving</a:t>
            </a:r>
          </a:p>
        </p:txBody>
      </p:sp>
      <p:sp>
        <p:nvSpPr>
          <p:cNvPr id="8" name="Rounded Rectangle 7"/>
          <p:cNvSpPr/>
          <p:nvPr/>
        </p:nvSpPr>
        <p:spPr>
          <a:xfrm>
            <a:off x="4244501" y="3211807"/>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omic Sans MS"/>
                <a:ea typeface="+mn-ea"/>
                <a:cs typeface="+mn-cs"/>
              </a:rPr>
              <a:t>Which will make more waste?</a:t>
            </a:r>
          </a:p>
        </p:txBody>
      </p:sp>
    </p:spTree>
    <p:extLst>
      <p:ext uri="{BB962C8B-B14F-4D97-AF65-F5344CB8AC3E}">
        <p14:creationId xmlns:p14="http://schemas.microsoft.com/office/powerpoint/2010/main" val="21587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7" grpId="0" animBg="1"/>
      <p:bldP spid="1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a:bodyPr>
          <a:lstStyle/>
          <a:p>
            <a:pPr marL="0" indent="0">
              <a:buNone/>
            </a:pPr>
            <a:r>
              <a:rPr lang="en-GB" b="1" dirty="0"/>
              <a:t>Reuse</a:t>
            </a:r>
          </a:p>
          <a:p>
            <a:r>
              <a:rPr lang="en-GB" dirty="0">
                <a:latin typeface="Comic Sans MS"/>
                <a:cs typeface="Arial"/>
              </a:rPr>
              <a:t>Using reusable items instead of disposable ones e.g. water bottles and shopping bags </a:t>
            </a:r>
            <a:endParaRPr lang="en-GB" dirty="0"/>
          </a:p>
          <a:p>
            <a:r>
              <a:rPr lang="en-GB" dirty="0"/>
              <a:t>Repairing broken items instead of throwing them away </a:t>
            </a:r>
          </a:p>
          <a:p>
            <a:r>
              <a:rPr lang="en-GB" dirty="0"/>
              <a:t>Buying second hand rather than new e.g. furniture, toys and clothes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021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6" name="TextBox 5"/>
          <p:cNvSpPr txBox="1"/>
          <p:nvPr/>
        </p:nvSpPr>
        <p:spPr>
          <a:xfrm>
            <a:off x="910865" y="1388057"/>
            <a:ext cx="10807321" cy="230832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Recycling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Putting the correct items in the correct bins at home (and, if possible,  at school)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Keeping a recycling bin in your bedroom or bathroom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Taking your recycling to the recycling centre or bring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26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522491">
            <a:off x="873766" y="3004918"/>
            <a:ext cx="9951783" cy="2387600"/>
          </a:xfrm>
        </p:spPr>
        <p:txBody>
          <a:bodyPr>
            <a:noAutofit/>
          </a:bodyPr>
          <a:lstStyle/>
          <a:p>
            <a:r>
              <a:rPr lang="en-GB" sz="9600" dirty="0">
                <a:solidFill>
                  <a:srgbClr val="8DC63F"/>
                </a:solidFill>
              </a:rPr>
              <a:t>To help bin-workers, we sort our waste into different colour bins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2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7628"/>
          </a:xfrm>
        </p:spPr>
        <p:txBody>
          <a:bodyPr/>
          <a:lstStyle/>
          <a:p>
            <a:r>
              <a:rPr lang="en-GB" dirty="0"/>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blue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288" y="3899263"/>
            <a:ext cx="2512291" cy="194310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588" y="2317950"/>
            <a:ext cx="1388812" cy="111105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6536" y="2138002"/>
            <a:ext cx="2256958" cy="1943100"/>
          </a:xfrm>
          <a:prstGeom prst="rect">
            <a:avLst/>
          </a:prstGeom>
        </p:spPr>
      </p:pic>
      <p:sp>
        <p:nvSpPr>
          <p:cNvPr id="7" name="Oval 6"/>
          <p:cNvSpPr/>
          <p:nvPr/>
        </p:nvSpPr>
        <p:spPr>
          <a:xfrm>
            <a:off x="534951" y="1352429"/>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7022737" y="3069863"/>
            <a:ext cx="1234633" cy="369332"/>
          </a:xfrm>
          <a:prstGeom prst="rect">
            <a:avLst/>
          </a:prstGeom>
          <a:noFill/>
        </p:spPr>
        <p:txBody>
          <a:bodyPr wrap="none" rtlCol="0">
            <a:spAutoFit/>
          </a:bodyPr>
          <a:lstStyle/>
          <a:p>
            <a:r>
              <a:rPr lang="en-GB" dirty="0">
                <a:latin typeface="Comic Sans MS" panose="030F0702030302020204" pitchFamily="66" charset="0"/>
              </a:rPr>
              <a:t>Envelopes</a:t>
            </a:r>
          </a:p>
        </p:txBody>
      </p:sp>
      <p:sp>
        <p:nvSpPr>
          <p:cNvPr id="17" name="TextBox 16"/>
          <p:cNvSpPr txBox="1"/>
          <p:nvPr/>
        </p:nvSpPr>
        <p:spPr>
          <a:xfrm>
            <a:off x="9967319" y="4218137"/>
            <a:ext cx="1481496" cy="369332"/>
          </a:xfrm>
          <a:prstGeom prst="rect">
            <a:avLst/>
          </a:prstGeom>
          <a:noFill/>
        </p:spPr>
        <p:txBody>
          <a:bodyPr wrap="none" rtlCol="0" anchor="t">
            <a:spAutoFit/>
          </a:bodyPr>
          <a:lstStyle/>
          <a:p>
            <a:r>
              <a:rPr lang="en-GB" dirty="0">
                <a:latin typeface="Comic Sans MS"/>
              </a:rPr>
              <a:t>Newspapers</a:t>
            </a:r>
            <a:endParaRPr lang="en-GB" dirty="0">
              <a:latin typeface="Comic Sans MS" panose="030F0702030302020204" pitchFamily="66" charset="0"/>
            </a:endParaRPr>
          </a:p>
        </p:txBody>
      </p:sp>
      <p:sp>
        <p:nvSpPr>
          <p:cNvPr id="18" name="TextBox 17"/>
          <p:cNvSpPr txBox="1"/>
          <p:nvPr/>
        </p:nvSpPr>
        <p:spPr>
          <a:xfrm>
            <a:off x="8985839" y="5210944"/>
            <a:ext cx="1313180" cy="369332"/>
          </a:xfrm>
          <a:prstGeom prst="rect">
            <a:avLst/>
          </a:prstGeom>
          <a:noFill/>
        </p:spPr>
        <p:txBody>
          <a:bodyPr wrap="none" rtlCol="0">
            <a:spAutoFit/>
          </a:bodyPr>
          <a:lstStyle/>
          <a:p>
            <a:r>
              <a:rPr lang="en-GB" dirty="0">
                <a:latin typeface="Comic Sans MS" panose="030F0702030302020204" pitchFamily="66" charset="0"/>
              </a:rPr>
              <a:t>Cardboard</a:t>
            </a:r>
          </a:p>
        </p:txBody>
      </p:sp>
    </p:spTree>
    <p:extLst>
      <p:ext uri="{BB962C8B-B14F-4D97-AF65-F5344CB8AC3E}">
        <p14:creationId xmlns:p14="http://schemas.microsoft.com/office/powerpoint/2010/main" val="27175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7" grpId="0" animBg="1"/>
      <p:bldP spid="12"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green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486153" y="1300603"/>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9" name="TextBox 18"/>
          <p:cNvSpPr txBox="1"/>
          <p:nvPr/>
        </p:nvSpPr>
        <p:spPr>
          <a:xfrm>
            <a:off x="6669139" y="3779186"/>
            <a:ext cx="1016625" cy="369332"/>
          </a:xfrm>
          <a:prstGeom prst="rect">
            <a:avLst/>
          </a:prstGeom>
          <a:noFill/>
        </p:spPr>
        <p:txBody>
          <a:bodyPr wrap="none" rtlCol="0">
            <a:spAutoFit/>
          </a:bodyPr>
          <a:lstStyle/>
          <a:p>
            <a:r>
              <a:rPr lang="en-GB" dirty="0">
                <a:latin typeface="Comic Sans MS" panose="030F0702030302020204" pitchFamily="66" charset="0"/>
              </a:rPr>
              <a:t>Flowers</a:t>
            </a:r>
          </a:p>
        </p:txBody>
      </p:sp>
      <p:sp>
        <p:nvSpPr>
          <p:cNvPr id="20" name="TextBox 19"/>
          <p:cNvSpPr txBox="1"/>
          <p:nvPr/>
        </p:nvSpPr>
        <p:spPr>
          <a:xfrm>
            <a:off x="9762002" y="5506546"/>
            <a:ext cx="1739579" cy="369332"/>
          </a:xfrm>
          <a:prstGeom prst="rect">
            <a:avLst/>
          </a:prstGeom>
          <a:noFill/>
        </p:spPr>
        <p:txBody>
          <a:bodyPr wrap="none" rtlCol="0">
            <a:spAutoFit/>
          </a:bodyPr>
          <a:lstStyle/>
          <a:p>
            <a:r>
              <a:rPr lang="en-GB" dirty="0">
                <a:latin typeface="Comic Sans MS" panose="030F0702030302020204" pitchFamily="66" charset="0"/>
              </a:rPr>
              <a:t>Grass cuttings</a:t>
            </a:r>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4" name="TextBox 23"/>
          <p:cNvSpPr txBox="1"/>
          <p:nvPr/>
        </p:nvSpPr>
        <p:spPr>
          <a:xfrm>
            <a:off x="7008826" y="4934121"/>
            <a:ext cx="827471" cy="369332"/>
          </a:xfrm>
          <a:prstGeom prst="rect">
            <a:avLst/>
          </a:prstGeom>
          <a:noFill/>
        </p:spPr>
        <p:txBody>
          <a:bodyPr wrap="none" rtlCol="0">
            <a:spAutoFit/>
          </a:bodyPr>
          <a:lstStyle/>
          <a:p>
            <a:r>
              <a:rPr lang="en-GB" dirty="0">
                <a:latin typeface="Comic Sans MS" panose="030F0702030302020204" pitchFamily="66" charset="0"/>
              </a:rPr>
              <a:t>Plants</a:t>
            </a:r>
          </a:p>
        </p:txBody>
      </p:sp>
      <p:sp>
        <p:nvSpPr>
          <p:cNvPr id="25" name="TextBox 24"/>
          <p:cNvSpPr txBox="1"/>
          <p:nvPr/>
        </p:nvSpPr>
        <p:spPr>
          <a:xfrm>
            <a:off x="10596653" y="3299952"/>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
        <p:nvSpPr>
          <p:cNvPr id="26" name="TextBox 25"/>
          <p:cNvSpPr txBox="1"/>
          <p:nvPr/>
        </p:nvSpPr>
        <p:spPr>
          <a:xfrm>
            <a:off x="9019405" y="3882010"/>
            <a:ext cx="798617" cy="369332"/>
          </a:xfrm>
          <a:prstGeom prst="rect">
            <a:avLst/>
          </a:prstGeom>
          <a:noFill/>
        </p:spPr>
        <p:txBody>
          <a:bodyPr wrap="none" rtlCol="0">
            <a:spAutoFit/>
          </a:bodyPr>
          <a:lstStyle/>
          <a:p>
            <a:r>
              <a:rPr lang="en-GB" dirty="0">
                <a:latin typeface="Comic Sans MS" panose="030F0702030302020204" pitchFamily="66" charset="0"/>
              </a:rPr>
              <a:t>Twigs</a:t>
            </a:r>
          </a:p>
        </p:txBody>
      </p:sp>
    </p:spTree>
    <p:extLst>
      <p:ext uri="{BB962C8B-B14F-4D97-AF65-F5344CB8AC3E}">
        <p14:creationId xmlns:p14="http://schemas.microsoft.com/office/powerpoint/2010/main" val="29296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2.96296E-6 L 0.2013 -0.00116 " pathEditMode="relative" rAng="0" ptsTypes="AA">
                                      <p:cBhvr>
                                        <p:cTn id="6" dur="2000" fill="hold"/>
                                        <p:tgtEl>
                                          <p:spTgt spid="7"/>
                                        </p:tgtEl>
                                        <p:attrNameLst>
                                          <p:attrName>ppt_x</p:attrName>
                                          <p:attrName>ppt_y</p:attrName>
                                        </p:attrNameLst>
                                      </p:cBhvr>
                                      <p:rCtr x="10065" y="-6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9" grpId="0"/>
      <p:bldP spid="20"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brown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3002528" y="135367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390DA5F-4BEC-41BA-A9AF-19B640DABB19}"/>
              </a:ext>
            </a:extLst>
          </p:cNvPr>
          <p:cNvSpPr txBox="1"/>
          <p:nvPr/>
        </p:nvSpPr>
        <p:spPr>
          <a:xfrm>
            <a:off x="7078055" y="2156533"/>
            <a:ext cx="962123" cy="646331"/>
          </a:xfrm>
          <a:prstGeom prst="rect">
            <a:avLst/>
          </a:prstGeom>
          <a:noFill/>
        </p:spPr>
        <p:txBody>
          <a:bodyPr wrap="none" rtlCol="0" anchor="t">
            <a:spAutoFit/>
          </a:bodyPr>
          <a:lstStyle/>
          <a:p>
            <a:r>
              <a:rPr lang="en-GB" dirty="0">
                <a:latin typeface="Comic Sans MS" panose="030F0702030302020204" pitchFamily="66" charset="0"/>
              </a:rPr>
              <a:t>Plastic</a:t>
            </a:r>
          </a:p>
          <a:p>
            <a:r>
              <a:rPr lang="en-GB" dirty="0">
                <a:latin typeface="Comic Sans MS"/>
              </a:rPr>
              <a:t>bottles</a:t>
            </a:r>
            <a:endParaRPr lang="en-GB" dirty="0">
              <a:latin typeface="Comic Sans MS" panose="030F0702030302020204" pitchFamily="66" charset="0"/>
            </a:endParaRPr>
          </a:p>
        </p:txBody>
      </p:sp>
      <p:sp>
        <p:nvSpPr>
          <p:cNvPr id="23" name="TextBox 22">
            <a:extLst>
              <a:ext uri="{FF2B5EF4-FFF2-40B4-BE49-F238E27FC236}">
                <a16:creationId xmlns:a16="http://schemas.microsoft.com/office/drawing/2014/main" id="{741527CC-7947-47FE-BBCC-3F853E93555B}"/>
              </a:ext>
            </a:extLst>
          </p:cNvPr>
          <p:cNvSpPr txBox="1"/>
          <p:nvPr/>
        </p:nvSpPr>
        <p:spPr>
          <a:xfrm>
            <a:off x="7279218" y="3707872"/>
            <a:ext cx="833710" cy="369332"/>
          </a:xfrm>
          <a:prstGeom prst="rect">
            <a:avLst/>
          </a:prstGeom>
          <a:noFill/>
        </p:spPr>
        <p:txBody>
          <a:bodyPr wrap="square" rtlCol="0">
            <a:spAutoFit/>
          </a:bodyPr>
          <a:lstStyle/>
          <a:p>
            <a:r>
              <a:rPr lang="en-GB" dirty="0">
                <a:latin typeface="Comic Sans MS" panose="030F0702030302020204" pitchFamily="66" charset="0"/>
              </a:rPr>
              <a:t>Cans</a:t>
            </a:r>
          </a:p>
        </p:txBody>
      </p:sp>
      <p:pic>
        <p:nvPicPr>
          <p:cNvPr id="24" name="Picture 23">
            <a:extLst>
              <a:ext uri="{FF2B5EF4-FFF2-40B4-BE49-F238E27FC236}">
                <a16:creationId xmlns:a16="http://schemas.microsoft.com/office/drawing/2014/main" id="{07AB7E53-6E66-4439-BE7C-28BB47AC7C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60762">
            <a:off x="6228202" y="1833094"/>
            <a:ext cx="931807" cy="1863614"/>
          </a:xfrm>
          <a:prstGeom prst="rect">
            <a:avLst/>
          </a:prstGeom>
        </p:spPr>
      </p:pic>
      <p:pic>
        <p:nvPicPr>
          <p:cNvPr id="25" name="Picture 24">
            <a:extLst>
              <a:ext uri="{FF2B5EF4-FFF2-40B4-BE49-F238E27FC236}">
                <a16:creationId xmlns:a16="http://schemas.microsoft.com/office/drawing/2014/main" id="{BEFF5B67-28BF-48AC-B5C7-ED4CEDD5A13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2750"/>
          <a:stretch/>
        </p:blipFill>
        <p:spPr>
          <a:xfrm>
            <a:off x="6207326" y="3806562"/>
            <a:ext cx="466595" cy="1466356"/>
          </a:xfrm>
          <a:prstGeom prst="rect">
            <a:avLst/>
          </a:prstGeom>
        </p:spPr>
      </p:pic>
      <p:pic>
        <p:nvPicPr>
          <p:cNvPr id="26" name="Picture 25">
            <a:extLst>
              <a:ext uri="{FF2B5EF4-FFF2-40B4-BE49-F238E27FC236}">
                <a16:creationId xmlns:a16="http://schemas.microsoft.com/office/drawing/2014/main" id="{2AE56164-2E99-46CA-92A6-69E6789BD7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55159" y="3798644"/>
            <a:ext cx="1259991" cy="1229476"/>
          </a:xfrm>
          <a:prstGeom prst="rect">
            <a:avLst/>
          </a:prstGeom>
        </p:spPr>
      </p:pic>
      <p:pic>
        <p:nvPicPr>
          <p:cNvPr id="27" name="Picture 26">
            <a:extLst>
              <a:ext uri="{FF2B5EF4-FFF2-40B4-BE49-F238E27FC236}">
                <a16:creationId xmlns:a16="http://schemas.microsoft.com/office/drawing/2014/main" id="{65426F88-BED8-47E4-B8C6-4573BC858B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6316" y="4171877"/>
            <a:ext cx="709372" cy="1233690"/>
          </a:xfrm>
          <a:prstGeom prst="rect">
            <a:avLst/>
          </a:prstGeom>
        </p:spPr>
      </p:pic>
      <p:pic>
        <p:nvPicPr>
          <p:cNvPr id="28" name="Picture 27">
            <a:extLst>
              <a:ext uri="{FF2B5EF4-FFF2-40B4-BE49-F238E27FC236}">
                <a16:creationId xmlns:a16="http://schemas.microsoft.com/office/drawing/2014/main" id="{E787ABBF-DF2A-49CD-80AC-9ADDACB180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89199" y="2027740"/>
            <a:ext cx="932713" cy="1401260"/>
          </a:xfrm>
          <a:prstGeom prst="rect">
            <a:avLst/>
          </a:prstGeom>
        </p:spPr>
      </p:pic>
      <p:sp>
        <p:nvSpPr>
          <p:cNvPr id="29" name="TextBox 28">
            <a:extLst>
              <a:ext uri="{FF2B5EF4-FFF2-40B4-BE49-F238E27FC236}">
                <a16:creationId xmlns:a16="http://schemas.microsoft.com/office/drawing/2014/main" id="{D69DA412-BC07-4F14-8F41-00369A6AEAD3}"/>
              </a:ext>
            </a:extLst>
          </p:cNvPr>
          <p:cNvSpPr txBox="1"/>
          <p:nvPr/>
        </p:nvSpPr>
        <p:spPr>
          <a:xfrm>
            <a:off x="10521730" y="3471908"/>
            <a:ext cx="638316" cy="369332"/>
          </a:xfrm>
          <a:prstGeom prst="rect">
            <a:avLst/>
          </a:prstGeom>
          <a:noFill/>
        </p:spPr>
        <p:txBody>
          <a:bodyPr wrap="none" rtlCol="0">
            <a:spAutoFit/>
          </a:bodyPr>
          <a:lstStyle/>
          <a:p>
            <a:r>
              <a:rPr lang="en-GB" dirty="0">
                <a:latin typeface="Comic Sans MS" panose="030F0702030302020204" pitchFamily="66" charset="0"/>
              </a:rPr>
              <a:t>Tins</a:t>
            </a:r>
          </a:p>
        </p:txBody>
      </p:sp>
      <p:sp>
        <p:nvSpPr>
          <p:cNvPr id="30" name="TextBox 29">
            <a:extLst>
              <a:ext uri="{FF2B5EF4-FFF2-40B4-BE49-F238E27FC236}">
                <a16:creationId xmlns:a16="http://schemas.microsoft.com/office/drawing/2014/main" id="{B70585BD-8111-42EE-8075-EEB7932C7423}"/>
              </a:ext>
            </a:extLst>
          </p:cNvPr>
          <p:cNvSpPr txBox="1"/>
          <p:nvPr/>
        </p:nvSpPr>
        <p:spPr>
          <a:xfrm>
            <a:off x="6032105" y="5300484"/>
            <a:ext cx="1133462" cy="646331"/>
          </a:xfrm>
          <a:prstGeom prst="rect">
            <a:avLst/>
          </a:prstGeom>
          <a:noFill/>
        </p:spPr>
        <p:txBody>
          <a:bodyPr wrap="square" rtlCol="0">
            <a:spAutoFit/>
          </a:bodyPr>
          <a:lstStyle/>
          <a:p>
            <a:r>
              <a:rPr lang="en-GB" dirty="0">
                <a:latin typeface="Comic Sans MS" panose="030F0702030302020204" pitchFamily="66" charset="0"/>
              </a:rPr>
              <a:t>Glass bottles</a:t>
            </a:r>
          </a:p>
        </p:txBody>
      </p:sp>
      <p:sp>
        <p:nvSpPr>
          <p:cNvPr id="31" name="TextBox 30">
            <a:extLst>
              <a:ext uri="{FF2B5EF4-FFF2-40B4-BE49-F238E27FC236}">
                <a16:creationId xmlns:a16="http://schemas.microsoft.com/office/drawing/2014/main" id="{E28A7ED4-D6CA-457C-A96F-6BEA4557CDEF}"/>
              </a:ext>
            </a:extLst>
          </p:cNvPr>
          <p:cNvSpPr txBox="1"/>
          <p:nvPr/>
        </p:nvSpPr>
        <p:spPr>
          <a:xfrm>
            <a:off x="10541108" y="4936233"/>
            <a:ext cx="1250663" cy="369332"/>
          </a:xfrm>
          <a:prstGeom prst="rect">
            <a:avLst/>
          </a:prstGeom>
          <a:noFill/>
        </p:spPr>
        <p:txBody>
          <a:bodyPr wrap="none" rtlCol="0" anchor="t">
            <a:spAutoFit/>
          </a:bodyPr>
          <a:lstStyle/>
          <a:p>
            <a:r>
              <a:rPr lang="en-GB" dirty="0">
                <a:latin typeface="Comic Sans MS"/>
              </a:rPr>
              <a:t>Glass jars</a:t>
            </a:r>
            <a:endParaRPr lang="en-GB" dirty="0">
              <a:latin typeface="Comic Sans MS" panose="030F0702030302020204" pitchFamily="66" charset="0"/>
            </a:endParaRPr>
          </a:p>
        </p:txBody>
      </p:sp>
      <p:sp>
        <p:nvSpPr>
          <p:cNvPr id="32" name="TextBox 31">
            <a:extLst>
              <a:ext uri="{FF2B5EF4-FFF2-40B4-BE49-F238E27FC236}">
                <a16:creationId xmlns:a16="http://schemas.microsoft.com/office/drawing/2014/main" id="{6921ADC2-CB04-4101-8A74-BB438384DC67}"/>
              </a:ext>
            </a:extLst>
          </p:cNvPr>
          <p:cNvSpPr txBox="1"/>
          <p:nvPr/>
        </p:nvSpPr>
        <p:spPr>
          <a:xfrm>
            <a:off x="7936992" y="2985119"/>
            <a:ext cx="1737359" cy="369332"/>
          </a:xfrm>
          <a:prstGeom prst="rect">
            <a:avLst/>
          </a:prstGeom>
          <a:noFill/>
        </p:spPr>
        <p:txBody>
          <a:bodyPr wrap="square" rtlCol="0">
            <a:spAutoFit/>
          </a:bodyPr>
          <a:lstStyle/>
          <a:p>
            <a:r>
              <a:rPr lang="en-GB" dirty="0">
                <a:latin typeface="Comic Sans MS" panose="030F0702030302020204" pitchFamily="66" charset="0"/>
              </a:rPr>
              <a:t>Plastic pots</a:t>
            </a:r>
          </a:p>
        </p:txBody>
      </p:sp>
      <p:pic>
        <p:nvPicPr>
          <p:cNvPr id="33" name="Picture 32">
            <a:extLst>
              <a:ext uri="{FF2B5EF4-FFF2-40B4-BE49-F238E27FC236}">
                <a16:creationId xmlns:a16="http://schemas.microsoft.com/office/drawing/2014/main" id="{2D9407AB-4EA1-4D19-A513-622FCEEDEF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65102" y="1998134"/>
            <a:ext cx="1064996" cy="1064996"/>
          </a:xfrm>
          <a:prstGeom prst="rect">
            <a:avLst/>
          </a:prstGeom>
        </p:spPr>
      </p:pic>
      <p:pic>
        <p:nvPicPr>
          <p:cNvPr id="34" name="Picture 33">
            <a:extLst>
              <a:ext uri="{FF2B5EF4-FFF2-40B4-BE49-F238E27FC236}">
                <a16:creationId xmlns:a16="http://schemas.microsoft.com/office/drawing/2014/main" id="{FD938B0C-EB6B-4CF1-A288-1688C0D39CA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87105" y="3383280"/>
            <a:ext cx="1452423" cy="1145598"/>
          </a:xfrm>
          <a:prstGeom prst="rect">
            <a:avLst/>
          </a:prstGeom>
        </p:spPr>
      </p:pic>
      <p:sp>
        <p:nvSpPr>
          <p:cNvPr id="35" name="TextBox 34">
            <a:extLst>
              <a:ext uri="{FF2B5EF4-FFF2-40B4-BE49-F238E27FC236}">
                <a16:creationId xmlns:a16="http://schemas.microsoft.com/office/drawing/2014/main" id="{E3649F87-535D-4AC1-A47B-4D79A510DB54}"/>
              </a:ext>
            </a:extLst>
          </p:cNvPr>
          <p:cNvSpPr txBox="1"/>
          <p:nvPr/>
        </p:nvSpPr>
        <p:spPr>
          <a:xfrm>
            <a:off x="8491728" y="4499975"/>
            <a:ext cx="1737359" cy="369332"/>
          </a:xfrm>
          <a:prstGeom prst="rect">
            <a:avLst/>
          </a:prstGeom>
          <a:noFill/>
        </p:spPr>
        <p:txBody>
          <a:bodyPr wrap="square" rtlCol="0">
            <a:spAutoFit/>
          </a:bodyPr>
          <a:lstStyle/>
          <a:p>
            <a:r>
              <a:rPr lang="en-GB" dirty="0">
                <a:latin typeface="Comic Sans MS" panose="030F0702030302020204" pitchFamily="66" charset="0"/>
              </a:rPr>
              <a:t>Plastic tubs</a:t>
            </a:r>
          </a:p>
        </p:txBody>
      </p:sp>
      <p:pic>
        <p:nvPicPr>
          <p:cNvPr id="36" name="Picture 35">
            <a:extLst>
              <a:ext uri="{FF2B5EF4-FFF2-40B4-BE49-F238E27FC236}">
                <a16:creationId xmlns:a16="http://schemas.microsoft.com/office/drawing/2014/main" id="{6B929F21-8A96-486E-B711-2F28CDD7DE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8771" y="4562151"/>
            <a:ext cx="1801068" cy="1401831"/>
          </a:xfrm>
          <a:prstGeom prst="rect">
            <a:avLst/>
          </a:prstGeom>
        </p:spPr>
      </p:pic>
      <p:sp>
        <p:nvSpPr>
          <p:cNvPr id="37" name="TextBox 36">
            <a:extLst>
              <a:ext uri="{FF2B5EF4-FFF2-40B4-BE49-F238E27FC236}">
                <a16:creationId xmlns:a16="http://schemas.microsoft.com/office/drawing/2014/main" id="{B96C2753-AAB5-4FA5-8BA0-EC205C95C590}"/>
              </a:ext>
            </a:extLst>
          </p:cNvPr>
          <p:cNvSpPr txBox="1"/>
          <p:nvPr/>
        </p:nvSpPr>
        <p:spPr>
          <a:xfrm>
            <a:off x="8574024" y="5661263"/>
            <a:ext cx="1737359" cy="369332"/>
          </a:xfrm>
          <a:prstGeom prst="rect">
            <a:avLst/>
          </a:prstGeom>
          <a:noFill/>
        </p:spPr>
        <p:txBody>
          <a:bodyPr wrap="square" rtlCol="0">
            <a:spAutoFit/>
          </a:bodyPr>
          <a:lstStyle/>
          <a:p>
            <a:r>
              <a:rPr lang="en-GB" dirty="0">
                <a:latin typeface="Comic Sans MS" panose="030F0702030302020204" pitchFamily="66" charset="0"/>
              </a:rPr>
              <a:t>Plastic trays</a:t>
            </a:r>
          </a:p>
        </p:txBody>
      </p:sp>
    </p:spTree>
    <p:extLst>
      <p:ext uri="{BB962C8B-B14F-4D97-AF65-F5344CB8AC3E}">
        <p14:creationId xmlns:p14="http://schemas.microsoft.com/office/powerpoint/2010/main" val="26575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4.07407E-6 L -0.20261 0.35416 " pathEditMode="relative" rAng="0" ptsTypes="AA">
                                      <p:cBhvr>
                                        <p:cTn id="6" dur="2000" fill="hold"/>
                                        <p:tgtEl>
                                          <p:spTgt spid="7"/>
                                        </p:tgtEl>
                                        <p:attrNameLst>
                                          <p:attrName>ppt_x</p:attrName>
                                          <p:attrName>ppt_y</p:attrName>
                                        </p:attrNameLst>
                                      </p:cBhvr>
                                      <p:rCtr x="-10130" y="1770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2" grpId="0"/>
      <p:bldP spid="23" grpId="0"/>
      <p:bldP spid="29" grpId="0"/>
      <p:bldP spid="30" grpId="0"/>
      <p:bldP spid="31" grpId="0"/>
      <p:bldP spid="32" grpId="0"/>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grey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752359" y="365820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7150143" y="2782669"/>
            <a:ext cx="937427" cy="646331"/>
          </a:xfrm>
          <a:prstGeom prst="rect">
            <a:avLst/>
          </a:prstGeom>
          <a:noFill/>
        </p:spPr>
        <p:txBody>
          <a:bodyPr wrap="square" rtlCol="0">
            <a:spAutoFit/>
          </a:bodyPr>
          <a:lstStyle/>
          <a:p>
            <a:r>
              <a:rPr lang="en-GB" dirty="0">
                <a:latin typeface="Comic Sans MS" panose="030F0702030302020204" pitchFamily="66" charset="0"/>
              </a:rPr>
              <a:t>Food waste</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4607" y="3539067"/>
            <a:ext cx="2107229" cy="1552435"/>
          </a:xfrm>
          <a:prstGeom prst="rect">
            <a:avLst/>
          </a:prstGeom>
        </p:spPr>
      </p:pic>
      <p:pic>
        <p:nvPicPr>
          <p:cNvPr id="22" name="Picture 21"/>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78963" y="3105489"/>
            <a:ext cx="2190337" cy="2190337"/>
          </a:xfrm>
          <a:prstGeom prst="rect">
            <a:avLst/>
          </a:prstGeom>
        </p:spPr>
      </p:pic>
      <p:sp>
        <p:nvSpPr>
          <p:cNvPr id="19" name="TextBox 18"/>
          <p:cNvSpPr txBox="1"/>
          <p:nvPr/>
        </p:nvSpPr>
        <p:spPr>
          <a:xfrm>
            <a:off x="9466993" y="2479699"/>
            <a:ext cx="1037463" cy="369332"/>
          </a:xfrm>
          <a:prstGeom prst="rect">
            <a:avLst/>
          </a:prstGeom>
          <a:noFill/>
        </p:spPr>
        <p:txBody>
          <a:bodyPr wrap="none" rtlCol="0">
            <a:spAutoFit/>
          </a:bodyPr>
          <a:lstStyle/>
          <a:p>
            <a:r>
              <a:rPr lang="en-GB" dirty="0">
                <a:latin typeface="Comic Sans MS" panose="030F0702030302020204" pitchFamily="66" charset="0"/>
              </a:rPr>
              <a:t>Nappies</a:t>
            </a:r>
          </a:p>
        </p:txBody>
      </p:sp>
    </p:spTree>
    <p:extLst>
      <p:ext uri="{BB962C8B-B14F-4D97-AF65-F5344CB8AC3E}">
        <p14:creationId xmlns:p14="http://schemas.microsoft.com/office/powerpoint/2010/main" val="2621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96296E-6 L 0.17344 0.01805 " pathEditMode="relative" rAng="0" ptsTypes="AA">
                                      <p:cBhvr>
                                        <p:cTn id="6" dur="2000" fill="hold"/>
                                        <p:tgtEl>
                                          <p:spTgt spid="7"/>
                                        </p:tgtEl>
                                        <p:attrNameLst>
                                          <p:attrName>ppt_x</p:attrName>
                                          <p:attrName>ppt_y</p:attrName>
                                        </p:attrNameLst>
                                      </p:cBhvr>
                                      <p:rCtr x="8672" y="90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4"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pic>
        <p:nvPicPr>
          <p:cNvPr id="5" name="Picture 2" descr="Image result for plastic in the enviro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87" y="1504264"/>
            <a:ext cx="3849471" cy="1924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urtle eating plas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629" y="3655875"/>
            <a:ext cx="4258589" cy="2227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29069" y="2397893"/>
            <a:ext cx="5348544" cy="919401"/>
          </a:xfrm>
          <a:prstGeom prst="roundRect">
            <a:avLst/>
          </a:prstGeom>
          <a:solidFill>
            <a:schemeClr val="accent6">
              <a:lumMod val="75000"/>
            </a:schemeClr>
          </a:solidFill>
        </p:spPr>
        <p:txBody>
          <a:bodyPr wrap="square" rtlCol="0">
            <a:spAutoFit/>
          </a:bodyPr>
          <a:lstStyle/>
          <a:p>
            <a:pPr algn="ctr"/>
            <a:r>
              <a:rPr lang="en-GB" sz="2400" dirty="0">
                <a:solidFill>
                  <a:schemeClr val="bg1"/>
                </a:solidFill>
                <a:latin typeface="Comic Sans MS" panose="030F0702030302020204" pitchFamily="66" charset="0"/>
              </a:rPr>
              <a:t>80% of plastic found in the oceans comes from the land </a:t>
            </a:r>
          </a:p>
        </p:txBody>
      </p:sp>
      <p:sp>
        <p:nvSpPr>
          <p:cNvPr id="8" name="TextBox 7"/>
          <p:cNvSpPr txBox="1"/>
          <p:nvPr/>
        </p:nvSpPr>
        <p:spPr>
          <a:xfrm>
            <a:off x="6029069" y="3864642"/>
            <a:ext cx="5348544" cy="1328023"/>
          </a:xfrm>
          <a:prstGeom prst="roundRect">
            <a:avLst/>
          </a:prstGeom>
          <a:solidFill>
            <a:srgbClr val="00B0F0"/>
          </a:solidFill>
        </p:spPr>
        <p:txBody>
          <a:bodyPr wrap="square" rtlCol="0">
            <a:spAutoFit/>
          </a:bodyPr>
          <a:lstStyle/>
          <a:p>
            <a:pPr algn="ctr"/>
            <a:r>
              <a:rPr lang="en-GB" sz="2400" dirty="0">
                <a:solidFill>
                  <a:schemeClr val="bg1"/>
                </a:solidFill>
                <a:latin typeface="Comic Sans MS" panose="030F0702030302020204" pitchFamily="66" charset="0"/>
              </a:rPr>
              <a:t>Many animals in the ocean think that plastic is food and will eat it. This will make them very poorly</a:t>
            </a:r>
          </a:p>
        </p:txBody>
      </p:sp>
      <p:sp>
        <p:nvSpPr>
          <p:cNvPr id="9" name="TextBox 8"/>
          <p:cNvSpPr txBox="1"/>
          <p:nvPr/>
        </p:nvSpPr>
        <p:spPr>
          <a:xfrm>
            <a:off x="5769641" y="1415937"/>
            <a:ext cx="5867400" cy="461665"/>
          </a:xfrm>
          <a:prstGeom prst="rect">
            <a:avLst/>
          </a:prstGeom>
          <a:noFill/>
        </p:spPr>
        <p:txBody>
          <a:bodyPr wrap="square" rtlCol="0">
            <a:spAutoFit/>
          </a:bodyPr>
          <a:lstStyle/>
          <a:p>
            <a:pPr algn="ctr"/>
            <a:r>
              <a:rPr lang="en-GB" sz="2400" dirty="0">
                <a:latin typeface="Comic Sans MS" panose="030F0702030302020204" pitchFamily="66" charset="0"/>
              </a:rPr>
              <a:t>Recycling saves our oceans and beaches!</a:t>
            </a:r>
          </a:p>
        </p:txBody>
      </p:sp>
    </p:spTree>
    <p:extLst>
      <p:ext uri="{BB962C8B-B14F-4D97-AF65-F5344CB8AC3E}">
        <p14:creationId xmlns:p14="http://schemas.microsoft.com/office/powerpoint/2010/main" val="37944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fld id="{F2198C37-2E9A-47E5-8C17-BEDDB4D5E342}" type="slidenum">
              <a:rPr lang="en-GB" smtClean="0"/>
              <a:pPr/>
              <a:t>19</a:t>
            </a:fld>
            <a:endParaRPr lang="en-GB" dirty="0"/>
          </a:p>
        </p:txBody>
      </p:sp>
      <p:sp>
        <p:nvSpPr>
          <p:cNvPr id="5" name="TextBox 4"/>
          <p:cNvSpPr txBox="1"/>
          <p:nvPr/>
        </p:nvSpPr>
        <p:spPr>
          <a:xfrm>
            <a:off x="1546225" y="1425575"/>
            <a:ext cx="9466053" cy="523220"/>
          </a:xfrm>
          <a:prstGeom prst="rect">
            <a:avLst/>
          </a:prstGeom>
          <a:noFill/>
        </p:spPr>
        <p:txBody>
          <a:bodyPr wrap="none" rtlCol="0" anchor="t">
            <a:spAutoFit/>
          </a:bodyPr>
          <a:lstStyle/>
          <a:p>
            <a:r>
              <a:rPr lang="en-GB" sz="2800" dirty="0">
                <a:latin typeface="Comic Sans MS"/>
              </a:rPr>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7350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pPr algn="ctr"/>
            <a:r>
              <a:rPr lang="en-GB" dirty="0">
                <a:latin typeface="Comic Sans MS" panose="030F0702030302020204" pitchFamily="66" charset="0"/>
              </a:rPr>
              <a:t>To understand the importance of the 3Rs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take_out_the_garbage" panose="02000500000000000000" pitchFamily="2" charset="0"/>
                <a:ea typeface="+mj-ea"/>
                <a:cs typeface="+mj-cs"/>
              </a:rPr>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I can identify what the 3Rs are</a:t>
            </a:r>
          </a:p>
          <a:p>
            <a:pPr marL="228600" marR="0" lvl="0" indent="-228600" algn="ctr"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Arial"/>
              </a:rPr>
              <a:t>I can give examples of each of the ‘Rs’</a:t>
            </a:r>
          </a:p>
          <a:p>
            <a:pPr marL="228600" marR="0" lvl="0" indent="-228600" algn="ctr"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Arial"/>
              </a:rPr>
              <a:t>I can explain why they are important </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154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356038"/>
            <a:ext cx="10370270" cy="622888"/>
          </a:xfrm>
        </p:spPr>
        <p:txBody>
          <a:bodyPr/>
          <a:lstStyle/>
          <a:p>
            <a:pPr marL="0" indent="0">
              <a:buNone/>
            </a:pPr>
            <a:r>
              <a:rPr lang="en-GB" dirty="0"/>
              <a:t>Recycling saves our resources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graphicFrame>
        <p:nvGraphicFramePr>
          <p:cNvPr id="7" name="Chart 6"/>
          <p:cNvGraphicFramePr/>
          <p:nvPr/>
        </p:nvGraphicFramePr>
        <p:xfrm>
          <a:off x="947382" y="2265530"/>
          <a:ext cx="4443484" cy="297521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891210" y="5056074"/>
            <a:ext cx="1277914" cy="369332"/>
          </a:xfrm>
          <a:prstGeom prst="rect">
            <a:avLst/>
          </a:prstGeom>
        </p:spPr>
        <p:txBody>
          <a:bodyPr wrap="none">
            <a:spAutoFit/>
          </a:bodyPr>
          <a:lstStyle/>
          <a:p>
            <a:r>
              <a:rPr lang="en-GB" dirty="0">
                <a:latin typeface="Comic Sans MS" panose="030F0702030302020204" pitchFamily="66" charset="0"/>
              </a:rPr>
              <a:t>Resources</a:t>
            </a:r>
          </a:p>
        </p:txBody>
      </p:sp>
      <p:sp>
        <p:nvSpPr>
          <p:cNvPr id="10" name="Rectangle 9"/>
          <p:cNvSpPr/>
          <p:nvPr/>
        </p:nvSpPr>
        <p:spPr>
          <a:xfrm>
            <a:off x="3389975" y="5152451"/>
            <a:ext cx="890019" cy="923330"/>
          </a:xfrm>
          <a:prstGeom prst="rect">
            <a:avLst/>
          </a:prstGeom>
        </p:spPr>
        <p:txBody>
          <a:bodyPr wrap="square">
            <a:spAutoFit/>
          </a:bodyPr>
          <a:lstStyle/>
          <a:p>
            <a:r>
              <a:rPr lang="en-GB" dirty="0">
                <a:latin typeface="Comic Sans MS" panose="030F0702030302020204" pitchFamily="66" charset="0"/>
              </a:rPr>
              <a:t>‘Stuff’ we make</a:t>
            </a:r>
          </a:p>
        </p:txBody>
      </p:sp>
      <p:sp>
        <p:nvSpPr>
          <p:cNvPr id="11" name="Rectangle 10"/>
          <p:cNvSpPr/>
          <p:nvPr/>
        </p:nvSpPr>
        <p:spPr>
          <a:xfrm>
            <a:off x="3169124" y="2402006"/>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5486400" y="2073281"/>
            <a:ext cx="5817604" cy="646331"/>
          </a:xfrm>
          <a:prstGeom prst="rect">
            <a:avLst/>
          </a:prstGeom>
          <a:noFill/>
        </p:spPr>
        <p:txBody>
          <a:bodyPr wrap="square" rtlCol="0">
            <a:spAutoFit/>
          </a:bodyPr>
          <a:lstStyle/>
          <a:p>
            <a:r>
              <a:rPr lang="en-GB" dirty="0">
                <a:latin typeface="Comic Sans MS" panose="030F0702030302020204" pitchFamily="66" charset="0"/>
              </a:rPr>
              <a:t>Resources are the materials we need to make and power our ‘stuff’ </a:t>
            </a:r>
          </a:p>
        </p:txBody>
      </p:sp>
      <p:sp>
        <p:nvSpPr>
          <p:cNvPr id="13" name="TextBox 12"/>
          <p:cNvSpPr txBox="1"/>
          <p:nvPr/>
        </p:nvSpPr>
        <p:spPr>
          <a:xfrm>
            <a:off x="5486400" y="3822262"/>
            <a:ext cx="5817604" cy="923330"/>
          </a:xfrm>
          <a:prstGeom prst="rect">
            <a:avLst/>
          </a:prstGeom>
          <a:noFill/>
        </p:spPr>
        <p:txBody>
          <a:bodyPr wrap="square" rtlCol="0" anchor="t">
            <a:spAutoFit/>
          </a:bodyPr>
          <a:lstStyle/>
          <a:p>
            <a:r>
              <a:rPr lang="en-GB" dirty="0">
                <a:latin typeface="Comic Sans MS"/>
              </a:rPr>
              <a:t>Some resources take a long time to replace so it's important we use them for as long as possible and recycle them when we are done with them.</a:t>
            </a:r>
          </a:p>
        </p:txBody>
      </p:sp>
      <p:sp>
        <p:nvSpPr>
          <p:cNvPr id="14" name="TextBox 13"/>
          <p:cNvSpPr txBox="1"/>
          <p:nvPr/>
        </p:nvSpPr>
        <p:spPr>
          <a:xfrm>
            <a:off x="5486400" y="3086271"/>
            <a:ext cx="5817604" cy="646331"/>
          </a:xfrm>
          <a:prstGeom prst="rect">
            <a:avLst/>
          </a:prstGeom>
          <a:noFill/>
        </p:spPr>
        <p:txBody>
          <a:bodyPr wrap="square" rtlCol="0" anchor="t">
            <a:spAutoFit/>
          </a:bodyPr>
          <a:lstStyle/>
          <a:p>
            <a:r>
              <a:rPr lang="en-GB" dirty="0">
                <a:latin typeface="Comic Sans MS"/>
              </a:rPr>
              <a:t>The more 'stuff' we make, the more resources we will use</a:t>
            </a:r>
          </a:p>
        </p:txBody>
      </p:sp>
      <p:sp>
        <p:nvSpPr>
          <p:cNvPr id="15" name="Rectangle 14"/>
          <p:cNvSpPr/>
          <p:nvPr/>
        </p:nvSpPr>
        <p:spPr>
          <a:xfrm>
            <a:off x="2040446" y="2377912"/>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3380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0" nodeType="clickEffect">
                                  <p:stCondLst>
                                    <p:cond delay="0"/>
                                  </p:stCondLst>
                                  <p:childTnLst>
                                    <p:animEffect transition="out" filter="wipe(down)">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par>
                                <p:cTn id="39" presetID="2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P spid="9" grpId="0"/>
      <p:bldP spid="10" grpId="0"/>
      <p:bldP spid="11" grpId="0" animBg="1"/>
      <p:bldP spid="12" grpId="0"/>
      <p:bldP spid="13" grpId="0"/>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p:txBody>
          <a:bodyPr/>
          <a:lstStyle/>
          <a:p>
            <a:pPr marL="0" indent="0">
              <a:buNone/>
            </a:pPr>
            <a:r>
              <a:rPr lang="en-GB" dirty="0"/>
              <a:t>Recycling saves energy!</a:t>
            </a:r>
          </a:p>
          <a:p>
            <a:pPr marL="0" indent="0" algn="ctr">
              <a:buNone/>
            </a:pPr>
            <a:r>
              <a:rPr lang="en-GB" sz="2000" dirty="0"/>
              <a:t>By recycling just one glass bottle, enough energy is saved to power a light bulb for four hours.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541" y="2516883"/>
            <a:ext cx="2743205" cy="31043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947" y="2818908"/>
            <a:ext cx="2394733" cy="3133835"/>
          </a:xfrm>
          <a:prstGeom prst="rect">
            <a:avLst/>
          </a:prstGeom>
        </p:spPr>
      </p:pic>
    </p:spTree>
    <p:extLst>
      <p:ext uri="{BB962C8B-B14F-4D97-AF65-F5344CB8AC3E}">
        <p14:creationId xmlns:p14="http://schemas.microsoft.com/office/powerpoint/2010/main" val="22841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par>
                                <p:cTn id="28" presetID="3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22</a:t>
            </a:fld>
            <a:endParaRPr lang="en-GB" dirty="0"/>
          </a:p>
        </p:txBody>
      </p:sp>
      <p:sp>
        <p:nvSpPr>
          <p:cNvPr id="5" name="TextBox 4"/>
          <p:cNvSpPr txBox="1"/>
          <p:nvPr/>
        </p:nvSpPr>
        <p:spPr>
          <a:xfrm>
            <a:off x="5695950" y="1706065"/>
            <a:ext cx="4653838" cy="523220"/>
          </a:xfrm>
          <a:prstGeom prst="rect">
            <a:avLst/>
          </a:prstGeom>
          <a:noFill/>
        </p:spPr>
        <p:txBody>
          <a:bodyPr wrap="none" rtlCol="0">
            <a:spAutoFit/>
          </a:bodyPr>
          <a:lstStyle/>
          <a:p>
            <a:r>
              <a:rPr lang="en-GB" sz="2800" dirty="0">
                <a:latin typeface="Comic Sans MS" panose="030F0702030302020204" pitchFamily="66" charset="0"/>
              </a:rPr>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634" y="1616034"/>
            <a:ext cx="4232666"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900" y="2687721"/>
            <a:ext cx="4965400" cy="2281476"/>
          </a:xfrm>
          <a:prstGeom prst="roundRect">
            <a:avLst/>
          </a:prstGeom>
          <a:solidFill>
            <a:schemeClr val="accent6"/>
          </a:solidFill>
        </p:spPr>
        <p:txBody>
          <a:bodyPr wrap="square" rtlCol="0" anchor="t">
            <a:spAutoFit/>
          </a:bodyPr>
          <a:lstStyle/>
          <a:p>
            <a:pPr algn="ctr">
              <a:defRPr/>
            </a:pPr>
            <a:r>
              <a:rPr kumimoji="0" lang="en-GB" sz="3200" b="0" i="0" u="none" strike="noStrike" kern="1200" cap="none" spc="0" normalizeH="0" baseline="0" noProof="0" dirty="0">
                <a:ln>
                  <a:noFill/>
                </a:ln>
                <a:effectLst/>
                <a:uLnTx/>
                <a:uFillTx/>
                <a:latin typeface="Comic Sans MS"/>
              </a:rPr>
              <a:t>We only have one planet </a:t>
            </a:r>
            <a:r>
              <a:rPr lang="en-GB" sz="3200" dirty="0">
                <a:latin typeface="Comic Sans MS"/>
              </a:rPr>
              <a:t>Earth, so</a:t>
            </a:r>
            <a:r>
              <a:rPr kumimoji="0" lang="en-GB" sz="3200" b="0" i="0" u="none" strike="noStrike" kern="1200" cap="none" spc="0" normalizeH="0" baseline="0" noProof="0" dirty="0">
                <a:ln>
                  <a:noFill/>
                </a:ln>
                <a:effectLst/>
                <a:uLnTx/>
                <a:uFillTx/>
                <a:latin typeface="Comic Sans MS"/>
              </a:rPr>
              <a:t> it is really important that we look after it!</a:t>
            </a:r>
          </a:p>
        </p:txBody>
      </p:sp>
    </p:spTree>
    <p:extLst>
      <p:ext uri="{BB962C8B-B14F-4D97-AF65-F5344CB8AC3E}">
        <p14:creationId xmlns:p14="http://schemas.microsoft.com/office/powerpoint/2010/main" val="12921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1984735" y="1243092"/>
            <a:ext cx="10370270" cy="587063"/>
          </a:xfrm>
        </p:spPr>
        <p:txBody>
          <a:bodyPr/>
          <a:lstStyle/>
          <a:p>
            <a:pPr marL="0" indent="0" algn="ctr">
              <a:buNone/>
            </a:pPr>
            <a:r>
              <a:rPr lang="en-GB" dirty="0"/>
              <a:t>Remember the 3 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graphicFrame>
        <p:nvGraphicFramePr>
          <p:cNvPr id="5" name="Content Placeholder 4"/>
          <p:cNvGraphicFramePr>
            <a:graphicFrameLocks/>
          </p:cNvGraphicFramePr>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US" dirty="0"/>
          </a:p>
        </p:txBody>
      </p:sp>
    </p:spTree>
    <p:extLst>
      <p:ext uri="{BB962C8B-B14F-4D97-AF65-F5344CB8AC3E}">
        <p14:creationId xmlns:p14="http://schemas.microsoft.com/office/powerpoint/2010/main" val="3220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17" dur="500"/>
                                        <p:tgtEl>
                                          <p:spTgt spid="5">
                                            <p:graphicEl>
                                              <a:dgm id="{32779325-F4C8-4AF3-8327-D9F0B42909C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2" dur="500"/>
                                        <p:tgtEl>
                                          <p:spTgt spid="5">
                                            <p:graphicEl>
                                              <a:dgm id="{6296E9DB-A056-4BFC-B986-7A47947B58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27" dur="500"/>
                                        <p:tgtEl>
                                          <p:spTgt spid="5">
                                            <p:graphicEl>
                                              <a:dgm id="{904E6E2D-DC98-4345-A51F-65211C9B323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3" name="Content Placeholder 2"/>
          <p:cNvSpPr>
            <a:spLocks noGrp="1"/>
          </p:cNvSpPr>
          <p:nvPr>
            <p:ph idx="1"/>
          </p:nvPr>
        </p:nvSpPr>
        <p:spPr>
          <a:xfrm>
            <a:off x="910865" y="1764237"/>
            <a:ext cx="10370270" cy="4601703"/>
          </a:xfrm>
        </p:spPr>
        <p:txBody>
          <a:bodyPr vert="horz" lIns="91440" tIns="45720" rIns="91440" bIns="45720" rtlCol="0" anchor="t">
            <a:normAutofit/>
          </a:bodyPr>
          <a:lstStyle/>
          <a:p>
            <a:pPr marL="342900" indent="-342900"/>
            <a:r>
              <a:rPr lang="en-GB" dirty="0">
                <a:latin typeface="Comic Sans MS"/>
                <a:cs typeface="Arial"/>
              </a:rPr>
              <a:t>Use a refillable water bottle rather than a disposable one </a:t>
            </a:r>
            <a:endParaRPr lang="en-GB" dirty="0"/>
          </a:p>
          <a:p>
            <a:pPr marL="342900" indent="-342900"/>
            <a:r>
              <a:rPr lang="en-GB" dirty="0">
                <a:latin typeface="Comic Sans MS"/>
                <a:cs typeface="Arial"/>
              </a:rPr>
              <a:t>Donate any of your unwanted toys or clothes to charity or give them to friends and family</a:t>
            </a:r>
          </a:p>
          <a:p>
            <a:pPr marL="342900" indent="-342900"/>
            <a:r>
              <a:rPr lang="en-GB" dirty="0">
                <a:latin typeface="Comic Sans MS"/>
                <a:cs typeface="Arial"/>
              </a:rPr>
              <a:t>Use rechargeable batteries in your toys and games console controllers</a:t>
            </a:r>
            <a:endParaRPr lang="en-GB" dirty="0"/>
          </a:p>
          <a:p>
            <a:pPr marL="342900" indent="-342900"/>
            <a:r>
              <a:rPr lang="en-GB" dirty="0">
                <a:latin typeface="Comic Sans MS"/>
                <a:cs typeface="Arial"/>
              </a:rPr>
              <a:t>Remind whoever does the shopping at home to make a list first and to take their reusable bags!</a:t>
            </a:r>
          </a:p>
          <a:p>
            <a:pPr marL="342900" indent="-342900"/>
            <a:r>
              <a:rPr lang="en-GB" dirty="0">
                <a:latin typeface="Comic Sans MS"/>
                <a:cs typeface="Arial"/>
              </a:rPr>
              <a:t>Put things in the correct bin!- ask a grown up or visit </a:t>
            </a:r>
            <a:r>
              <a:rPr lang="en-GB" dirty="0">
                <a:latin typeface="Comic Sans MS"/>
                <a:cs typeface="Arial"/>
                <a:hlinkClick r:id="rId2"/>
              </a:rPr>
              <a:t>www.RecycleNow.com</a:t>
            </a:r>
            <a:r>
              <a:rPr lang="en-GB" dirty="0">
                <a:latin typeface="Comic Sans MS"/>
                <a:cs typeface="Arial"/>
              </a:rPr>
              <a:t> if you're not sure</a:t>
            </a:r>
          </a:p>
          <a:p>
            <a:pPr marL="0" indent="0">
              <a:buNone/>
            </a:pP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spTree>
    <p:extLst>
      <p:ext uri="{BB962C8B-B14F-4D97-AF65-F5344CB8AC3E}">
        <p14:creationId xmlns:p14="http://schemas.microsoft.com/office/powerpoint/2010/main" val="22983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a:xfrm>
            <a:off x="838200" y="1356037"/>
            <a:ext cx="10370270" cy="591635"/>
          </a:xfrm>
        </p:spPr>
        <p:txBody>
          <a:bodyPr/>
          <a:lstStyle/>
          <a:p>
            <a:pPr algn="ctr"/>
            <a:r>
              <a:rPr lang="en-GB" dirty="0">
                <a:latin typeface="Comic Sans MS" panose="030F0702030302020204" pitchFamily="66" charset="0"/>
              </a:rPr>
              <a:t>To understand the importance of 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a:latin typeface="Comic Sans MS" panose="030F0702030302020204" pitchFamily="66" charset="0"/>
              </a:rPr>
              <a:t>I can identify what the 3Rs are</a:t>
            </a:r>
          </a:p>
          <a:p>
            <a:pPr algn="ctr">
              <a:lnSpc>
                <a:spcPct val="150000"/>
              </a:lnSpc>
            </a:pPr>
            <a:r>
              <a:rPr lang="en-GB" dirty="0">
                <a:latin typeface="Comic Sans MS" panose="030F0702030302020204" pitchFamily="66" charset="0"/>
              </a:rPr>
              <a:t>I can give examples of each of the ‘Rs’</a:t>
            </a:r>
          </a:p>
          <a:p>
            <a:pPr algn="ctr">
              <a:lnSpc>
                <a:spcPct val="150000"/>
              </a:lnSpc>
            </a:pPr>
            <a:r>
              <a:rPr lang="en-GB" dirty="0">
                <a:latin typeface="Comic Sans MS"/>
                <a:cs typeface="Arial"/>
              </a:rPr>
              <a:t>I can explain why they are important </a:t>
            </a:r>
            <a:endParaRPr lang="en-GB" dirty="0">
              <a:latin typeface="Comic Sans MS" panose="030F0702030302020204" pitchFamily="66" charset="0"/>
            </a:endParaRPr>
          </a:p>
        </p:txBody>
      </p:sp>
      <p:sp>
        <p:nvSpPr>
          <p:cNvPr id="7" name="Rectangle 6"/>
          <p:cNvSpPr/>
          <p:nvPr/>
        </p:nvSpPr>
        <p:spPr>
          <a:xfrm>
            <a:off x="9455946" y="3688721"/>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9455946" y="4390726"/>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9455946" y="5085460"/>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646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Garbage</a:t>
            </a:r>
          </a:p>
        </p:txBody>
      </p:sp>
    </p:spTree>
    <p:extLst>
      <p:ext uri="{BB962C8B-B14F-4D97-AF65-F5344CB8AC3E}">
        <p14:creationId xmlns:p14="http://schemas.microsoft.com/office/powerpoint/2010/main" val="653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6" name="TextBox 5"/>
          <p:cNvSpPr txBox="1"/>
          <p:nvPr/>
        </p:nvSpPr>
        <p:spPr>
          <a:xfrm>
            <a:off x="1843260" y="2438400"/>
            <a:ext cx="8281815" cy="2123658"/>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Something that is no longer useful to us in its current form </a:t>
            </a:r>
          </a:p>
        </p:txBody>
      </p:sp>
    </p:spTree>
    <p:extLst>
      <p:ext uri="{BB962C8B-B14F-4D97-AF65-F5344CB8AC3E}">
        <p14:creationId xmlns:p14="http://schemas.microsoft.com/office/powerpoint/2010/main" val="14570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3805" y="2608592"/>
            <a:ext cx="849136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70AD47"/>
                </a:solidFill>
                <a:effectLst/>
                <a:uLnTx/>
                <a:uFillTx/>
                <a:latin typeface="Comic Sans MS" panose="030F0702030302020204" pitchFamily="66" charset="0"/>
                <a:ea typeface="+mn-ea"/>
                <a:cs typeface="+mn-cs"/>
              </a:rPr>
              <a:t>Can you think of any examples?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460101" y="4031439"/>
            <a:ext cx="3160275" cy="23576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029522" y="511423"/>
            <a:ext cx="2645433" cy="21072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977628" y="4147875"/>
            <a:ext cx="3659910" cy="2443809"/>
          </a:xfrm>
          <a:prstGeom prst="rect">
            <a:avLst/>
          </a:prstGeom>
        </p:spPr>
      </p:pic>
      <p:pic>
        <p:nvPicPr>
          <p:cNvPr id="2050"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463708" y="138059"/>
            <a:ext cx="3496742" cy="2451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6172" y="4484654"/>
            <a:ext cx="2332168" cy="2332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ik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6172" y="345848"/>
            <a:ext cx="2116743" cy="21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2287250" cy="3796903"/>
          </a:xfrm>
        </p:spPr>
        <p:txBody>
          <a:bodyPr>
            <a:noAutofit/>
          </a:bodyPr>
          <a:lstStyle/>
          <a:p>
            <a:pPr algn="ctr"/>
            <a:r>
              <a:rPr lang="en-GB" sz="6600" b="1" dirty="0">
                <a:latin typeface="Comic Sans MS" panose="030F0702030302020204" pitchFamily="66" charset="0"/>
              </a:rPr>
              <a:t>In the UK, households produce </a:t>
            </a:r>
            <a:br>
              <a:rPr lang="en-GB" sz="8000" b="1" dirty="0">
                <a:solidFill>
                  <a:srgbClr val="8DC63F"/>
                </a:solidFill>
              </a:rPr>
            </a:br>
            <a:r>
              <a:rPr lang="en-GB" sz="8000" b="1" dirty="0">
                <a:solidFill>
                  <a:srgbClr val="8DC63F"/>
                </a:solidFill>
              </a:rPr>
              <a:t>31 MILLION TONNES </a:t>
            </a:r>
            <a:br>
              <a:rPr lang="en-GB" sz="8000" b="1" dirty="0">
                <a:solidFill>
                  <a:srgbClr val="8DC63F"/>
                </a:solidFill>
              </a:rPr>
            </a:br>
            <a:r>
              <a:rPr lang="en-GB" sz="6600" b="1" dirty="0">
                <a:latin typeface="Comic Sans MS" panose="030F0702030302020204" pitchFamily="66" charset="0"/>
              </a:rPr>
              <a:t>of waste a year! </a:t>
            </a:r>
          </a:p>
        </p:txBody>
      </p:sp>
    </p:spTree>
    <p:extLst>
      <p:ext uri="{BB962C8B-B14F-4D97-AF65-F5344CB8AC3E}">
        <p14:creationId xmlns:p14="http://schemas.microsoft.com/office/powerpoint/2010/main" val="8535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332" y="1582592"/>
            <a:ext cx="10325335" cy="3785652"/>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31 million tonnes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omic Sans MS"/>
                <a:ea typeface="+mn-ea"/>
                <a:cs typeface="+mn-cs"/>
              </a:rPr>
              <a:t>3.5 million Double decker buses! </a:t>
            </a:r>
            <a:endParaRPr kumimoji="0" lang="en-GB" sz="6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166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Waste can cause a lot of problems</a:t>
            </a:r>
            <a:r>
              <a:rPr lang="en-GB" b="1" dirty="0">
                <a:solidFill>
                  <a:schemeClr val="accent6"/>
                </a:solidFill>
              </a:rPr>
              <a:t>…</a:t>
            </a:r>
          </a:p>
        </p:txBody>
      </p:sp>
      <p:sp>
        <p:nvSpPr>
          <p:cNvPr id="5" name="TextBox 4"/>
          <p:cNvSpPr txBox="1"/>
          <p:nvPr/>
        </p:nvSpPr>
        <p:spPr>
          <a:xfrm>
            <a:off x="7198992" y="1329274"/>
            <a:ext cx="4146936" cy="578882"/>
          </a:xfrm>
          <a:prstGeom prst="roundRect">
            <a:avLst/>
          </a:prstGeom>
          <a:solidFill>
            <a:srgbClr val="FF0000"/>
          </a:solidFill>
          <a:ln>
            <a:noFill/>
          </a:ln>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71C5E8"/>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It can be very smelly </a:t>
            </a:r>
          </a:p>
        </p:txBody>
      </p:sp>
      <p:sp>
        <p:nvSpPr>
          <p:cNvPr id="6" name="TextBox 5"/>
          <p:cNvSpPr txBox="1"/>
          <p:nvPr/>
        </p:nvSpPr>
        <p:spPr>
          <a:xfrm>
            <a:off x="3985507" y="4028173"/>
            <a:ext cx="5108329"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Can hurt animals and people</a:t>
            </a:r>
          </a:p>
        </p:txBody>
      </p:sp>
      <p:sp>
        <p:nvSpPr>
          <p:cNvPr id="7" name="TextBox 6"/>
          <p:cNvSpPr txBox="1"/>
          <p:nvPr/>
        </p:nvSpPr>
        <p:spPr>
          <a:xfrm>
            <a:off x="594591" y="1618715"/>
            <a:ext cx="437838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Takes up a lot of space</a:t>
            </a:r>
          </a:p>
        </p:txBody>
      </p:sp>
      <p:sp>
        <p:nvSpPr>
          <p:cNvPr id="8" name="TextBox 7"/>
          <p:cNvSpPr txBox="1"/>
          <p:nvPr/>
        </p:nvSpPr>
        <p:spPr>
          <a:xfrm>
            <a:off x="180259" y="5160893"/>
            <a:ext cx="538671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Can be difficult to get rid of</a:t>
            </a:r>
          </a:p>
        </p:txBody>
      </p:sp>
      <p:pic>
        <p:nvPicPr>
          <p:cNvPr id="9" name="Picture 2" descr="Image result for sm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149">
            <a:off x="8330570" y="2062917"/>
            <a:ext cx="2562895" cy="1710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waste and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5891">
            <a:off x="4818658" y="2020907"/>
            <a:ext cx="2708275" cy="17832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landf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250">
            <a:off x="393219" y="2288296"/>
            <a:ext cx="3264962" cy="1623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oothbru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565194">
            <a:off x="5750718" y="4794802"/>
            <a:ext cx="1392391" cy="13923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stic ba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8652" y="4831529"/>
            <a:ext cx="1582226" cy="1061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9020" y="4929443"/>
            <a:ext cx="1296075" cy="865420"/>
          </a:xfrm>
          <a:prstGeom prst="rect">
            <a:avLst/>
          </a:prstGeom>
        </p:spPr>
      </p:pic>
      <p:pic>
        <p:nvPicPr>
          <p:cNvPr id="13" name="Picture 2" descr="Image result for frid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732" y="4883271"/>
            <a:ext cx="1215455" cy="121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fade">
                                      <p:cBhvr>
                                        <p:cTn id="36" dur="500"/>
                                        <p:tgtEl>
                                          <p:spTgt spid="3076"/>
                                        </p:tgtEl>
                                      </p:cBhvr>
                                    </p:animEffect>
                                  </p:childTnLst>
                                </p:cTn>
                              </p:par>
                              <p:par>
                                <p:cTn id="37" presetID="10" presetClass="entr" presetSubtype="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500"/>
                                        <p:tgtEl>
                                          <p:spTgt spid="30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graphicFrame>
        <p:nvGraphicFramePr>
          <p:cNvPr id="5" name="Content Placeholder 4"/>
          <p:cNvGraphicFramePr>
            <a:graphicFrameLocks noGrp="1"/>
          </p:cNvGraphicFramePr>
          <p:nvPr>
            <p:ph idx="1"/>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Make less waste in the first place </a:t>
            </a:r>
          </a:p>
        </p:txBody>
      </p:sp>
      <p:sp>
        <p:nvSpPr>
          <p:cNvPr id="8" name="Right Arrow 7"/>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Use things again instead of throwing them away </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0" name="Right Arrow 9"/>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ight Arrow 10"/>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Recycle the correct things as much as possible so that they can be made into new things</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3221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7" dur="500"/>
                                        <p:tgtEl>
                                          <p:spTgt spid="5">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12" dur="500"/>
                                        <p:tgtEl>
                                          <p:spTgt spid="5">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17" dur="500"/>
                                        <p:tgtEl>
                                          <p:spTgt spid="5">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9E7C72-D698-480F-AA2B-4627F93C9869}">
  <ds:schemaRefs>
    <ds:schemaRef ds:uri="http://purl.org/dc/terms/"/>
    <ds:schemaRef ds:uri="http://purl.org/dc/dcmityp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8ee5520e-8a30-4f9a-8ee6-9c5a5869eb98"/>
    <ds:schemaRef ds:uri="http://www.w3.org/XML/1998/namespace"/>
  </ds:schemaRefs>
</ds:datastoreItem>
</file>

<file path=customXml/itemProps2.xml><?xml version="1.0" encoding="utf-8"?>
<ds:datastoreItem xmlns:ds="http://schemas.openxmlformats.org/officeDocument/2006/customXml" ds:itemID="{B558A595-67ED-4977-BBFB-8F6851461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CC3D3E-41EC-4E70-B39F-E5468F22D6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1568</TotalTime>
  <Words>1747</Words>
  <Application>Microsoft Office PowerPoint</Application>
  <PresentationFormat>Widescreen</PresentationFormat>
  <Paragraphs>254</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Comic Sans MS</vt:lpstr>
      <vt:lpstr>Arial</vt:lpstr>
      <vt:lpstr>take_out_the_garbage</vt:lpstr>
      <vt:lpstr>Office Theme</vt:lpstr>
      <vt:lpstr>The 3R’s </vt:lpstr>
      <vt:lpstr>Aims and objectives</vt:lpstr>
      <vt:lpstr>What is Waste?</vt:lpstr>
      <vt:lpstr>What is Waste?</vt:lpstr>
      <vt:lpstr>PowerPoint Presentation</vt:lpstr>
      <vt:lpstr>In the UK, households produce  31 MILLION TONNES  of waste a year! </vt:lpstr>
      <vt:lpstr>PowerPoint Presentation</vt:lpstr>
      <vt:lpstr>Waste can cause a lot of problems…</vt:lpstr>
      <vt:lpstr>The 3R’s</vt:lpstr>
      <vt:lpstr>Examples of the 3Rs</vt:lpstr>
      <vt:lpstr>Examples of the 3Rs</vt:lpstr>
      <vt:lpstr>Examples of the 3Rs</vt:lpstr>
      <vt:lpstr>To help bin-workers, we sort our waste into different colour bins</vt:lpstr>
      <vt:lpstr>In Barnsley, we have 4 bins</vt:lpstr>
      <vt:lpstr>In Barnsley, we have 4 bins</vt:lpstr>
      <vt:lpstr>In Barnsley, we have 4 bins</vt:lpstr>
      <vt:lpstr>In Barnsley, we have 4 bins</vt:lpstr>
      <vt:lpstr>Why should we recycle?</vt:lpstr>
      <vt:lpstr>Why should we recycle?</vt:lpstr>
      <vt:lpstr>Why should we recycle</vt:lpstr>
      <vt:lpstr>Why should we recycle?</vt:lpstr>
      <vt:lpstr>Why should we recycle?</vt:lpstr>
      <vt:lpstr>How can you help?</vt:lpstr>
      <vt:lpstr>The 3Rs at home and school</vt:lpstr>
      <vt:lpstr>Aims and objectives</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3R’s</dc:title>
  <dc:creator>Rebecca Wilson</dc:creator>
  <cp:lastModifiedBy>Rebecca Wilson</cp:lastModifiedBy>
  <cp:revision>126</cp:revision>
  <dcterms:created xsi:type="dcterms:W3CDTF">2020-07-06T13:20:54Z</dcterms:created>
  <dcterms:modified xsi:type="dcterms:W3CDTF">2025-06-10T12:23:55Z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