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59" r:id="rId7"/>
    <p:sldId id="262" r:id="rId8"/>
    <p:sldId id="263" r:id="rId9"/>
    <p:sldId id="264" r:id="rId10"/>
    <p:sldId id="265" r:id="rId11"/>
    <p:sldId id="260" r:id="rId12"/>
    <p:sldId id="299" r:id="rId13"/>
    <p:sldId id="300" r:id="rId14"/>
    <p:sldId id="301" r:id="rId15"/>
    <p:sldId id="266" r:id="rId16"/>
    <p:sldId id="302" r:id="rId17"/>
    <p:sldId id="303" r:id="rId18"/>
    <p:sldId id="304" r:id="rId19"/>
    <p:sldId id="305" r:id="rId20"/>
    <p:sldId id="270" r:id="rId21"/>
    <p:sldId id="298" r:id="rId22"/>
    <p:sldId id="282" r:id="rId23"/>
    <p:sldId id="284" r:id="rId24"/>
    <p:sldId id="285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take_out_the_garbage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4472C4"/>
    <a:srgbClr val="58F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3388F-3C34-4C9E-AE64-B47D4C7F3DC4}" v="95" dt="2020-07-23T16:06:39.315"/>
    <p1510:client id="{76BE1DC2-105F-46DD-A05B-E4FFA520EF79}" v="72" dt="2020-07-23T15:56:52.650"/>
    <p1510:client id="{B2E45C8A-D6F0-4168-B557-17603216679B}" v="97" dt="2020-07-23T16:13:25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24" autoAdjust="0"/>
  </p:normalViewPr>
  <p:slideViewPr>
    <p:cSldViewPr snapToGrid="0" showGuides="1">
      <p:cViewPr varScale="1">
        <p:scale>
          <a:sx n="97" d="100"/>
          <a:sy n="97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314975" y="0"/>
          <a:ext cx="3308206" cy="1556893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893911" y="0"/>
        <a:ext cx="2150334" cy="1556893"/>
      </dsp:txXfrm>
    </dsp:sp>
    <dsp:sp modelId="{6296E9DB-A056-4BFC-B986-7A47947B58F5}">
      <dsp:nvSpPr>
        <dsp:cNvPr id="0" name=""/>
        <dsp:cNvSpPr/>
      </dsp:nvSpPr>
      <dsp:spPr>
        <a:xfrm rot="10800000">
          <a:off x="1638459" y="1556893"/>
          <a:ext cx="2661237" cy="1488359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352236" y="1770329"/>
        <a:ext cx="1233684" cy="1274923"/>
      </dsp:txXfrm>
    </dsp:sp>
    <dsp:sp modelId="{904E6E2D-DC98-4345-A51F-65211C9B323F}">
      <dsp:nvSpPr>
        <dsp:cNvPr id="0" name=""/>
        <dsp:cNvSpPr/>
      </dsp:nvSpPr>
      <dsp:spPr>
        <a:xfrm rot="10800000">
          <a:off x="1957338" y="3045253"/>
          <a:ext cx="2008895" cy="155690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216823" y="3246356"/>
        <a:ext cx="1489925" cy="135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240247" y="0"/>
          <a:ext cx="3120206" cy="1466644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786283" y="0"/>
        <a:ext cx="2028134" cy="1466644"/>
      </dsp:txXfrm>
    </dsp:sp>
    <dsp:sp modelId="{6296E9DB-A056-4BFC-B986-7A47947B58F5}">
      <dsp:nvSpPr>
        <dsp:cNvPr id="0" name=""/>
        <dsp:cNvSpPr/>
      </dsp:nvSpPr>
      <dsp:spPr>
        <a:xfrm rot="10800000">
          <a:off x="1545348" y="1466644"/>
          <a:ext cx="2510003" cy="1402082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218279" y="1667464"/>
        <a:ext cx="1164142" cy="1201262"/>
      </dsp:txXfrm>
    </dsp:sp>
    <dsp:sp modelId="{904E6E2D-DC98-4345-A51F-65211C9B323F}">
      <dsp:nvSpPr>
        <dsp:cNvPr id="0" name=""/>
        <dsp:cNvSpPr/>
      </dsp:nvSpPr>
      <dsp:spPr>
        <a:xfrm rot="10800000">
          <a:off x="1846105" y="2868727"/>
          <a:ext cx="1894733" cy="146665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090548" y="3057944"/>
        <a:ext cx="1405847" cy="127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4B66-5ECF-4627-ABAF-6973C4A64BE9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15DE-65F2-4CB8-8A29-B372DFF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6E4DE-9F4F-4042-8B12-D315981466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equivalent to the weight of three and a half million double-decker buses, a queue of which would go around the world two and a half times.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AE6E-978D-4521-9108-DD1B098B0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0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*Some people don’t have this</a:t>
            </a:r>
            <a:r>
              <a:rPr lang="en-GB" baseline="0" dirty="0"/>
              <a:t> bin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15DE-65F2-4CB8-8A29-B372DFF3DF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1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8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89256"/>
            <a:ext cx="12192000" cy="216816"/>
          </a:xfrm>
          <a:prstGeom prst="rect">
            <a:avLst/>
          </a:prstGeom>
          <a:solidFill>
            <a:srgbClr val="20BFD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4762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08888"/>
            <a:ext cx="12192000" cy="57974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762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10370270" cy="460170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636594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F2198C37-2E9A-47E5-8C17-BEDDB4D5E3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28300"/>
            <a:ext cx="1100972" cy="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65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0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735E-59D3-4380-9A0E-972D53CEFC2C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5.png"/><Relationship Id="rId5" Type="http://schemas.openxmlformats.org/officeDocument/2006/relationships/image" Target="../media/image26.jpeg"/><Relationship Id="rId10" Type="http://schemas.openxmlformats.org/officeDocument/2006/relationships/image" Target="../media/image34.png"/><Relationship Id="rId4" Type="http://schemas.openxmlformats.org/officeDocument/2006/relationships/image" Target="../media/image25.jpe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jpeg"/><Relationship Id="rId7" Type="http://schemas.openxmlformats.org/officeDocument/2006/relationships/image" Target="../media/image3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jpeg"/><Relationship Id="rId10" Type="http://schemas.openxmlformats.org/officeDocument/2006/relationships/image" Target="../media/image40.png"/><Relationship Id="rId4" Type="http://schemas.openxmlformats.org/officeDocument/2006/relationships/image" Target="../media/image26.jpe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jpeg"/><Relationship Id="rId7" Type="http://schemas.openxmlformats.org/officeDocument/2006/relationships/image" Target="../media/image4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27.jpeg"/><Relationship Id="rId10" Type="http://schemas.openxmlformats.org/officeDocument/2006/relationships/image" Target="../media/image44.png"/><Relationship Id="rId4" Type="http://schemas.openxmlformats.org/officeDocument/2006/relationships/image" Target="../media/image26.jpe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98" y="3029167"/>
            <a:ext cx="10329574" cy="2245936"/>
          </a:xfrm>
        </p:spPr>
        <p:txBody>
          <a:bodyPr>
            <a:noAutofit/>
          </a:bodyPr>
          <a:lstStyle/>
          <a:p>
            <a: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  <a:t>The 3R’s</a:t>
            </a:r>
            <a:b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</a:br>
            <a:endParaRPr lang="en-GB" sz="16600" dirty="0">
              <a:latin typeface="take_out_the_garbage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8" y="5926404"/>
            <a:ext cx="1836964" cy="7347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140669">
            <a:off x="1256297" y="3174524"/>
            <a:ext cx="9870475" cy="1600438"/>
          </a:xfrm>
          <a:prstGeom prst="round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take_out_the_garbage" panose="02000500000000000000" pitchFamily="2" charset="0"/>
              </a:rPr>
              <a:t>Reduce,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23771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5257800" cy="46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Reuse</a:t>
            </a:r>
          </a:p>
          <a:p>
            <a:r>
              <a:rPr lang="en-GB" dirty="0">
                <a:latin typeface="Comic Sans MS"/>
                <a:cs typeface="Arial"/>
              </a:rPr>
              <a:t>Using reusable items instead of disposable ones e.g. water bottles and shopping bags </a:t>
            </a:r>
            <a:endParaRPr lang="en-GB" dirty="0"/>
          </a:p>
          <a:p>
            <a:r>
              <a:rPr lang="en-GB" dirty="0"/>
              <a:t>Repairing broken items instead of throwing them away </a:t>
            </a:r>
          </a:p>
          <a:p>
            <a:r>
              <a:rPr lang="en-GB" dirty="0"/>
              <a:t>Buying second hand rather than new e.g. furniture, toys and clothes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99">
            <a:off x="6513841" y="3802176"/>
            <a:ext cx="2834278" cy="188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42">
            <a:off x="8928574" y="2434316"/>
            <a:ext cx="2473748" cy="164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9" y="1528761"/>
            <a:ext cx="2398998" cy="159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7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5487267"/>
            <a:ext cx="10370270" cy="871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Raise your hand if you recycle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0865" y="1388057"/>
            <a:ext cx="1080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Recycle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Putting the correct items in the correct bins at home (and if possible  at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Keeping a recycling bin in your bedroom or bathroom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Taking your recycling to the recycling centre or bring bank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33" y="3496355"/>
            <a:ext cx="258516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3496355"/>
            <a:ext cx="2528888" cy="168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wrappartners-production.s3.amazonaws.com/97/a523f9/web0795_-_Recycle_Now_branded_bring_bank_for_cans_-_Web_Version__72ppi.jpg?Signature=CM4XlP%2BKz2VLozVAx3%2Bso9I8LBU%3D&amp;Expires=1594899973&amp;AWSAccessKeyId=10W1DCQZY01FCJJDEJ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4" y="3496356"/>
            <a:ext cx="258560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373755">
            <a:off x="1120107" y="1235661"/>
            <a:ext cx="9951783" cy="4386678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rgbClr val="8DC63F"/>
                </a:solidFill>
              </a:rPr>
              <a:t>To help bin-workers, we sort our waste into different colour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7628"/>
          </a:xfrm>
        </p:spPr>
        <p:txBody>
          <a:bodyPr/>
          <a:lstStyle/>
          <a:p>
            <a:r>
              <a:rPr lang="en-GB" dirty="0"/>
              <a:t>In Sheffield,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95406" y="1384663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blue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88" y="3899263"/>
            <a:ext cx="2512291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88" y="2317950"/>
            <a:ext cx="1388812" cy="111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36" y="2138002"/>
            <a:ext cx="2256958" cy="1943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4951" y="1352429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22737" y="306986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Envelopes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7319" y="4218137"/>
            <a:ext cx="14814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Newspapers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5839" y="52109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Cardboard</a:t>
            </a:r>
          </a:p>
        </p:txBody>
      </p:sp>
    </p:spTree>
    <p:extLst>
      <p:ext uri="{BB962C8B-B14F-4D97-AF65-F5344CB8AC3E}">
        <p14:creationId xmlns:p14="http://schemas.microsoft.com/office/powerpoint/2010/main" val="42095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7" grpId="0" animBg="1"/>
      <p:bldP spid="1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Sheffield,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695406" y="1384663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green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153" y="1300603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6189">
            <a:off x="6385370" y="1769118"/>
            <a:ext cx="1722449" cy="2306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46" y="4398170"/>
            <a:ext cx="2551034" cy="1275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9139" y="377918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62002" y="550654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Grass cuttings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8635" r="34781" b="562"/>
          <a:stretch/>
        </p:blipFill>
        <p:spPr>
          <a:xfrm>
            <a:off x="10300772" y="1994052"/>
            <a:ext cx="1225302" cy="12449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4300709"/>
            <a:ext cx="723441" cy="13564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360">
            <a:off x="8110481" y="2914880"/>
            <a:ext cx="1650464" cy="16504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08826" y="493412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96653" y="329995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Leaves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19405" y="38820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Twigs</a:t>
            </a:r>
          </a:p>
        </p:txBody>
      </p:sp>
    </p:spTree>
    <p:extLst>
      <p:ext uri="{BB962C8B-B14F-4D97-AF65-F5344CB8AC3E}">
        <p14:creationId xmlns:p14="http://schemas.microsoft.com/office/powerpoint/2010/main" val="28671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2013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9" grpId="0"/>
      <p:bldP spid="20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Sheffield,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0459" y="1429301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brown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02528" y="1353675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977973" y="3115745"/>
            <a:ext cx="96212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</a:t>
            </a:r>
          </a:p>
          <a:p>
            <a:r>
              <a:rPr lang="en-GB" dirty="0">
                <a:latin typeface="Comic Sans MS"/>
              </a:rPr>
              <a:t>bottles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9661" y="407032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6802555" y="2162637"/>
            <a:ext cx="931807" cy="186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/>
          <a:stretch/>
        </p:blipFill>
        <p:spPr>
          <a:xfrm>
            <a:off x="6105101" y="3912543"/>
            <a:ext cx="466595" cy="1466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70" y="3994996"/>
            <a:ext cx="1916392" cy="18699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50" y="4504054"/>
            <a:ext cx="709372" cy="12336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71" y="2027740"/>
            <a:ext cx="1208841" cy="1816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66993" y="247969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0459" y="5417002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Glass bottles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41108" y="4936233"/>
            <a:ext cx="125066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Glass jars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20261 0.3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4" grpId="0"/>
      <p:bldP spid="16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Sheffield, we have 4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7" y="1670911"/>
            <a:ext cx="1410479" cy="198441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540459" y="1429301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black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2359" y="3658204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844410" y="2775394"/>
            <a:ext cx="93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Food waste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5514" y="4253127"/>
            <a:ext cx="149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pots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07" y="2217294"/>
            <a:ext cx="2107229" cy="1552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27" y="3726766"/>
            <a:ext cx="1959047" cy="195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297" y="2326556"/>
            <a:ext cx="2190337" cy="21903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66993" y="247969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Nappies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12" y="4176562"/>
            <a:ext cx="1801068" cy="1401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94351" y="5374824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trays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66" y="4695836"/>
            <a:ext cx="1452423" cy="11455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62841" y="5571538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tubs</a:t>
            </a:r>
          </a:p>
        </p:txBody>
      </p:sp>
    </p:spTree>
    <p:extLst>
      <p:ext uri="{BB962C8B-B14F-4D97-AF65-F5344CB8AC3E}">
        <p14:creationId xmlns:p14="http://schemas.microsoft.com/office/powerpoint/2010/main" val="24908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7344 0.0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4" grpId="0"/>
      <p:bldP spid="21" grpId="0"/>
      <p:bldP spid="19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2" descr="Image result for plastic in the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87" y="1504264"/>
            <a:ext cx="3849471" cy="19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urtle eating p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29" y="3655875"/>
            <a:ext cx="4258589" cy="22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29069" y="2397893"/>
            <a:ext cx="5348544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80% of plastic found in the oceans comes from the land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069" y="3864642"/>
            <a:ext cx="5348544" cy="13280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Many animals in the ocean think that plastic is food and will eat it. This will make them very poorly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9641" y="141593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Recycling saves our oceans and beaches!</a:t>
            </a:r>
          </a:p>
        </p:txBody>
      </p:sp>
    </p:spTree>
    <p:extLst>
      <p:ext uri="{BB962C8B-B14F-4D97-AF65-F5344CB8AC3E}">
        <p14:creationId xmlns:p14="http://schemas.microsoft.com/office/powerpoint/2010/main" val="37944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1100" y="6454840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6225" y="1425575"/>
            <a:ext cx="946605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Recycling means we can turn our waste into new things!</a:t>
            </a:r>
          </a:p>
        </p:txBody>
      </p:sp>
      <p:pic>
        <p:nvPicPr>
          <p:cNvPr id="6" name="Picture 8" descr="Image result for fleece jack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77" y="2080496"/>
            <a:ext cx="3822701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742159" y="2195251"/>
            <a:ext cx="581121" cy="116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431120" y="2246787"/>
            <a:ext cx="581121" cy="116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080452" y="2198248"/>
            <a:ext cx="581121" cy="116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761428" y="2195251"/>
            <a:ext cx="581121" cy="116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53587" y="2149006"/>
            <a:ext cx="581121" cy="116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927008" y="3494514"/>
            <a:ext cx="581121" cy="116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615969" y="3546050"/>
            <a:ext cx="581121" cy="1162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265301" y="3497511"/>
            <a:ext cx="581121" cy="1162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946277" y="3494514"/>
            <a:ext cx="581121" cy="116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538436" y="3448269"/>
            <a:ext cx="581121" cy="1162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111854" y="4764935"/>
            <a:ext cx="581121" cy="1162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800815" y="4816471"/>
            <a:ext cx="581121" cy="1162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50147" y="4767932"/>
            <a:ext cx="581121" cy="11622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131123" y="4764935"/>
            <a:ext cx="581121" cy="1162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723282" y="4718690"/>
            <a:ext cx="581121" cy="1162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949153" y="2298313"/>
            <a:ext cx="581121" cy="1162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566259" y="2241861"/>
            <a:ext cx="581121" cy="11622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2909" y="2349408"/>
            <a:ext cx="581121" cy="1162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411992" y="2405981"/>
            <a:ext cx="581121" cy="1162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87066" y="3548667"/>
            <a:ext cx="581121" cy="11622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333592" y="3620697"/>
            <a:ext cx="581121" cy="11622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298064" y="4589045"/>
            <a:ext cx="581121" cy="1162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00298" y="4770333"/>
            <a:ext cx="581121" cy="1162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56515" y="3517208"/>
            <a:ext cx="581121" cy="11622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1222" y="4704677"/>
            <a:ext cx="581121" cy="116224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6095946" y="3467404"/>
            <a:ext cx="2342189" cy="118117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95950" y="1706065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Recycling saves our planet </a:t>
            </a:r>
          </a:p>
        </p:txBody>
      </p:sp>
      <p:pic>
        <p:nvPicPr>
          <p:cNvPr id="6" name="Picture 6" descr="Image result for planet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" y="1616034"/>
            <a:ext cx="423266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900" y="2687721"/>
            <a:ext cx="4965400" cy="2281476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We only have one planet </a:t>
            </a:r>
            <a:r>
              <a:rPr lang="en-GB" sz="3200" dirty="0">
                <a:latin typeface="Comic Sans MS"/>
              </a:rPr>
              <a:t>Earth,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 so it is really important that we look after it!</a:t>
            </a:r>
          </a:p>
        </p:txBody>
      </p:sp>
    </p:spTree>
    <p:extLst>
      <p:ext uri="{BB962C8B-B14F-4D97-AF65-F5344CB8AC3E}">
        <p14:creationId xmlns:p14="http://schemas.microsoft.com/office/powerpoint/2010/main" val="12921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ABF25654-F5B9-45CC-8C24-FEB61DA70774}"/>
              </a:ext>
            </a:extLst>
          </p:cNvPr>
          <p:cNvSpPr/>
          <p:nvPr/>
        </p:nvSpPr>
        <p:spPr>
          <a:xfrm rot="21099529">
            <a:off x="7645952" y="3871353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Trash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9CF3EF3-C741-486C-9C6E-F92F7836A102}"/>
              </a:ext>
            </a:extLst>
          </p:cNvPr>
          <p:cNvSpPr/>
          <p:nvPr/>
        </p:nvSpPr>
        <p:spPr>
          <a:xfrm rot="588598">
            <a:off x="1598276" y="3663255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106915"/>
              <a:satOff val="-4594"/>
              <a:lumOff val="6950"/>
              <a:alphaOff val="0"/>
            </a:schemeClr>
          </a:fillRef>
          <a:effectRef idx="1">
            <a:schemeClr val="accent2">
              <a:shade val="80000"/>
              <a:hueOff val="106915"/>
              <a:satOff val="-4594"/>
              <a:lumOff val="69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Rubbish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0CC1BA5D-807F-440B-B7F1-1D029FC6A6C1}"/>
              </a:ext>
            </a:extLst>
          </p:cNvPr>
          <p:cNvSpPr/>
          <p:nvPr/>
        </p:nvSpPr>
        <p:spPr>
          <a:xfrm rot="20877469">
            <a:off x="2711592" y="1557249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213830"/>
              <a:satOff val="-9187"/>
              <a:lumOff val="13900"/>
              <a:alphaOff val="0"/>
            </a:schemeClr>
          </a:fillRef>
          <a:effectRef idx="1">
            <a:schemeClr val="accent2">
              <a:shade val="80000"/>
              <a:hueOff val="213830"/>
              <a:satOff val="-9187"/>
              <a:lumOff val="1390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Junk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9FD26AB-F8BB-4090-A8D3-2ECDCD5DB7AB}"/>
              </a:ext>
            </a:extLst>
          </p:cNvPr>
          <p:cNvSpPr/>
          <p:nvPr/>
        </p:nvSpPr>
        <p:spPr>
          <a:xfrm rot="730898">
            <a:off x="6934730" y="155901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320745"/>
              <a:satOff val="-13781"/>
              <a:lumOff val="20849"/>
              <a:alphaOff val="0"/>
            </a:schemeClr>
          </a:fillRef>
          <a:effectRef idx="1">
            <a:schemeClr val="accent2">
              <a:shade val="80000"/>
              <a:hueOff val="320745"/>
              <a:satOff val="-13781"/>
              <a:lumOff val="208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Litter</a:t>
            </a: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866B2E59-FAB7-4E39-98EE-8C5E1F892B5D}"/>
              </a:ext>
            </a:extLst>
          </p:cNvPr>
          <p:cNvSpPr/>
          <p:nvPr/>
        </p:nvSpPr>
        <p:spPr>
          <a:xfrm>
            <a:off x="4823161" y="295547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534575"/>
              <a:satOff val="-22968"/>
              <a:lumOff val="34749"/>
              <a:alphaOff val="0"/>
            </a:schemeClr>
          </a:fillRef>
          <a:effectRef idx="1">
            <a:schemeClr val="accent2">
              <a:shade val="80000"/>
              <a:hueOff val="534575"/>
              <a:satOff val="-22968"/>
              <a:lumOff val="347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65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4735" y="1243092"/>
            <a:ext cx="10370270" cy="5870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Remember the 3 R’s!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963344"/>
              </p:ext>
            </p:extLst>
          </p:nvPr>
        </p:nvGraphicFramePr>
        <p:xfrm>
          <a:off x="838199" y="1622501"/>
          <a:ext cx="5600701" cy="433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7" name="Right Arrow 6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 throwing them away 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 uiExpand="1">
        <p:bldSub>
          <a:bldDgm bld="lvl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3Rs at home and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1676077"/>
            <a:ext cx="10370270" cy="4601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>
                <a:latin typeface="Comic Sans MS"/>
                <a:cs typeface="Arial"/>
              </a:rPr>
              <a:t>Use a reusable water bottle instead of a disposable </a:t>
            </a:r>
            <a:r>
              <a:rPr lang="en-GB" dirty="0">
                <a:latin typeface="Comic Sans MS"/>
                <a:cs typeface="Arial"/>
              </a:rPr>
              <a:t>one </a:t>
            </a:r>
            <a:endParaRPr lang="en-GB" dirty="0"/>
          </a:p>
          <a:p>
            <a:pPr marL="342900" indent="-342900"/>
            <a:r>
              <a:rPr lang="en-GB">
                <a:latin typeface="Comic Sans MS"/>
                <a:cs typeface="Arial"/>
              </a:rPr>
              <a:t>Donate any of your unwanted toys or clothes to charity or </a:t>
            </a:r>
            <a:r>
              <a:rPr lang="en-GB" dirty="0">
                <a:latin typeface="Comic Sans MS"/>
                <a:cs typeface="Arial"/>
              </a:rPr>
              <a:t>give them to friends and family</a:t>
            </a:r>
          </a:p>
          <a:p>
            <a:pPr marL="342900" indent="-342900"/>
            <a:r>
              <a:rPr lang="en-GB">
                <a:latin typeface="Comic Sans MS"/>
                <a:cs typeface="Arial"/>
              </a:rPr>
              <a:t>Use reusable batteries in your </a:t>
            </a:r>
            <a:r>
              <a:rPr lang="en-GB" dirty="0">
                <a:latin typeface="Comic Sans MS"/>
                <a:cs typeface="Arial"/>
              </a:rPr>
              <a:t>toys </a:t>
            </a:r>
            <a:endParaRPr lang="en-GB" dirty="0"/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Remind whoever does the shopping at home to make a list </a:t>
            </a:r>
            <a:r>
              <a:rPr lang="en-GB">
                <a:latin typeface="Comic Sans MS"/>
                <a:cs typeface="Arial"/>
              </a:rPr>
              <a:t>first and to take their reusable </a:t>
            </a:r>
            <a:r>
              <a:rPr lang="en-GB" dirty="0">
                <a:latin typeface="Comic Sans MS"/>
                <a:cs typeface="Arial"/>
              </a:rPr>
              <a:t>bags!</a:t>
            </a:r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Put things in the correct bin!- ask a grown up if you're </a:t>
            </a:r>
            <a:r>
              <a:rPr lang="en-GB">
                <a:latin typeface="Comic Sans MS"/>
                <a:cs typeface="Arial"/>
              </a:rPr>
              <a:t>not sure</a:t>
            </a:r>
            <a:endParaRPr lang="en-GB" dirty="0">
              <a:latin typeface="Comic Sans MS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3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3260" y="2438400"/>
            <a:ext cx="8281815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Something that is no longer useful to us in its current form </a:t>
            </a:r>
          </a:p>
        </p:txBody>
      </p:sp>
    </p:spTree>
    <p:extLst>
      <p:ext uri="{BB962C8B-B14F-4D97-AF65-F5344CB8AC3E}">
        <p14:creationId xmlns:p14="http://schemas.microsoft.com/office/powerpoint/2010/main" val="1457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3805" y="2608592"/>
            <a:ext cx="849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Can you think of any examples?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62">
            <a:off x="460101" y="4031439"/>
            <a:ext cx="3160275" cy="235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74">
            <a:off x="1029522" y="511423"/>
            <a:ext cx="2645433" cy="210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779">
            <a:off x="7977628" y="4147875"/>
            <a:ext cx="3659910" cy="2443809"/>
          </a:xfrm>
          <a:prstGeom prst="rect">
            <a:avLst/>
          </a:prstGeom>
        </p:spPr>
      </p:pic>
      <p:pic>
        <p:nvPicPr>
          <p:cNvPr id="2050" name="Picture 2" descr="Image result for plastic bottles pots tubs and tra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41">
            <a:off x="8463708" y="138059"/>
            <a:ext cx="3496742" cy="24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y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4484654"/>
            <a:ext cx="2332168" cy="23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i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345848"/>
            <a:ext cx="2116743" cy="21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8225"/>
            <a:ext cx="11556206" cy="379690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omic Sans MS" panose="030F0702030302020204" pitchFamily="66" charset="0"/>
              </a:rPr>
              <a:t>In the UK we produce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8000" b="1" dirty="0">
                <a:solidFill>
                  <a:srgbClr val="8DC63F"/>
                </a:solidFill>
              </a:rPr>
              <a:t>31 MILLION TONNES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6600" b="1" dirty="0">
                <a:latin typeface="Comic Sans MS" panose="030F0702030302020204" pitchFamily="66" charset="0"/>
              </a:rPr>
              <a:t>of waste a year! </a:t>
            </a:r>
          </a:p>
        </p:txBody>
      </p:sp>
    </p:spTree>
    <p:extLst>
      <p:ext uri="{BB962C8B-B14F-4D97-AF65-F5344CB8AC3E}">
        <p14:creationId xmlns:p14="http://schemas.microsoft.com/office/powerpoint/2010/main" val="1005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766" y="951656"/>
            <a:ext cx="1032533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31 million tonnes</a:t>
            </a:r>
          </a:p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= </a:t>
            </a:r>
          </a:p>
          <a:p>
            <a:pPr algn="ctr"/>
            <a:r>
              <a:rPr lang="en-GB" sz="6000" b="1" dirty="0">
                <a:latin typeface="Comic Sans MS"/>
              </a:rPr>
              <a:t>3.5 million Double decker buses! 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Waste can cause a lot of problems</a:t>
            </a:r>
            <a:r>
              <a:rPr lang="en-GB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8992" y="1329274"/>
            <a:ext cx="4146936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71C5E8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It can be very smelly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5507" y="4028173"/>
            <a:ext cx="5108329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hurt animals and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91" y="1618715"/>
            <a:ext cx="437838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Takes up a lot of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 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59" y="5160893"/>
            <a:ext cx="538671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be difficult to get rid of</a:t>
            </a:r>
          </a:p>
        </p:txBody>
      </p:sp>
      <p:pic>
        <p:nvPicPr>
          <p:cNvPr id="9" name="Picture 2" descr="Image result for sm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9">
            <a:off x="8330570" y="2062917"/>
            <a:ext cx="2562895" cy="1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waste and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891">
            <a:off x="4818658" y="2020907"/>
            <a:ext cx="2708275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land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50">
            <a:off x="393219" y="2288296"/>
            <a:ext cx="3264962" cy="16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othbru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194">
            <a:off x="5750718" y="4794802"/>
            <a:ext cx="1392391" cy="13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lastic ba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52" y="4831529"/>
            <a:ext cx="1582226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20" y="4929443"/>
            <a:ext cx="1296075" cy="865420"/>
          </a:xfrm>
          <a:prstGeom prst="rect">
            <a:avLst/>
          </a:prstGeom>
        </p:spPr>
      </p:pic>
      <p:pic>
        <p:nvPicPr>
          <p:cNvPr id="13" name="Picture 2" descr="Image result for frid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32" y="4883271"/>
            <a:ext cx="1215455" cy="12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76073"/>
              </p:ext>
            </p:extLst>
          </p:nvPr>
        </p:nvGraphicFramePr>
        <p:xfrm>
          <a:off x="838199" y="1355725"/>
          <a:ext cx="5938157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8" name="Right Arrow 7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 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96000" y="4098725"/>
            <a:ext cx="5701393" cy="1532334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 much as possible so that they can be made into new things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209183"/>
            <a:ext cx="10370270" cy="2034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Reduce</a:t>
            </a:r>
          </a:p>
          <a:p>
            <a:r>
              <a:rPr lang="en-GB" sz="2400" dirty="0"/>
              <a:t>Think before you buy and only buy things that you need</a:t>
            </a:r>
          </a:p>
          <a:p>
            <a:r>
              <a:rPr lang="en-GB" sz="2400" dirty="0">
                <a:latin typeface="Comic Sans MS"/>
                <a:cs typeface="Arial"/>
              </a:rPr>
              <a:t>Think about the packaging before you buy 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5380" y="5872164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6" name="Picture 2" descr="Kellogg's® Coco Pops® | Kellogg's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1" y="3121146"/>
            <a:ext cx="1603057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755380" y="2580544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servings</a:t>
            </a:r>
          </a:p>
        </p:txBody>
      </p:sp>
      <p:pic>
        <p:nvPicPr>
          <p:cNvPr id="1030" name="Picture 6" descr="Kellogg's Cereal Variety Packs, Pack of 8: Amazon.co.uk: Groc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8" y="3581514"/>
            <a:ext cx="3130551" cy="1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7435" y="3366925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8 Cardboard boxes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20441" y="4287504"/>
            <a:ext cx="1813078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inside bags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25071" y="5058365"/>
            <a:ext cx="1816895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wrapped in plastic film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2384" y="3043840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24 servings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39790" y="3813905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1 Cardboard box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7846" y="4571855"/>
            <a:ext cx="1813078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1 inside bag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2892" y="5121645"/>
            <a:ext cx="1816895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No plastic film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5332" y="5382542"/>
            <a:ext cx="2464948" cy="7150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£4.00 or 16p a serving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9044" y="5285894"/>
            <a:ext cx="2464948" cy="71508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£2.30 or 29p a serving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98781" y="2718031"/>
            <a:ext cx="3702997" cy="699234"/>
          </a:xfrm>
          <a:prstGeom prst="round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/>
              </a:rPr>
              <a:t>Which will make more waste?</a:t>
            </a:r>
          </a:p>
        </p:txBody>
      </p:sp>
    </p:spTree>
    <p:extLst>
      <p:ext uri="{BB962C8B-B14F-4D97-AF65-F5344CB8AC3E}">
        <p14:creationId xmlns:p14="http://schemas.microsoft.com/office/powerpoint/2010/main" val="20260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3AC40-A87C-4688-BC28-32A3E33AAE2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8ee5520e-8a30-4f9a-8ee6-9c5a5869eb9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767EED-3446-426A-909A-979253951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9A394-C530-4ECF-8BD4-361CE7D96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641</Words>
  <Application>Microsoft Office PowerPoint</Application>
  <PresentationFormat>Widescreen</PresentationFormat>
  <Paragraphs>125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3R’s </vt:lpstr>
      <vt:lpstr>What is Waste?</vt:lpstr>
      <vt:lpstr>What is Waste?</vt:lpstr>
      <vt:lpstr>PowerPoint Presentation</vt:lpstr>
      <vt:lpstr>In the UK we produce  31 MILLION TONNES  of waste a year! </vt:lpstr>
      <vt:lpstr>PowerPoint Presentation</vt:lpstr>
      <vt:lpstr>Waste can cause a lot of problems…</vt:lpstr>
      <vt:lpstr>The 3R’s</vt:lpstr>
      <vt:lpstr>Examples of the 3Rs</vt:lpstr>
      <vt:lpstr>Examples of the 3Rs</vt:lpstr>
      <vt:lpstr>Examples of the 3Rs</vt:lpstr>
      <vt:lpstr>To help bin-workers, we sort our waste into different colour bins</vt:lpstr>
      <vt:lpstr>In Sheffield, we have 4 bins</vt:lpstr>
      <vt:lpstr>In Sheffield, we have 4 bins</vt:lpstr>
      <vt:lpstr>In Sheffield, we have 4 bins</vt:lpstr>
      <vt:lpstr>In Sheffield, we have 4 bins</vt:lpstr>
      <vt:lpstr>Why should we recycle?</vt:lpstr>
      <vt:lpstr>Why should we recycle?</vt:lpstr>
      <vt:lpstr>Why should we recycle?</vt:lpstr>
      <vt:lpstr>How can you help?</vt:lpstr>
      <vt:lpstr>The 3Rs at home and school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3R’s</dc:title>
  <dc:creator>Rebecca Wilson</dc:creator>
  <cp:lastModifiedBy>Rebecca Wilson</cp:lastModifiedBy>
  <cp:revision>120</cp:revision>
  <dcterms:created xsi:type="dcterms:W3CDTF">2020-07-06T13:20:54Z</dcterms:created>
  <dcterms:modified xsi:type="dcterms:W3CDTF">2020-11-06T14:46:44Z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