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sldIdLst>
    <p:sldId id="256" r:id="rId5"/>
    <p:sldId id="258" r:id="rId6"/>
    <p:sldId id="259" r:id="rId7"/>
    <p:sldId id="262" r:id="rId8"/>
    <p:sldId id="263" r:id="rId9"/>
    <p:sldId id="264" r:id="rId10"/>
    <p:sldId id="265" r:id="rId11"/>
    <p:sldId id="260" r:id="rId12"/>
    <p:sldId id="299" r:id="rId13"/>
    <p:sldId id="300" r:id="rId14"/>
    <p:sldId id="301" r:id="rId15"/>
    <p:sldId id="266" r:id="rId16"/>
    <p:sldId id="302" r:id="rId17"/>
    <p:sldId id="303" r:id="rId18"/>
    <p:sldId id="304" r:id="rId19"/>
    <p:sldId id="305" r:id="rId20"/>
    <p:sldId id="270" r:id="rId21"/>
    <p:sldId id="298" r:id="rId22"/>
    <p:sldId id="282" r:id="rId23"/>
    <p:sldId id="284" r:id="rId24"/>
    <p:sldId id="28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take_out_the_garbag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7559AF8-058C-41D5-B120-B6A0B74FF550}">
          <p14:sldIdLst>
            <p14:sldId id="256"/>
          </p14:sldIdLst>
        </p14:section>
        <p14:section name="What is waste and why is it a problem?" id="{441A3654-678D-4D45-8239-26EBE95370E7}">
          <p14:sldIdLst>
            <p14:sldId id="258"/>
            <p14:sldId id="259"/>
            <p14:sldId id="262"/>
            <p14:sldId id="263"/>
            <p14:sldId id="264"/>
            <p14:sldId id="265"/>
          </p14:sldIdLst>
        </p14:section>
        <p14:section name="The 3Rs" id="{CE225496-CF9F-49CC-8512-38A775D71F9C}">
          <p14:sldIdLst>
            <p14:sldId id="260"/>
            <p14:sldId id="299"/>
            <p14:sldId id="300"/>
            <p14:sldId id="301"/>
            <p14:sldId id="266"/>
          </p14:sldIdLst>
        </p14:section>
        <p14:section name="Sheffield bins" id="{29B60FC8-FEBF-46A8-A362-414FF8AB34F7}">
          <p14:sldIdLst>
            <p14:sldId id="302"/>
            <p14:sldId id="303"/>
            <p14:sldId id="304"/>
            <p14:sldId id="305"/>
          </p14:sldIdLst>
        </p14:section>
        <p14:section name="Why should we recycle and what can you do?" id="{FE2BEA01-E2AB-4806-8190-E490529BC6ED}">
          <p14:sldIdLst>
            <p14:sldId id="270"/>
            <p14:sldId id="298"/>
            <p14:sldId id="282"/>
            <p14:sldId id="284"/>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16" autoAdjust="0"/>
  </p:normalViewPr>
  <p:slideViewPr>
    <p:cSldViewPr snapToGrid="0" showGuides="1">
      <p:cViewPr varScale="1">
        <p:scale>
          <a:sx n="84" d="100"/>
          <a:sy n="84" d="100"/>
        </p:scale>
        <p:origin x="15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321A79F8-34BA-43F0-9274-C47A29F10CFD}"/>
    <pc:docChg chg="modSld">
      <pc:chgData name="Rebecca Wilson" userId="64cd8bce-7890-4c37-b3e1-072c1b583e6a" providerId="ADAL" clId="{321A79F8-34BA-43F0-9274-C47A29F10CFD}" dt="2025-04-09T12:43:22.128" v="0" actId="6549"/>
      <pc:docMkLst>
        <pc:docMk/>
      </pc:docMkLst>
      <pc:sldChg chg="modNotesTx">
        <pc:chgData name="Rebecca Wilson" userId="64cd8bce-7890-4c37-b3e1-072c1b583e6a" providerId="ADAL" clId="{321A79F8-34BA-43F0-9274-C47A29F10CFD}" dt="2025-04-09T12:43:22.128" v="0" actId="6549"/>
        <pc:sldMkLst>
          <pc:docMk/>
          <pc:sldMk cId="1457073111" sldId="259"/>
        </pc:sldMkLst>
      </pc:sldChg>
    </pc:docChg>
  </pc:docChgLst>
  <pc:docChgLst>
    <pc:chgData name="Rebecca Wilson" userId="64cd8bce-7890-4c37-b3e1-072c1b583e6a" providerId="ADAL" clId="{8F773290-B2A5-4BBB-AC58-70B87F5442C0}"/>
    <pc:docChg chg="modSld">
      <pc:chgData name="Rebecca Wilson" userId="64cd8bce-7890-4c37-b3e1-072c1b583e6a" providerId="ADAL" clId="{8F773290-B2A5-4BBB-AC58-70B87F5442C0}" dt="2025-04-08T12:58:47.498" v="18"/>
      <pc:docMkLst>
        <pc:docMk/>
      </pc:docMkLst>
      <pc:sldChg chg="modNotesTx">
        <pc:chgData name="Rebecca Wilson" userId="64cd8bce-7890-4c37-b3e1-072c1b583e6a" providerId="ADAL" clId="{8F773290-B2A5-4BBB-AC58-70B87F5442C0}" dt="2025-04-08T12:58:41.064" v="15" actId="20577"/>
        <pc:sldMkLst>
          <pc:docMk/>
          <pc:sldMk cId="4209524094" sldId="302"/>
        </pc:sldMkLst>
      </pc:sldChg>
      <pc:sldChg chg="modNotesTx">
        <pc:chgData name="Rebecca Wilson" userId="64cd8bce-7890-4c37-b3e1-072c1b583e6a" providerId="ADAL" clId="{8F773290-B2A5-4BBB-AC58-70B87F5442C0}" dt="2025-04-08T12:58:25.701" v="2"/>
        <pc:sldMkLst>
          <pc:docMk/>
          <pc:sldMk cId="2867154535" sldId="303"/>
        </pc:sldMkLst>
      </pc:sldChg>
      <pc:sldChg chg="modNotesTx">
        <pc:chgData name="Rebecca Wilson" userId="64cd8bce-7890-4c37-b3e1-072c1b583e6a" providerId="ADAL" clId="{8F773290-B2A5-4BBB-AC58-70B87F5442C0}" dt="2025-04-08T12:58:36.279" v="13" actId="20577"/>
        <pc:sldMkLst>
          <pc:docMk/>
          <pc:sldMk cId="2064793999" sldId="304"/>
        </pc:sldMkLst>
      </pc:sldChg>
      <pc:sldChg chg="modNotesTx">
        <pc:chgData name="Rebecca Wilson" userId="64cd8bce-7890-4c37-b3e1-072c1b583e6a" providerId="ADAL" clId="{8F773290-B2A5-4BBB-AC58-70B87F5442C0}" dt="2025-04-08T12:58:47.498" v="18"/>
        <pc:sldMkLst>
          <pc:docMk/>
          <pc:sldMk cId="2490899751" sldId="305"/>
        </pc:sldMkLst>
      </pc:sldChg>
    </pc:docChg>
  </pc:docChgLst>
  <pc:docChgLst>
    <pc:chgData name="Rebecca Wilson" userId="64cd8bce-7890-4c37-b3e1-072c1b583e6a" providerId="ADAL" clId="{21666C75-4641-4509-8553-B67FE7A875D7}"/>
    <pc:docChg chg="custSel addSld delSld modSld sldOrd addSection modSection">
      <pc:chgData name="Rebecca Wilson" userId="64cd8bce-7890-4c37-b3e1-072c1b583e6a" providerId="ADAL" clId="{21666C75-4641-4509-8553-B67FE7A875D7}" dt="2025-03-31T12:36:00.628" v="232" actId="20577"/>
      <pc:docMkLst>
        <pc:docMk/>
      </pc:docMkLst>
      <pc:sldChg chg="add del modNotesTx">
        <pc:chgData name="Rebecca Wilson" userId="64cd8bce-7890-4c37-b3e1-072c1b583e6a" providerId="ADAL" clId="{21666C75-4641-4509-8553-B67FE7A875D7}" dt="2025-03-31T12:31:05.328" v="13" actId="20577"/>
        <pc:sldMkLst>
          <pc:docMk/>
          <pc:sldMk cId="2377162575" sldId="256"/>
        </pc:sldMkLst>
      </pc:sldChg>
      <pc:sldChg chg="add del">
        <pc:chgData name="Rebecca Wilson" userId="64cd8bce-7890-4c37-b3e1-072c1b583e6a" providerId="ADAL" clId="{21666C75-4641-4509-8553-B67FE7A875D7}" dt="2025-03-31T12:30:14.509" v="1"/>
        <pc:sldMkLst>
          <pc:docMk/>
          <pc:sldMk cId="65352198" sldId="258"/>
        </pc:sldMkLst>
      </pc:sldChg>
      <pc:sldChg chg="add del">
        <pc:chgData name="Rebecca Wilson" userId="64cd8bce-7890-4c37-b3e1-072c1b583e6a" providerId="ADAL" clId="{21666C75-4641-4509-8553-B67FE7A875D7}" dt="2025-03-31T12:30:14.509" v="1"/>
        <pc:sldMkLst>
          <pc:docMk/>
          <pc:sldMk cId="1457073111" sldId="259"/>
        </pc:sldMkLst>
      </pc:sldChg>
      <pc:sldChg chg="add del">
        <pc:chgData name="Rebecca Wilson" userId="64cd8bce-7890-4c37-b3e1-072c1b583e6a" providerId="ADAL" clId="{21666C75-4641-4509-8553-B67FE7A875D7}" dt="2025-03-31T12:30:14.509" v="1"/>
        <pc:sldMkLst>
          <pc:docMk/>
          <pc:sldMk cId="322185735" sldId="260"/>
        </pc:sldMkLst>
      </pc:sldChg>
      <pc:sldChg chg="add del">
        <pc:chgData name="Rebecca Wilson" userId="64cd8bce-7890-4c37-b3e1-072c1b583e6a" providerId="ADAL" clId="{21666C75-4641-4509-8553-B67FE7A875D7}" dt="2025-03-31T12:30:14.509" v="1"/>
        <pc:sldMkLst>
          <pc:docMk/>
          <pc:sldMk cId="2985740720" sldId="262"/>
        </pc:sldMkLst>
      </pc:sldChg>
      <pc:sldChg chg="add del">
        <pc:chgData name="Rebecca Wilson" userId="64cd8bce-7890-4c37-b3e1-072c1b583e6a" providerId="ADAL" clId="{21666C75-4641-4509-8553-B67FE7A875D7}" dt="2025-03-31T12:30:14.509" v="1"/>
        <pc:sldMkLst>
          <pc:docMk/>
          <pc:sldMk cId="1005642711" sldId="263"/>
        </pc:sldMkLst>
      </pc:sldChg>
      <pc:sldChg chg="add del">
        <pc:chgData name="Rebecca Wilson" userId="64cd8bce-7890-4c37-b3e1-072c1b583e6a" providerId="ADAL" clId="{21666C75-4641-4509-8553-B67FE7A875D7}" dt="2025-03-31T12:30:14.509" v="1"/>
        <pc:sldMkLst>
          <pc:docMk/>
          <pc:sldMk cId="2016699996" sldId="264"/>
        </pc:sldMkLst>
      </pc:sldChg>
      <pc:sldChg chg="add del">
        <pc:chgData name="Rebecca Wilson" userId="64cd8bce-7890-4c37-b3e1-072c1b583e6a" providerId="ADAL" clId="{21666C75-4641-4509-8553-B67FE7A875D7}" dt="2025-03-31T12:30:14.509" v="1"/>
        <pc:sldMkLst>
          <pc:docMk/>
          <pc:sldMk cId="2177173666" sldId="265"/>
        </pc:sldMkLst>
      </pc:sldChg>
      <pc:sldChg chg="add del">
        <pc:chgData name="Rebecca Wilson" userId="64cd8bce-7890-4c37-b3e1-072c1b583e6a" providerId="ADAL" clId="{21666C75-4641-4509-8553-B67FE7A875D7}" dt="2025-03-31T12:30:14.509" v="1"/>
        <pc:sldMkLst>
          <pc:docMk/>
          <pc:sldMk cId="2769282728" sldId="266"/>
        </pc:sldMkLst>
      </pc:sldChg>
      <pc:sldChg chg="del">
        <pc:chgData name="Rebecca Wilson" userId="64cd8bce-7890-4c37-b3e1-072c1b583e6a" providerId="ADAL" clId="{21666C75-4641-4509-8553-B67FE7A875D7}" dt="2025-03-31T12:30:24.253" v="2" actId="47"/>
        <pc:sldMkLst>
          <pc:docMk/>
          <pc:sldMk cId="3794458970" sldId="270"/>
        </pc:sldMkLst>
      </pc:sldChg>
      <pc:sldChg chg="del">
        <pc:chgData name="Rebecca Wilson" userId="64cd8bce-7890-4c37-b3e1-072c1b583e6a" providerId="ADAL" clId="{21666C75-4641-4509-8553-B67FE7A875D7}" dt="2025-03-31T12:30:24.253" v="2" actId="47"/>
        <pc:sldMkLst>
          <pc:docMk/>
          <pc:sldMk cId="1292133897" sldId="282"/>
        </pc:sldMkLst>
      </pc:sldChg>
      <pc:sldChg chg="del">
        <pc:chgData name="Rebecca Wilson" userId="64cd8bce-7890-4c37-b3e1-072c1b583e6a" providerId="ADAL" clId="{21666C75-4641-4509-8553-B67FE7A875D7}" dt="2025-03-31T12:30:24.253" v="2" actId="47"/>
        <pc:sldMkLst>
          <pc:docMk/>
          <pc:sldMk cId="322074964" sldId="284"/>
        </pc:sldMkLst>
      </pc:sldChg>
      <pc:sldChg chg="del">
        <pc:chgData name="Rebecca Wilson" userId="64cd8bce-7890-4c37-b3e1-072c1b583e6a" providerId="ADAL" clId="{21666C75-4641-4509-8553-B67FE7A875D7}" dt="2025-03-31T12:30:24.253" v="2" actId="47"/>
        <pc:sldMkLst>
          <pc:docMk/>
          <pc:sldMk cId="2298350829" sldId="285"/>
        </pc:sldMkLst>
      </pc:sldChg>
      <pc:sldChg chg="del">
        <pc:chgData name="Rebecca Wilson" userId="64cd8bce-7890-4c37-b3e1-072c1b583e6a" providerId="ADAL" clId="{21666C75-4641-4509-8553-B67FE7A875D7}" dt="2025-03-31T12:30:24.253" v="2" actId="47"/>
        <pc:sldMkLst>
          <pc:docMk/>
          <pc:sldMk cId="1655890933" sldId="298"/>
        </pc:sldMkLst>
      </pc:sldChg>
      <pc:sldChg chg="add del">
        <pc:chgData name="Rebecca Wilson" userId="64cd8bce-7890-4c37-b3e1-072c1b583e6a" providerId="ADAL" clId="{21666C75-4641-4509-8553-B67FE7A875D7}" dt="2025-03-31T12:30:14.509" v="1"/>
        <pc:sldMkLst>
          <pc:docMk/>
          <pc:sldMk cId="2026083730" sldId="299"/>
        </pc:sldMkLst>
      </pc:sldChg>
      <pc:sldChg chg="add del">
        <pc:chgData name="Rebecca Wilson" userId="64cd8bce-7890-4c37-b3e1-072c1b583e6a" providerId="ADAL" clId="{21666C75-4641-4509-8553-B67FE7A875D7}" dt="2025-03-31T12:30:14.509" v="1"/>
        <pc:sldMkLst>
          <pc:docMk/>
          <pc:sldMk cId="3106787994" sldId="300"/>
        </pc:sldMkLst>
      </pc:sldChg>
      <pc:sldChg chg="add del">
        <pc:chgData name="Rebecca Wilson" userId="64cd8bce-7890-4c37-b3e1-072c1b583e6a" providerId="ADAL" clId="{21666C75-4641-4509-8553-B67FE7A875D7}" dt="2025-03-31T12:30:14.509" v="1"/>
        <pc:sldMkLst>
          <pc:docMk/>
          <pc:sldMk cId="21233365" sldId="301"/>
        </pc:sldMkLst>
      </pc:sldChg>
      <pc:sldChg chg="modSp ord modNotesTx">
        <pc:chgData name="Rebecca Wilson" userId="64cd8bce-7890-4c37-b3e1-072c1b583e6a" providerId="ADAL" clId="{21666C75-4641-4509-8553-B67FE7A875D7}" dt="2025-03-31T12:34:50.488" v="181" actId="20577"/>
        <pc:sldMkLst>
          <pc:docMk/>
          <pc:sldMk cId="4209524094" sldId="302"/>
        </pc:sldMkLst>
        <pc:spChg chg="mod">
          <ac:chgData name="Rebecca Wilson" userId="64cd8bce-7890-4c37-b3e1-072c1b583e6a" providerId="ADAL" clId="{21666C75-4641-4509-8553-B67FE7A875D7}" dt="2025-03-31T12:31:13.472" v="18" actId="20577"/>
          <ac:spMkLst>
            <pc:docMk/>
            <pc:sldMk cId="4209524094" sldId="302"/>
            <ac:spMk id="2" creationId="{00000000-0000-0000-0000-000000000000}"/>
          </ac:spMkLst>
        </pc:spChg>
      </pc:sldChg>
      <pc:sldChg chg="modSp mod modNotesTx">
        <pc:chgData name="Rebecca Wilson" userId="64cd8bce-7890-4c37-b3e1-072c1b583e6a" providerId="ADAL" clId="{21666C75-4641-4509-8553-B67FE7A875D7}" dt="2025-03-31T12:35:07.628" v="187" actId="20577"/>
        <pc:sldMkLst>
          <pc:docMk/>
          <pc:sldMk cId="2867154535" sldId="303"/>
        </pc:sldMkLst>
        <pc:spChg chg="mod">
          <ac:chgData name="Rebecca Wilson" userId="64cd8bce-7890-4c37-b3e1-072c1b583e6a" providerId="ADAL" clId="{21666C75-4641-4509-8553-B67FE7A875D7}" dt="2025-03-31T12:31:18.566" v="23" actId="20577"/>
          <ac:spMkLst>
            <pc:docMk/>
            <pc:sldMk cId="2867154535" sldId="303"/>
            <ac:spMk id="2" creationId="{00000000-0000-0000-0000-000000000000}"/>
          </ac:spMkLst>
        </pc:spChg>
      </pc:sldChg>
      <pc:sldChg chg="modSp mod modNotesTx">
        <pc:chgData name="Rebecca Wilson" userId="64cd8bce-7890-4c37-b3e1-072c1b583e6a" providerId="ADAL" clId="{21666C75-4641-4509-8553-B67FE7A875D7}" dt="2025-03-31T12:35:24.675" v="189" actId="20577"/>
        <pc:sldMkLst>
          <pc:docMk/>
          <pc:sldMk cId="2064793999" sldId="304"/>
        </pc:sldMkLst>
        <pc:spChg chg="mod">
          <ac:chgData name="Rebecca Wilson" userId="64cd8bce-7890-4c37-b3e1-072c1b583e6a" providerId="ADAL" clId="{21666C75-4641-4509-8553-B67FE7A875D7}" dt="2025-03-31T12:31:22.019" v="28" actId="20577"/>
          <ac:spMkLst>
            <pc:docMk/>
            <pc:sldMk cId="2064793999" sldId="304"/>
            <ac:spMk id="2" creationId="{00000000-0000-0000-0000-000000000000}"/>
          </ac:spMkLst>
        </pc:spChg>
      </pc:sldChg>
      <pc:sldChg chg="modSp mod modNotesTx">
        <pc:chgData name="Rebecca Wilson" userId="64cd8bce-7890-4c37-b3e1-072c1b583e6a" providerId="ADAL" clId="{21666C75-4641-4509-8553-B67FE7A875D7}" dt="2025-03-31T12:36:00.628" v="232" actId="20577"/>
        <pc:sldMkLst>
          <pc:docMk/>
          <pc:sldMk cId="2490899751" sldId="305"/>
        </pc:sldMkLst>
        <pc:spChg chg="mod">
          <ac:chgData name="Rebecca Wilson" userId="64cd8bce-7890-4c37-b3e1-072c1b583e6a" providerId="ADAL" clId="{21666C75-4641-4509-8553-B67FE7A875D7}" dt="2025-03-31T12:31:28.081" v="33" actId="20577"/>
          <ac:spMkLst>
            <pc:docMk/>
            <pc:sldMk cId="2490899751" sldId="305"/>
            <ac:spMk id="2" creationId="{00000000-0000-0000-0000-000000000000}"/>
          </ac:spMkLst>
        </pc:spChg>
      </pc:sldChg>
      <pc:sldChg chg="del">
        <pc:chgData name="Rebecca Wilson" userId="64cd8bce-7890-4c37-b3e1-072c1b583e6a" providerId="ADAL" clId="{21666C75-4641-4509-8553-B67FE7A875D7}" dt="2025-03-31T12:32:06.113" v="34" actId="47"/>
        <pc:sldMkLst>
          <pc:docMk/>
          <pc:sldMk cId="395084333" sldId="306"/>
        </pc:sldMkLst>
      </pc:sldChg>
      <pc:sldChg chg="del">
        <pc:chgData name="Rebecca Wilson" userId="64cd8bce-7890-4c37-b3e1-072c1b583e6a" providerId="ADAL" clId="{21666C75-4641-4509-8553-B67FE7A875D7}" dt="2025-03-31T12:32:06.113" v="34" actId="47"/>
        <pc:sldMkLst>
          <pc:docMk/>
          <pc:sldMk cId="2759099137" sldId="307"/>
        </pc:sldMkLst>
      </pc:sldChg>
      <pc:sldChg chg="del">
        <pc:chgData name="Rebecca Wilson" userId="64cd8bce-7890-4c37-b3e1-072c1b583e6a" providerId="ADAL" clId="{21666C75-4641-4509-8553-B67FE7A875D7}" dt="2025-03-31T12:32:06.113" v="34" actId="47"/>
        <pc:sldMkLst>
          <pc:docMk/>
          <pc:sldMk cId="891622787" sldId="308"/>
        </pc:sldMkLst>
      </pc:sldChg>
      <pc:sldChg chg="del">
        <pc:chgData name="Rebecca Wilson" userId="64cd8bce-7890-4c37-b3e1-072c1b583e6a" providerId="ADAL" clId="{21666C75-4641-4509-8553-B67FE7A875D7}" dt="2025-03-31T12:32:06.113" v="34" actId="47"/>
        <pc:sldMkLst>
          <pc:docMk/>
          <pc:sldMk cId="1479267738" sldId="309"/>
        </pc:sldMkLst>
      </pc:sldChg>
      <pc:sldChg chg="del">
        <pc:chgData name="Rebecca Wilson" userId="64cd8bce-7890-4c37-b3e1-072c1b583e6a" providerId="ADAL" clId="{21666C75-4641-4509-8553-B67FE7A875D7}" dt="2025-03-31T12:32:06.113" v="34" actId="47"/>
        <pc:sldMkLst>
          <pc:docMk/>
          <pc:sldMk cId="810999702" sldId="310"/>
        </pc:sldMkLst>
      </pc:sldChg>
      <pc:sldChg chg="del">
        <pc:chgData name="Rebecca Wilson" userId="64cd8bce-7890-4c37-b3e1-072c1b583e6a" providerId="ADAL" clId="{21666C75-4641-4509-8553-B67FE7A875D7}" dt="2025-03-31T12:32:06.113" v="34" actId="47"/>
        <pc:sldMkLst>
          <pc:docMk/>
          <pc:sldMk cId="4251310301" sldId="311"/>
        </pc:sldMkLst>
      </pc:sldChg>
      <pc:sldChg chg="del">
        <pc:chgData name="Rebecca Wilson" userId="64cd8bce-7890-4c37-b3e1-072c1b583e6a" providerId="ADAL" clId="{21666C75-4641-4509-8553-B67FE7A875D7}" dt="2025-03-31T12:32:06.113" v="34" actId="47"/>
        <pc:sldMkLst>
          <pc:docMk/>
          <pc:sldMk cId="3318296620" sldId="312"/>
        </pc:sldMkLst>
      </pc:sldChg>
      <pc:sldChg chg="del">
        <pc:chgData name="Rebecca Wilson" userId="64cd8bce-7890-4c37-b3e1-072c1b583e6a" providerId="ADAL" clId="{21666C75-4641-4509-8553-B67FE7A875D7}" dt="2025-03-31T12:32:06.113" v="34" actId="47"/>
        <pc:sldMkLst>
          <pc:docMk/>
          <pc:sldMk cId="2946375682" sldId="313"/>
        </pc:sldMkLst>
      </pc:sldChg>
      <pc:sldChg chg="del">
        <pc:chgData name="Rebecca Wilson" userId="64cd8bce-7890-4c37-b3e1-072c1b583e6a" providerId="ADAL" clId="{21666C75-4641-4509-8553-B67FE7A875D7}" dt="2025-03-31T12:32:06.113" v="34" actId="47"/>
        <pc:sldMkLst>
          <pc:docMk/>
          <pc:sldMk cId="875053693" sldId="314"/>
        </pc:sldMkLst>
      </pc:sldChg>
      <pc:sldChg chg="del">
        <pc:chgData name="Rebecca Wilson" userId="64cd8bce-7890-4c37-b3e1-072c1b583e6a" providerId="ADAL" clId="{21666C75-4641-4509-8553-B67FE7A875D7}" dt="2025-03-31T12:32:06.113" v="34" actId="47"/>
        <pc:sldMkLst>
          <pc:docMk/>
          <pc:sldMk cId="3111179035" sldId="315"/>
        </pc:sldMkLst>
      </pc:sldChg>
      <pc:sldChg chg="del">
        <pc:chgData name="Rebecca Wilson" userId="64cd8bce-7890-4c37-b3e1-072c1b583e6a" providerId="ADAL" clId="{21666C75-4641-4509-8553-B67FE7A875D7}" dt="2025-03-31T12:32:06.113" v="34" actId="47"/>
        <pc:sldMkLst>
          <pc:docMk/>
          <pc:sldMk cId="3747628563" sldId="316"/>
        </pc:sldMkLst>
      </pc:sldChg>
      <pc:sldChg chg="del">
        <pc:chgData name="Rebecca Wilson" userId="64cd8bce-7890-4c37-b3e1-072c1b583e6a" providerId="ADAL" clId="{21666C75-4641-4509-8553-B67FE7A875D7}" dt="2025-03-31T12:32:15.082" v="35" actId="47"/>
        <pc:sldMkLst>
          <pc:docMk/>
          <pc:sldMk cId="764015796" sldId="3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09/04/2025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introduce the 3Rs to key stage 1.</a:t>
            </a:r>
          </a:p>
          <a:p>
            <a:r>
              <a:rPr lang="en-GB" dirty="0"/>
              <a:t>Reduce, reuse, recycle will be phrases they will hear throughout their education and this acts as a soft introduction to the concepts.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presentation is specific to Sheffield Residents. For other areas, please check out our website.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94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means using things again and again instead of throwing them away!</a:t>
            </a:r>
          </a:p>
          <a:p>
            <a:endParaRPr lang="en-US" dirty="0"/>
          </a:p>
          <a:p>
            <a:endParaRPr lang="en-US" dirty="0"/>
          </a:p>
          <a:p>
            <a:pPr marL="171450" indent="-171450">
              <a:buFont typeface="Arial" panose="020B0604020202020204" pitchFamily="34" charset="0"/>
              <a:buChar char="•"/>
            </a:pPr>
            <a:r>
              <a:rPr lang="en-GB" dirty="0">
                <a:latin typeface="Comic Sans MS"/>
                <a:cs typeface="Arial"/>
              </a:rPr>
              <a:t>Using a refillable water bottle</a:t>
            </a:r>
            <a:endParaRPr lang="en-GB" dirty="0"/>
          </a:p>
          <a:p>
            <a:pPr marL="171450" indent="-171450">
              <a:buFont typeface="Arial" panose="020B0604020202020204" pitchFamily="34" charset="0"/>
              <a:buChar char="•"/>
            </a:pPr>
            <a:r>
              <a:rPr lang="en-GB" dirty="0"/>
              <a:t>Repairing broken tots and clothes</a:t>
            </a:r>
          </a:p>
          <a:p>
            <a:pPr marL="171450" indent="-171450">
              <a:buFont typeface="Arial" panose="020B0604020202020204" pitchFamily="34" charset="0"/>
              <a:buChar char="•"/>
            </a:pPr>
            <a:r>
              <a:rPr lang="en-GB" dirty="0"/>
              <a:t>Taking things to the charity shops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your class if they can think of any other reusing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01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72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put different items in different colour bins at home. This makes it easy to recycle the items as they can be separated into different materials more easy.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20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blue bin is for paper and cardboard such as:</a:t>
            </a:r>
          </a:p>
          <a:p>
            <a:pPr marL="171450" indent="-171450">
              <a:buFont typeface="Arial" panose="020B0604020202020204" pitchFamily="34" charset="0"/>
              <a:buChar char="•"/>
            </a:pPr>
            <a:r>
              <a:rPr lang="en-GB" dirty="0"/>
              <a:t>Envelopes</a:t>
            </a:r>
          </a:p>
          <a:p>
            <a:pPr marL="171450" indent="-171450">
              <a:buFont typeface="Arial" panose="020B0604020202020204" pitchFamily="34" charset="0"/>
              <a:buChar char="•"/>
            </a:pPr>
            <a:r>
              <a:rPr lang="en-GB" dirty="0"/>
              <a:t>Newspapers</a:t>
            </a:r>
          </a:p>
          <a:p>
            <a:pPr marL="171450" indent="-171450">
              <a:buFont typeface="Arial" panose="020B0604020202020204" pitchFamily="34" charset="0"/>
              <a:buChar char="•"/>
            </a:pPr>
            <a:r>
              <a:rPr lang="en-GB" dirty="0"/>
              <a:t>Cardboard boxes</a:t>
            </a:r>
          </a:p>
          <a:p>
            <a:pPr marL="171450" indent="-171450">
              <a:buFont typeface="Arial" panose="020B0604020202020204" pitchFamily="34" charset="0"/>
              <a:buChar char="•"/>
            </a:pPr>
            <a:r>
              <a:rPr lang="en-GB" dirty="0"/>
              <a:t>Egg boxes</a:t>
            </a:r>
          </a:p>
          <a:p>
            <a:pPr marL="171450" indent="-171450">
              <a:buFont typeface="Arial" panose="020B0604020202020204" pitchFamily="34" charset="0"/>
              <a:buChar char="•"/>
            </a:pPr>
            <a:r>
              <a:rPr lang="en-GB" dirty="0"/>
              <a:t>Magazines </a:t>
            </a:r>
          </a:p>
          <a:p>
            <a:pPr marL="171450" indent="-171450">
              <a:buFont typeface="Arial" panose="020B0604020202020204" pitchFamily="34" charset="0"/>
              <a:buChar char="•"/>
            </a:pPr>
            <a:r>
              <a:rPr lang="en-GB" dirty="0"/>
              <a:t>Leaflets </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this is an animation and needs to viewed in presentation mode in order to work*</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13</a:t>
            </a:fld>
            <a:endParaRPr lang="en-GB"/>
          </a:p>
        </p:txBody>
      </p:sp>
    </p:spTree>
    <p:extLst>
      <p:ext uri="{BB962C8B-B14F-4D97-AF65-F5344CB8AC3E}">
        <p14:creationId xmlns:p14="http://schemas.microsoft.com/office/powerpoint/2010/main" val="263883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green bin is for garden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everyone will have this bin as not everyone wants/needs one and it is a paid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D9C15DE-65F2-4CB8-8A29-B372DFF3DF22}" type="slidenum">
              <a:rPr lang="en-GB" smtClean="0"/>
              <a:t>14</a:t>
            </a:fld>
            <a:endParaRPr lang="en-GB"/>
          </a:p>
        </p:txBody>
      </p:sp>
    </p:spTree>
    <p:extLst>
      <p:ext uri="{BB962C8B-B14F-4D97-AF65-F5344CB8AC3E}">
        <p14:creationId xmlns:p14="http://schemas.microsoft.com/office/powerpoint/2010/main" val="362401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brown bin is for our mixed recycling </a:t>
            </a:r>
          </a:p>
          <a:p>
            <a:r>
              <a:rPr lang="en-GB" dirty="0"/>
              <a:t>This includes:</a:t>
            </a:r>
          </a:p>
          <a:p>
            <a:pPr marL="171450" indent="-171450">
              <a:buFont typeface="Arial" panose="020B0604020202020204" pitchFamily="34" charset="0"/>
              <a:buChar char="•"/>
            </a:pPr>
            <a:r>
              <a:rPr lang="en-GB" dirty="0"/>
              <a:t>Plastic bottles – pop bottles, shampoo bottles, water bottles</a:t>
            </a:r>
          </a:p>
          <a:p>
            <a:pPr marL="171450" indent="-171450">
              <a:buFont typeface="Arial" panose="020B0604020202020204" pitchFamily="34" charset="0"/>
              <a:buChar char="•"/>
            </a:pPr>
            <a:r>
              <a:rPr lang="en-GB" dirty="0"/>
              <a:t>Tins – beans, tuna, sweetcorn</a:t>
            </a:r>
          </a:p>
          <a:p>
            <a:pPr marL="171450" indent="-171450">
              <a:buFont typeface="Arial" panose="020B0604020202020204" pitchFamily="34" charset="0"/>
              <a:buChar char="•"/>
            </a:pPr>
            <a:r>
              <a:rPr lang="en-GB" dirty="0"/>
              <a:t>Cans – pop cans</a:t>
            </a:r>
          </a:p>
          <a:p>
            <a:pPr marL="171450" indent="-171450">
              <a:buFont typeface="Arial" panose="020B0604020202020204" pitchFamily="34" charset="0"/>
              <a:buChar char="•"/>
            </a:pPr>
            <a:r>
              <a:rPr lang="en-GB" dirty="0"/>
              <a:t>Glass bottles- pop glass bottles</a:t>
            </a:r>
          </a:p>
          <a:p>
            <a:pPr marL="171450" indent="-171450">
              <a:buFont typeface="Arial" panose="020B0604020202020204" pitchFamily="34" charset="0"/>
              <a:buChar char="•"/>
            </a:pPr>
            <a:r>
              <a:rPr lang="en-GB" dirty="0"/>
              <a:t>Glass jars – jam jars, sauce jars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352888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the things we cannot recycle at home </a:t>
            </a:r>
          </a:p>
          <a:p>
            <a:endParaRPr lang="en-GB" dirty="0"/>
          </a:p>
          <a:p>
            <a:r>
              <a:rPr lang="en-GB" dirty="0"/>
              <a:t>This could be nappies, soft plastic packaging, plastic pots, tubs, and trays, and food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256387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very important because it helps keep our oceans and beaches clean.</a:t>
            </a:r>
          </a:p>
          <a:p>
            <a:endParaRPr lang="en-GB" dirty="0"/>
          </a:p>
          <a:p>
            <a:pPr marL="171450" indent="-171450">
              <a:buFont typeface="Arial" panose="020B0604020202020204" pitchFamily="34" charset="0"/>
              <a:buChar char="•"/>
            </a:pPr>
            <a:r>
              <a:rPr lang="en-GB" dirty="0"/>
              <a:t>A lot (80%) of the plastic found in the ocean comes from land based sources including litter, micro plastics and runoff.</a:t>
            </a:r>
          </a:p>
          <a:p>
            <a:pPr marL="171450" indent="-171450">
              <a:buFont typeface="Arial" panose="020B0604020202020204" pitchFamily="34" charset="0"/>
              <a:buChar char="•"/>
            </a:pPr>
            <a:r>
              <a:rPr lang="en-GB" dirty="0"/>
              <a:t>Many sea animals mistake plastic for food. Eating too much of this will make them very poorly.</a:t>
            </a:r>
          </a:p>
          <a:p>
            <a:pPr marL="171450" indent="-171450">
              <a:buFont typeface="Arial" panose="020B0604020202020204" pitchFamily="34" charset="0"/>
              <a:buChar char="•"/>
            </a:pPr>
            <a:r>
              <a:rPr lang="en-GB" dirty="0"/>
              <a:t>If plastics are recycled at home properly, they won’t end up in our oceans!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39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 plastic bottles can be recycled into a fleece jacket!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00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helps our planet and all the people and animals on it.</a:t>
            </a:r>
          </a:p>
          <a:p>
            <a:endParaRPr lang="en-GB" dirty="0"/>
          </a:p>
          <a:p>
            <a:r>
              <a:rPr lang="en-GB" dirty="0"/>
              <a:t>We recycle to look after our planet and help stop climate change.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91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to ask your class:</a:t>
            </a:r>
          </a:p>
          <a:p>
            <a:endParaRPr lang="en-GB" dirty="0"/>
          </a:p>
          <a:p>
            <a:r>
              <a:rPr lang="en-GB" dirty="0"/>
              <a:t>What is waste? You may also hear it called other words such as rubbish, trash, junk, garbage, or litter.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8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you can help?</a:t>
            </a:r>
          </a:p>
          <a:p>
            <a:endParaRPr lang="en-GB" dirty="0"/>
          </a:p>
          <a:p>
            <a:r>
              <a:rPr lang="en-GB" dirty="0"/>
              <a:t>Recap the 3Rs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70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latin typeface="Comic Sans MS"/>
                <a:cs typeface="Arial"/>
              </a:rPr>
              <a:t>Use a refillable water bottle instead of a disposable one </a:t>
            </a:r>
            <a:endParaRPr lang="en-GB" dirty="0"/>
          </a:p>
          <a:p>
            <a:pPr marL="342900" indent="-342900">
              <a:buFont typeface="Arial" panose="020B0604020202020204" pitchFamily="34" charset="0"/>
              <a:buChar char="•"/>
            </a:pPr>
            <a:r>
              <a:rPr lang="en-GB" dirty="0">
                <a:latin typeface="Comic Sans MS"/>
                <a:cs typeface="Arial"/>
              </a:rPr>
              <a:t>Donate any of your unwanted toys or clothes to charity or give them to friends and family </a:t>
            </a:r>
            <a:endParaRPr lang="en-GB" dirty="0"/>
          </a:p>
          <a:p>
            <a:pPr marL="342900" indent="-342900">
              <a:buFont typeface="Arial" panose="020B0604020202020204" pitchFamily="34" charset="0"/>
              <a:buChar char="•"/>
            </a:pPr>
            <a:r>
              <a:rPr lang="en-GB" dirty="0">
                <a:latin typeface="Comic Sans MS"/>
                <a:cs typeface="Arial"/>
              </a:rPr>
              <a:t>Remind whoever does the shopping at home to make a list first (helps to reduce food waste) and to take their reusable bags!</a:t>
            </a:r>
          </a:p>
          <a:p>
            <a:pPr marL="342900" indent="-342900">
              <a:buFont typeface="Arial" panose="020B0604020202020204" pitchFamily="34" charset="0"/>
              <a:buChar char="•"/>
            </a:pPr>
            <a:r>
              <a:rPr lang="en-GB" dirty="0">
                <a:latin typeface="Comic Sans MS"/>
                <a:cs typeface="Arial"/>
              </a:rPr>
              <a:t>Put things in the correct bin!- ask a grown up if you're not sure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03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a:t>
            </a:r>
            <a:r>
              <a:rPr lang="en-GB"/>
              <a:t>it anymore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18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6E4DE-9F4F-4042-8B12-D315981466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a lot of waste in our country.</a:t>
            </a:r>
          </a:p>
          <a:p>
            <a:r>
              <a:rPr lang="en-US" dirty="0"/>
              <a:t>In the UK, households produce 31 MILLION TONNES of waste a year! </a:t>
            </a:r>
          </a:p>
          <a:p>
            <a:endParaRPr lang="en-US" dirty="0"/>
          </a:p>
          <a:p>
            <a:r>
              <a:rPr lang="en-US" dirty="0"/>
              <a:t>Do you think this is a lot?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Equivalent to the weight of three and a half million double-decker buses, a queue of which would go around the world two and a half times.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6AE6E-978D-4521-9108-DD1B098B0C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managed correctly, waste can cause many problems</a:t>
            </a:r>
          </a:p>
          <a:p>
            <a:pPr marL="171450" indent="-171450">
              <a:buFont typeface="Arial" panose="020B0604020202020204" pitchFamily="34" charset="0"/>
              <a:buChar char="•"/>
            </a:pPr>
            <a:r>
              <a:rPr lang="en-GB" dirty="0"/>
              <a:t>It can be really smelly and not very nice to be around</a:t>
            </a:r>
          </a:p>
          <a:p>
            <a:pPr marL="171450" indent="-171450">
              <a:buFont typeface="Arial" panose="020B0604020202020204" pitchFamily="34" charset="0"/>
              <a:buChar char="•"/>
            </a:pPr>
            <a:r>
              <a:rPr lang="en-GB" dirty="0"/>
              <a:t>It can hurt animals and people (e.g. a duck could get caught in a piece of plastic, or a person could trip up on litter)</a:t>
            </a:r>
          </a:p>
          <a:p>
            <a:pPr marL="171450" indent="-171450">
              <a:buFont typeface="Arial" panose="020B0604020202020204" pitchFamily="34" charset="0"/>
              <a:buChar char="•"/>
            </a:pPr>
            <a:r>
              <a:rPr lang="en-GB" dirty="0"/>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dirty="0"/>
              <a:t>A lot of items are made from materials that take a long time to get rid of (e.g. toothbrush and bag are made from plastic, which takes hundreds of years to rot away) and some items are hard to get rid of because they are too big (e.g. fridges and sofas)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38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6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r>
              <a:rPr lang="en-GB" dirty="0"/>
              <a:t>This could be by thinking before you buy and only buy what you need.</a:t>
            </a:r>
          </a:p>
          <a:p>
            <a:endParaRPr lang="en-GB" dirty="0"/>
          </a:p>
          <a:p>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1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09/04/2025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09/04/2025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09/04/2025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09/04/2025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09/04/2025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09/04/2025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5.png"/><Relationship Id="rId5" Type="http://schemas.openxmlformats.org/officeDocument/2006/relationships/image" Target="../media/image26.jpeg"/><Relationship Id="rId10" Type="http://schemas.openxmlformats.org/officeDocument/2006/relationships/image" Target="../media/image34.png"/><Relationship Id="rId4" Type="http://schemas.openxmlformats.org/officeDocument/2006/relationships/image" Target="../media/image25.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jpe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0.png"/><Relationship Id="rId5" Type="http://schemas.openxmlformats.org/officeDocument/2006/relationships/image" Target="../media/image26.jpeg"/><Relationship Id="rId10" Type="http://schemas.openxmlformats.org/officeDocument/2006/relationships/image" Target="../media/image39.png"/><Relationship Id="rId4" Type="http://schemas.openxmlformats.org/officeDocument/2006/relationships/image" Target="../media/image25.jpe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jpe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4.png"/><Relationship Id="rId5" Type="http://schemas.openxmlformats.org/officeDocument/2006/relationships/image" Target="../media/image26.jpeg"/><Relationship Id="rId10" Type="http://schemas.microsoft.com/office/2007/relationships/hdphoto" Target="../media/hdphoto1.wdp"/><Relationship Id="rId4" Type="http://schemas.openxmlformats.org/officeDocument/2006/relationships/image" Target="../media/image25.jpe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dirty="0">
                <a:solidFill>
                  <a:srgbClr val="92D050"/>
                </a:solidFill>
                <a:latin typeface="take_out_the_garbage" panose="02000500000000000000" pitchFamily="2" charset="0"/>
              </a:rPr>
              <a:t>The 3R’s</a:t>
            </a:r>
            <a:br>
              <a:rPr lang="en-GB" sz="16600" dirty="0">
                <a:solidFill>
                  <a:srgbClr val="92D050"/>
                </a:solidFill>
                <a:latin typeface="take_out_the_garbage" panose="02000500000000000000" pitchFamily="2" charset="0"/>
              </a:rPr>
            </a:br>
            <a:endParaRPr lang="en-GB" sz="16600" dirty="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dirty="0"/>
              <a:t>Reuse</a:t>
            </a:r>
          </a:p>
          <a:p>
            <a:r>
              <a:rPr lang="en-GB" dirty="0">
                <a:latin typeface="Comic Sans MS"/>
                <a:cs typeface="Arial"/>
              </a:rPr>
              <a:t>Using a refillable water bottle</a:t>
            </a:r>
            <a:endParaRPr lang="en-GB" dirty="0"/>
          </a:p>
          <a:p>
            <a:r>
              <a:rPr lang="en-GB" dirty="0"/>
              <a:t>Repairing broken tots and clothes</a:t>
            </a:r>
          </a:p>
          <a:p>
            <a:r>
              <a:rPr lang="en-GB" dirty="0"/>
              <a:t>Taking things to the charity shops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67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910865" y="1422652"/>
            <a:ext cx="1080732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Recycle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Putting stuff in the recycling bin at home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Keeping a recycling bin in your bedroom or bathroom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Taking your recycling to the recycling centre or bring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373755">
            <a:off x="1120107" y="1235661"/>
            <a:ext cx="9951783" cy="4386678"/>
          </a:xfrm>
        </p:spPr>
        <p:txBody>
          <a:bodyPr>
            <a:noAutofit/>
          </a:bodyPr>
          <a:lstStyle/>
          <a:p>
            <a:r>
              <a:rPr lang="en-GB" sz="9600" dirty="0">
                <a:solidFill>
                  <a:srgbClr val="8DC63F"/>
                </a:solidFill>
              </a:rPr>
              <a:t>We sort our waste into different colour bins at home!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7628"/>
          </a:xfrm>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blue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288" y="3899263"/>
            <a:ext cx="2512291" cy="19431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588" y="2317950"/>
            <a:ext cx="1388812" cy="111105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56536" y="2138002"/>
            <a:ext cx="2256958" cy="1943100"/>
          </a:xfrm>
          <a:prstGeom prst="rect">
            <a:avLst/>
          </a:prstGeom>
        </p:spPr>
      </p:pic>
      <p:sp>
        <p:nvSpPr>
          <p:cNvPr id="7" name="Oval 6"/>
          <p:cNvSpPr/>
          <p:nvPr/>
        </p:nvSpPr>
        <p:spPr>
          <a:xfrm>
            <a:off x="534951" y="1352429"/>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022737" y="3069863"/>
            <a:ext cx="1234633" cy="369332"/>
          </a:xfrm>
          <a:prstGeom prst="rect">
            <a:avLst/>
          </a:prstGeom>
          <a:noFill/>
        </p:spPr>
        <p:txBody>
          <a:bodyPr wrap="none" rtlCol="0">
            <a:spAutoFit/>
          </a:bodyPr>
          <a:lstStyle/>
          <a:p>
            <a:r>
              <a:rPr lang="en-GB" dirty="0">
                <a:latin typeface="Comic Sans MS" panose="030F0702030302020204" pitchFamily="66" charset="0"/>
              </a:rPr>
              <a:t>Envelopes</a:t>
            </a:r>
          </a:p>
        </p:txBody>
      </p:sp>
      <p:sp>
        <p:nvSpPr>
          <p:cNvPr id="17" name="TextBox 16"/>
          <p:cNvSpPr txBox="1"/>
          <p:nvPr/>
        </p:nvSpPr>
        <p:spPr>
          <a:xfrm>
            <a:off x="9967319" y="4218137"/>
            <a:ext cx="1481496" cy="369332"/>
          </a:xfrm>
          <a:prstGeom prst="rect">
            <a:avLst/>
          </a:prstGeom>
          <a:noFill/>
        </p:spPr>
        <p:txBody>
          <a:bodyPr wrap="non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18" name="TextBox 17"/>
          <p:cNvSpPr txBox="1"/>
          <p:nvPr/>
        </p:nvSpPr>
        <p:spPr>
          <a:xfrm>
            <a:off x="8985839" y="5210944"/>
            <a:ext cx="1313180" cy="369332"/>
          </a:xfrm>
          <a:prstGeom prst="rect">
            <a:avLst/>
          </a:prstGeom>
          <a:noFill/>
        </p:spPr>
        <p:txBody>
          <a:bodyPr wrap="none" rtlCol="0">
            <a:spAutoFit/>
          </a:bodyPr>
          <a:lstStyle/>
          <a:p>
            <a:r>
              <a:rPr lang="en-GB" dirty="0">
                <a:latin typeface="Comic Sans MS" panose="030F0702030302020204" pitchFamily="66" charset="0"/>
              </a:rPr>
              <a:t>Cardboard</a:t>
            </a:r>
          </a:p>
        </p:txBody>
      </p:sp>
    </p:spTree>
    <p:extLst>
      <p:ext uri="{BB962C8B-B14F-4D97-AF65-F5344CB8AC3E}">
        <p14:creationId xmlns:p14="http://schemas.microsoft.com/office/powerpoint/2010/main" val="42095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7" grpId="0" animBg="1"/>
      <p:bldP spid="12"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486153" y="1300603"/>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9" name="TextBox 18"/>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20" name="TextBox 19"/>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4" name="TextBox 23"/>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5" name="TextBox 24"/>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6" name="TextBox 25"/>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28671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96296E-6 L 0.2013 -0.00116 " pathEditMode="relative" rAng="0" ptsTypes="AA">
                                      <p:cBhvr>
                                        <p:cTn id="6" dur="2000" fill="hold"/>
                                        <p:tgtEl>
                                          <p:spTgt spid="7"/>
                                        </p:tgtEl>
                                        <p:attrNameLst>
                                          <p:attrName>ppt_x</p:attrName>
                                          <p:attrName>ppt_y</p:attrName>
                                        </p:attrNameLst>
                                      </p:cBhvr>
                                      <p:rCtr x="10065" y="-6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9" grpId="0"/>
      <p:bldP spid="20"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brown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3002528" y="135367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977973" y="3115745"/>
            <a:ext cx="962123" cy="646331"/>
          </a:xfrm>
          <a:prstGeom prst="rect">
            <a:avLst/>
          </a:prstGeom>
          <a:noFill/>
        </p:spPr>
        <p:txBody>
          <a:bodyPr wrap="none" rtlCol="0" anchor="t">
            <a:spAutoFit/>
          </a:bodyPr>
          <a:lstStyle/>
          <a:p>
            <a:r>
              <a:rPr lang="en-GB" dirty="0">
                <a:latin typeface="Comic Sans MS" panose="030F0702030302020204" pitchFamily="66" charset="0"/>
              </a:rPr>
              <a:t>Plastic</a:t>
            </a:r>
          </a:p>
          <a:p>
            <a:r>
              <a:rPr lang="en-GB" dirty="0">
                <a:latin typeface="Comic Sans MS"/>
              </a:rPr>
              <a:t>bottles</a:t>
            </a:r>
            <a:endParaRPr lang="en-GB" dirty="0">
              <a:latin typeface="Comic Sans MS" panose="030F0702030302020204" pitchFamily="66" charset="0"/>
            </a:endParaRPr>
          </a:p>
        </p:txBody>
      </p:sp>
      <p:sp>
        <p:nvSpPr>
          <p:cNvPr id="16" name="TextBox 15"/>
          <p:cNvSpPr txBox="1"/>
          <p:nvPr/>
        </p:nvSpPr>
        <p:spPr>
          <a:xfrm>
            <a:off x="7469661" y="4070320"/>
            <a:ext cx="675185" cy="369332"/>
          </a:xfrm>
          <a:prstGeom prst="rect">
            <a:avLst/>
          </a:prstGeom>
          <a:noFill/>
        </p:spPr>
        <p:txBody>
          <a:bodyPr wrap="none" rtlCol="0">
            <a:spAutoFit/>
          </a:bodyPr>
          <a:lstStyle/>
          <a:p>
            <a:r>
              <a:rPr lang="en-GB" dirty="0">
                <a:latin typeface="Comic Sans MS" panose="030F0702030302020204" pitchFamily="66" charset="0"/>
              </a:rPr>
              <a:t>Cans</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60762">
            <a:off x="6802555" y="2162637"/>
            <a:ext cx="931807" cy="1863614"/>
          </a:xfrm>
          <a:prstGeom prst="rect">
            <a:avLst/>
          </a:prstGeom>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r="52750"/>
          <a:stretch/>
        </p:blipFill>
        <p:spPr>
          <a:xfrm>
            <a:off x="6105101" y="3912543"/>
            <a:ext cx="466595" cy="146635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20570" y="3994996"/>
            <a:ext cx="1916392" cy="186998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03250" y="4504054"/>
            <a:ext cx="709372" cy="123369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3071" y="2027740"/>
            <a:ext cx="1208841" cy="1816100"/>
          </a:xfrm>
          <a:prstGeom prst="rect">
            <a:avLst/>
          </a:prstGeom>
        </p:spPr>
      </p:pic>
      <p:sp>
        <p:nvSpPr>
          <p:cNvPr id="19" name="TextBox 18"/>
          <p:cNvSpPr txBox="1"/>
          <p:nvPr/>
        </p:nvSpPr>
        <p:spPr>
          <a:xfrm>
            <a:off x="9466993" y="2479699"/>
            <a:ext cx="638316" cy="369332"/>
          </a:xfrm>
          <a:prstGeom prst="rect">
            <a:avLst/>
          </a:prstGeom>
          <a:noFill/>
        </p:spPr>
        <p:txBody>
          <a:bodyPr wrap="none" rtlCol="0">
            <a:spAutoFit/>
          </a:bodyPr>
          <a:lstStyle/>
          <a:p>
            <a:r>
              <a:rPr lang="en-GB" dirty="0">
                <a:latin typeface="Comic Sans MS" panose="030F0702030302020204" pitchFamily="66" charset="0"/>
              </a:rPr>
              <a:t>Tins</a:t>
            </a:r>
          </a:p>
        </p:txBody>
      </p:sp>
      <p:sp>
        <p:nvSpPr>
          <p:cNvPr id="20" name="TextBox 19"/>
          <p:cNvSpPr txBox="1"/>
          <p:nvPr/>
        </p:nvSpPr>
        <p:spPr>
          <a:xfrm>
            <a:off x="5540459" y="5417002"/>
            <a:ext cx="1593706" cy="369332"/>
          </a:xfrm>
          <a:prstGeom prst="rect">
            <a:avLst/>
          </a:prstGeom>
          <a:noFill/>
        </p:spPr>
        <p:txBody>
          <a:bodyPr wrap="none" rtlCol="0">
            <a:spAutoFit/>
          </a:bodyPr>
          <a:lstStyle/>
          <a:p>
            <a:r>
              <a:rPr lang="en-GB" dirty="0">
                <a:latin typeface="Comic Sans MS" panose="030F0702030302020204" pitchFamily="66" charset="0"/>
              </a:rPr>
              <a:t>Glass bottles</a:t>
            </a:r>
          </a:p>
        </p:txBody>
      </p:sp>
      <p:sp>
        <p:nvSpPr>
          <p:cNvPr id="21" name="TextBox 20"/>
          <p:cNvSpPr txBox="1"/>
          <p:nvPr/>
        </p:nvSpPr>
        <p:spPr>
          <a:xfrm>
            <a:off x="10541108" y="4936233"/>
            <a:ext cx="1250663" cy="369332"/>
          </a:xfrm>
          <a:prstGeom prst="rect">
            <a:avLst/>
          </a:prstGeom>
          <a:noFill/>
        </p:spPr>
        <p:txBody>
          <a:bodyPr wrap="none" rtlCol="0" anchor="t">
            <a:spAutoFit/>
          </a:bodyPr>
          <a:lstStyle/>
          <a:p>
            <a:r>
              <a:rPr lang="en-GB" dirty="0">
                <a:latin typeface="Comic Sans MS"/>
              </a:rPr>
              <a:t>Glass jars</a:t>
            </a:r>
            <a:endParaRPr lang="en-GB" dirty="0">
              <a:latin typeface="Comic Sans MS" panose="030F0702030302020204" pitchFamily="66" charset="0"/>
            </a:endParaRPr>
          </a:p>
        </p:txBody>
      </p:sp>
    </p:spTree>
    <p:extLst>
      <p:ext uri="{BB962C8B-B14F-4D97-AF65-F5344CB8AC3E}">
        <p14:creationId xmlns:p14="http://schemas.microsoft.com/office/powerpoint/2010/main" val="2064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4.07407E-6 L -0.20261 0.35416 " pathEditMode="relative" rAng="0" ptsTypes="AA">
                                      <p:cBhvr>
                                        <p:cTn id="6" dur="2000" fill="hold"/>
                                        <p:tgtEl>
                                          <p:spTgt spid="7"/>
                                        </p:tgtEl>
                                        <p:attrNameLst>
                                          <p:attrName>ppt_x</p:attrName>
                                          <p:attrName>ppt_y</p:attrName>
                                        </p:attrNameLst>
                                      </p:cBhvr>
                                      <p:rCtr x="-10130" y="177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16"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Sheffield, we have 3 or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80" y="4081102"/>
            <a:ext cx="1410479" cy="19844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8186" y="1672157"/>
            <a:ext cx="1410479" cy="19844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187" y="4081103"/>
            <a:ext cx="1410479" cy="198441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4097" y="1670911"/>
            <a:ext cx="1410479" cy="1984417"/>
          </a:xfrm>
          <a:prstGeom prst="rect">
            <a:avLst/>
          </a:prstGeom>
        </p:spPr>
      </p:pic>
      <p:sp>
        <p:nvSpPr>
          <p:cNvPr id="15" name="Rounded Rectangle 14"/>
          <p:cNvSpPr/>
          <p:nvPr/>
        </p:nvSpPr>
        <p:spPr>
          <a:xfrm>
            <a:off x="5540459" y="1429301"/>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7" name="Oval 6"/>
          <p:cNvSpPr/>
          <p:nvPr/>
        </p:nvSpPr>
        <p:spPr>
          <a:xfrm>
            <a:off x="752359" y="365820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844410" y="2775394"/>
            <a:ext cx="937427" cy="646331"/>
          </a:xfrm>
          <a:prstGeom prst="rect">
            <a:avLst/>
          </a:prstGeom>
          <a:noFill/>
        </p:spPr>
        <p:txBody>
          <a:bodyPr wrap="square" rtlCol="0">
            <a:spAutoFit/>
          </a:bodyPr>
          <a:lstStyle/>
          <a:p>
            <a:r>
              <a:rPr lang="en-GB" dirty="0">
                <a:latin typeface="Comic Sans MS" panose="030F0702030302020204" pitchFamily="66" charset="0"/>
              </a:rPr>
              <a:t>Food waste</a:t>
            </a:r>
          </a:p>
        </p:txBody>
      </p:sp>
      <p:sp>
        <p:nvSpPr>
          <p:cNvPr id="21" name="TextBox 20"/>
          <p:cNvSpPr txBox="1"/>
          <p:nvPr/>
        </p:nvSpPr>
        <p:spPr>
          <a:xfrm>
            <a:off x="8175514" y="4253127"/>
            <a:ext cx="1497124" cy="369332"/>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9007" y="2217294"/>
            <a:ext cx="2107229" cy="155243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1227" y="3726766"/>
            <a:ext cx="1959047" cy="1959047"/>
          </a:xfrm>
          <a:prstGeom prst="rect">
            <a:avLst/>
          </a:prstGeom>
        </p:spPr>
      </p:pic>
      <p:pic>
        <p:nvPicPr>
          <p:cNvPr id="22" name="Picture 21"/>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502297" y="2326556"/>
            <a:ext cx="2190337" cy="2190337"/>
          </a:xfrm>
          <a:prstGeom prst="rect">
            <a:avLst/>
          </a:prstGeom>
        </p:spPr>
      </p:pic>
      <p:sp>
        <p:nvSpPr>
          <p:cNvPr id="19" name="TextBox 18"/>
          <p:cNvSpPr txBox="1"/>
          <p:nvPr/>
        </p:nvSpPr>
        <p:spPr>
          <a:xfrm>
            <a:off x="9466993" y="2479699"/>
            <a:ext cx="1037463" cy="369332"/>
          </a:xfrm>
          <a:prstGeom prst="rect">
            <a:avLst/>
          </a:prstGeom>
          <a:noFill/>
        </p:spPr>
        <p:txBody>
          <a:bodyPr wrap="none" rtlCol="0">
            <a:spAutoFit/>
          </a:bodyPr>
          <a:lstStyle/>
          <a:p>
            <a:r>
              <a:rPr lang="en-GB" dirty="0">
                <a:latin typeface="Comic Sans MS" panose="030F0702030302020204" pitchFamily="66" charset="0"/>
              </a:rPr>
              <a:t>Nappies</a:t>
            </a: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02812" y="4176562"/>
            <a:ext cx="1801068" cy="1401831"/>
          </a:xfrm>
          <a:prstGeom prst="rect">
            <a:avLst/>
          </a:prstGeom>
        </p:spPr>
      </p:pic>
      <p:sp>
        <p:nvSpPr>
          <p:cNvPr id="17" name="TextBox 16"/>
          <p:cNvSpPr txBox="1"/>
          <p:nvPr/>
        </p:nvSpPr>
        <p:spPr>
          <a:xfrm>
            <a:off x="10094351" y="5374824"/>
            <a:ext cx="1737359" cy="369332"/>
          </a:xfrm>
          <a:prstGeom prst="rect">
            <a:avLst/>
          </a:prstGeom>
          <a:noFill/>
        </p:spPr>
        <p:txBody>
          <a:bodyPr wrap="square" rtlCol="0">
            <a:spAutoFit/>
          </a:bodyPr>
          <a:lstStyle/>
          <a:p>
            <a:r>
              <a:rPr lang="en-GB" dirty="0">
                <a:latin typeface="Comic Sans MS" panose="030F0702030302020204" pitchFamily="66" charset="0"/>
              </a:rPr>
              <a:t>Plastic trays</a:t>
            </a:r>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20266" y="4695836"/>
            <a:ext cx="1452423" cy="1145598"/>
          </a:xfrm>
          <a:prstGeom prst="rect">
            <a:avLst/>
          </a:prstGeom>
        </p:spPr>
      </p:pic>
      <p:sp>
        <p:nvSpPr>
          <p:cNvPr id="20" name="TextBox 19"/>
          <p:cNvSpPr txBox="1"/>
          <p:nvPr/>
        </p:nvSpPr>
        <p:spPr>
          <a:xfrm>
            <a:off x="5962841" y="5571538"/>
            <a:ext cx="1737359" cy="369332"/>
          </a:xfrm>
          <a:prstGeom prst="rect">
            <a:avLst/>
          </a:prstGeom>
          <a:noFill/>
        </p:spPr>
        <p:txBody>
          <a:bodyPr wrap="square" rtlCol="0">
            <a:spAutoFit/>
          </a:bodyPr>
          <a:lstStyle/>
          <a:p>
            <a:r>
              <a:rPr lang="en-GB" dirty="0">
                <a:latin typeface="Comic Sans MS" panose="030F0702030302020204" pitchFamily="66" charset="0"/>
              </a:rPr>
              <a:t>Plastic tubs</a:t>
            </a:r>
          </a:p>
        </p:txBody>
      </p:sp>
    </p:spTree>
    <p:extLst>
      <p:ext uri="{BB962C8B-B14F-4D97-AF65-F5344CB8AC3E}">
        <p14:creationId xmlns:p14="http://schemas.microsoft.com/office/powerpoint/2010/main" val="24908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96296E-6 L 0.17344 0.01805 " pathEditMode="relative" rAng="0" ptsTypes="AA">
                                      <p:cBhvr>
                                        <p:cTn id="6" dur="2000" fill="hold"/>
                                        <p:tgtEl>
                                          <p:spTgt spid="7"/>
                                        </p:tgtEl>
                                        <p:attrNameLst>
                                          <p:attrName>ppt_x</p:attrName>
                                          <p:attrName>ppt_y</p:attrName>
                                        </p:attrNameLst>
                                      </p:cBhvr>
                                      <p:rCtr x="8672" y="90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4" grpId="0"/>
      <p:bldP spid="21" grpId="0"/>
      <p:bldP spid="19" grpId="0"/>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Plastic that hasn’t been recycled may end up in the ocean.</a:t>
            </a:r>
          </a:p>
        </p:txBody>
      </p:sp>
      <p:sp>
        <p:nvSpPr>
          <p:cNvPr id="8" name="TextBox 7"/>
          <p:cNvSpPr txBox="1"/>
          <p:nvPr/>
        </p:nvSpPr>
        <p:spPr>
          <a:xfrm>
            <a:off x="6096000" y="3441473"/>
            <a:ext cx="5348544" cy="1328023"/>
          </a:xfrm>
          <a:prstGeom prst="round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Recycling saves our oceans and beaches!</a:t>
            </a:r>
          </a:p>
        </p:txBody>
      </p:sp>
      <p:sp>
        <p:nvSpPr>
          <p:cNvPr id="10" name="TextBox 9">
            <a:extLst>
              <a:ext uri="{FF2B5EF4-FFF2-40B4-BE49-F238E27FC236}">
                <a16:creationId xmlns:a16="http://schemas.microsoft.com/office/drawing/2014/main" id="{281F8C4E-93FE-4664-A86D-8A3648FB0014}"/>
              </a:ext>
            </a:extLst>
          </p:cNvPr>
          <p:cNvSpPr txBox="1"/>
          <p:nvPr/>
        </p:nvSpPr>
        <p:spPr>
          <a:xfrm>
            <a:off x="6096000" y="4893675"/>
            <a:ext cx="5348544" cy="919401"/>
          </a:xfrm>
          <a:prstGeom prst="round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If plastics are recycled, they won’t end up in our oceans!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TextBox 4"/>
          <p:cNvSpPr txBox="1"/>
          <p:nvPr/>
        </p:nvSpPr>
        <p:spPr>
          <a:xfrm>
            <a:off x="1546225" y="1425575"/>
            <a:ext cx="9466053" cy="52322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8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TextBox 4"/>
          <p:cNvSpPr txBox="1"/>
          <p:nvPr/>
        </p:nvSpPr>
        <p:spPr>
          <a:xfrm>
            <a:off x="5695950" y="1706065"/>
            <a:ext cx="47387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a:ea typeface="+mn-ea"/>
                <a:cs typeface="+mn-cs"/>
              </a:rPr>
              <a:t>We only have one planet Earth, so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dirty="0"/>
              <a:t>Remember the 3 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Use things again instead of throwing them away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Recycle the correct things as much as possible so that they can be made into new things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5" name="Picture 4" descr="Reusable Water Bottle Reminder">
            <a:extLst>
              <a:ext uri="{FF2B5EF4-FFF2-40B4-BE49-F238E27FC236}">
                <a16:creationId xmlns:a16="http://schemas.microsoft.com/office/drawing/2014/main" id="{EAC55569-1BBC-430F-B99E-D7D3369CF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37" y="1766354"/>
            <a:ext cx="3535724" cy="1767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ow to Donate a Toy to Toys for Tots">
            <a:extLst>
              <a:ext uri="{FF2B5EF4-FFF2-40B4-BE49-F238E27FC236}">
                <a16:creationId xmlns:a16="http://schemas.microsoft.com/office/drawing/2014/main" id="{9CC65BD9-457E-4008-9E2B-F5CAA8C50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592" y="1972443"/>
            <a:ext cx="3604342" cy="3604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 tips to get kids recycling - CBeebies - BBC">
            <a:extLst>
              <a:ext uri="{FF2B5EF4-FFF2-40B4-BE49-F238E27FC236}">
                <a16:creationId xmlns:a16="http://schemas.microsoft.com/office/drawing/2014/main" id="{B5517F66-A6EA-4CEB-93A2-A02BE5CC82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996" y="3774614"/>
            <a:ext cx="3443665" cy="193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6" name="TextBox 5"/>
          <p:cNvSpPr txBox="1"/>
          <p:nvPr/>
        </p:nvSpPr>
        <p:spPr>
          <a:xfrm>
            <a:off x="1843260" y="2438400"/>
            <a:ext cx="8281815" cy="1446550"/>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Waste can be anything we no longer want or need.</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0AD47"/>
                </a:solidFill>
                <a:effectLst/>
                <a:uLnTx/>
                <a:uFillTx/>
                <a:latin typeface="Comic Sans MS" panose="030F0702030302020204" pitchFamily="66" charset="0"/>
                <a:ea typeface="+mn-ea"/>
                <a:cs typeface="+mn-cs"/>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dirty="0">
                <a:latin typeface="Comic Sans MS" panose="030F0702030302020204" pitchFamily="66" charset="0"/>
              </a:rPr>
              <a:t>In the UK, households produce </a:t>
            </a:r>
            <a:br>
              <a:rPr lang="en-GB" sz="8000" b="1" dirty="0">
                <a:solidFill>
                  <a:srgbClr val="8DC63F"/>
                </a:solidFill>
              </a:rPr>
            </a:br>
            <a:r>
              <a:rPr lang="en-GB" sz="8000" b="1" dirty="0">
                <a:solidFill>
                  <a:srgbClr val="8DC63F"/>
                </a:solidFill>
              </a:rPr>
              <a:t>31 MILLION TONNES </a:t>
            </a:r>
            <a:br>
              <a:rPr lang="en-GB" sz="8000" b="1" dirty="0">
                <a:solidFill>
                  <a:srgbClr val="8DC63F"/>
                </a:solidFill>
              </a:rPr>
            </a:br>
            <a:r>
              <a:rPr lang="en-GB" sz="6600" b="1" dirty="0">
                <a:latin typeface="Comic Sans MS" panose="030F0702030302020204" pitchFamily="66" charset="0"/>
              </a:rPr>
              <a:t>of waste a year! </a:t>
            </a:r>
          </a:p>
        </p:txBody>
      </p:sp>
    </p:spTree>
    <p:extLst>
      <p:ext uri="{BB962C8B-B14F-4D97-AF65-F5344CB8AC3E}">
        <p14:creationId xmlns:p14="http://schemas.microsoft.com/office/powerpoint/2010/main" val="10056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5766" y="951656"/>
            <a:ext cx="10325335" cy="3785652"/>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31 million tonnes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omic Sans MS"/>
                <a:ea typeface="+mn-ea"/>
                <a:cs typeface="+mn-cs"/>
              </a:rPr>
              <a:t>3.5 million Double decker buses! </a:t>
            </a:r>
            <a:endParaRPr kumimoji="0" lang="en-GB" sz="6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Waste can cause a lot of problems</a:t>
            </a:r>
            <a:r>
              <a:rPr lang="en-GB" b="1" dirty="0">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Takes up a lot of space</a:t>
            </a:r>
          </a:p>
        </p:txBody>
      </p:sp>
      <p:sp>
        <p:nvSpPr>
          <p:cNvPr id="8" name="TextBox 7"/>
          <p:cNvSpPr txBox="1"/>
          <p:nvPr/>
        </p:nvSpPr>
        <p:spPr>
          <a:xfrm>
            <a:off x="180259" y="5160893"/>
            <a:ext cx="4753875"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Can be hard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graphicFrame>
        <p:nvGraphicFramePr>
          <p:cNvPr id="5"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Use things again instead of throwing them away </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96000" y="4098725"/>
            <a:ext cx="5701393" cy="1532334"/>
          </a:xfrm>
          <a:prstGeom prst="roundRect">
            <a:avLst/>
          </a:prstGeom>
          <a:noFill/>
          <a:ln w="57150">
            <a:solidFill>
              <a:schemeClr val="accent6"/>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Recycle the correct things as much as possible so that they can be made into new things </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latin typeface="Comic Sans MS"/>
                <a:cs typeface="Arial"/>
              </a:rPr>
              <a:t>Think about the packaging before you buy </a:t>
            </a:r>
            <a:endParaRPr lang="en-GB" sz="2400" dirty="0"/>
          </a:p>
        </p:txBody>
      </p:sp>
      <p:sp>
        <p:nvSpPr>
          <p:cNvPr id="4" name="Slide Number Placeholder 3"/>
          <p:cNvSpPr>
            <a:spLocks noGrp="1"/>
          </p:cNvSpPr>
          <p:nvPr>
            <p:ph type="sldNum" sz="quarter" idx="12"/>
          </p:nvPr>
        </p:nvSpPr>
        <p:spPr>
          <a:xfrm>
            <a:off x="8755380" y="587216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361" y="3121146"/>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755380" y="2580544"/>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48" y="3581514"/>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9967435" y="3366925"/>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8 Cardboard boxes</a:t>
            </a:r>
          </a:p>
        </p:txBody>
      </p:sp>
      <p:sp>
        <p:nvSpPr>
          <p:cNvPr id="10" name="Rounded Rectangle 9"/>
          <p:cNvSpPr/>
          <p:nvPr/>
        </p:nvSpPr>
        <p:spPr>
          <a:xfrm>
            <a:off x="9220441" y="4287504"/>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8 inside bags</a:t>
            </a:r>
          </a:p>
        </p:txBody>
      </p:sp>
      <p:sp>
        <p:nvSpPr>
          <p:cNvPr id="11" name="Rounded Rectangle 10"/>
          <p:cNvSpPr/>
          <p:nvPr/>
        </p:nvSpPr>
        <p:spPr>
          <a:xfrm>
            <a:off x="10125071" y="5058365"/>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All wrapped in plastic film</a:t>
            </a:r>
          </a:p>
        </p:txBody>
      </p:sp>
      <p:sp>
        <p:nvSpPr>
          <p:cNvPr id="12" name="Rounded Rectangle 11"/>
          <p:cNvSpPr/>
          <p:nvPr/>
        </p:nvSpPr>
        <p:spPr>
          <a:xfrm>
            <a:off x="232384" y="3043840"/>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24 servings</a:t>
            </a:r>
          </a:p>
        </p:txBody>
      </p:sp>
      <p:sp>
        <p:nvSpPr>
          <p:cNvPr id="13" name="Rounded Rectangle 12"/>
          <p:cNvSpPr/>
          <p:nvPr/>
        </p:nvSpPr>
        <p:spPr>
          <a:xfrm>
            <a:off x="1439790" y="3813905"/>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1 Cardboard box</a:t>
            </a:r>
          </a:p>
        </p:txBody>
      </p:sp>
      <p:sp>
        <p:nvSpPr>
          <p:cNvPr id="14" name="Rounded Rectangle 13"/>
          <p:cNvSpPr/>
          <p:nvPr/>
        </p:nvSpPr>
        <p:spPr>
          <a:xfrm>
            <a:off x="177846" y="4571855"/>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1 inside bag</a:t>
            </a:r>
          </a:p>
        </p:txBody>
      </p:sp>
      <p:sp>
        <p:nvSpPr>
          <p:cNvPr id="15" name="Rounded Rectangle 14"/>
          <p:cNvSpPr/>
          <p:nvPr/>
        </p:nvSpPr>
        <p:spPr>
          <a:xfrm>
            <a:off x="1542892" y="5121645"/>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No plastic film</a:t>
            </a:r>
          </a:p>
        </p:txBody>
      </p:sp>
      <p:sp>
        <p:nvSpPr>
          <p:cNvPr id="8" name="Rounded Rectangle 7"/>
          <p:cNvSpPr/>
          <p:nvPr/>
        </p:nvSpPr>
        <p:spPr>
          <a:xfrm>
            <a:off x="4198781" y="2718031"/>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omic Sans MS"/>
                <a:ea typeface="+mn-ea"/>
                <a:cs typeface="+mn-cs"/>
              </a:rPr>
              <a:t>Which will make more waste?</a:t>
            </a:r>
          </a:p>
        </p:txBody>
      </p:sp>
    </p:spTree>
    <p:extLst>
      <p:ext uri="{BB962C8B-B14F-4D97-AF65-F5344CB8AC3E}">
        <p14:creationId xmlns:p14="http://schemas.microsoft.com/office/powerpoint/2010/main" val="20260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67EED-3446-426A-909A-979253951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A3AC40-A87C-4688-BC28-32A3E33AAE2B}">
  <ds:schemaRefs>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8ee5520e-8a30-4f9a-8ee6-9c5a5869eb98"/>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B39A394-C530-4ECF-8BD4-361CE7D96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2500</TotalTime>
  <Words>1577</Words>
  <Application>Microsoft Office PowerPoint</Application>
  <PresentationFormat>Widescreen</PresentationFormat>
  <Paragraphs>234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Comic Sans MS</vt:lpstr>
      <vt:lpstr>Arial</vt:lpstr>
      <vt:lpstr>Calibri</vt:lpstr>
      <vt:lpstr>take_out_the_garbage</vt:lpstr>
      <vt:lpstr>Office Theme</vt:lpstr>
      <vt:lpstr>The 3R’s </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We sort our waste into different colour bins at home!</vt:lpstr>
      <vt:lpstr>In Sheffield, we have 3 or 4 bins</vt:lpstr>
      <vt:lpstr>In Sheffield, we have 3 or 4 bins</vt:lpstr>
      <vt:lpstr>In Sheffield, we have 3 or 4 bins</vt:lpstr>
      <vt:lpstr>In Sheffield, we have 3 or 4 bins</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120</cp:revision>
  <dcterms:created xsi:type="dcterms:W3CDTF">2020-07-06T13:20:54Z</dcterms:created>
  <dcterms:modified xsi:type="dcterms:W3CDTF">2025-04-09T12:43:23Z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