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56" r:id="rId5"/>
    <p:sldId id="257" r:id="rId6"/>
    <p:sldId id="279" r:id="rId7"/>
    <p:sldId id="270" r:id="rId8"/>
    <p:sldId id="258" r:id="rId9"/>
    <p:sldId id="259" r:id="rId10"/>
    <p:sldId id="267" r:id="rId11"/>
    <p:sldId id="268" r:id="rId12"/>
    <p:sldId id="269" r:id="rId13"/>
    <p:sldId id="274" r:id="rId14"/>
    <p:sldId id="276" r:id="rId15"/>
    <p:sldId id="277" r:id="rId16"/>
    <p:sldId id="278" r:id="rId17"/>
    <p:sldId id="262" r:id="rId18"/>
    <p:sldId id="271" r:id="rId19"/>
    <p:sldId id="273" r:id="rId20"/>
    <p:sldId id="281" r:id="rId21"/>
    <p:sldId id="280"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take_out_the_garbage" panose="02000500000000000000"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97BAF-F727-4B3F-89E7-B3D55AAEE2FA}" v="4" dt="2020-08-05T09:41:07.057"/>
    <p1510:client id="{F8319461-6834-4A17-9E46-672191C4CEA2}" v="168" dt="2020-08-05T13:00:20.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72" autoAdjust="0"/>
  </p:normalViewPr>
  <p:slideViewPr>
    <p:cSldViewPr snapToGrid="0" showGuides="1">
      <p:cViewPr varScale="1">
        <p:scale>
          <a:sx n="107" d="100"/>
          <a:sy n="107" d="100"/>
        </p:scale>
        <p:origin x="696" y="84"/>
      </p:cViewPr>
      <p:guideLst>
        <p:guide orient="horz" pos="2001"/>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CDD0D-B7C0-4F03-85D5-2E029BD15B31}" type="datetimeFigureOut">
              <a:rPr lang="en-GB" smtClean="0"/>
              <a:t>26/08/2022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A302-2BE9-46F5-8C83-7D909A1B2EA8}" type="slidenum">
              <a:rPr lang="en-GB" smtClean="0"/>
              <a:t>‹#›</a:t>
            </a:fld>
            <a:endParaRPr lang="en-GB" dirty="0"/>
          </a:p>
        </p:txBody>
      </p:sp>
    </p:spTree>
    <p:extLst>
      <p:ext uri="{BB962C8B-B14F-4D97-AF65-F5344CB8AC3E}">
        <p14:creationId xmlns:p14="http://schemas.microsoft.com/office/powerpoint/2010/main" val="37472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70568" y="6364442"/>
            <a:ext cx="2743200" cy="365125"/>
          </a:xfrm>
        </p:spPr>
        <p:txBody>
          <a:bodyPr/>
          <a:lstStyle/>
          <a:p>
            <a:fld id="{93D5DAD8-7602-4B76-8B2F-0DE51C9174A3}" type="datetime1">
              <a:rPr lang="en-GB" smtClean="0"/>
              <a:t>26/08/2022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49192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3624D4-81BC-49BE-AF79-276BBA8ADEDA}" type="datetime1">
              <a:rPr lang="en-GB" smtClean="0"/>
              <a:t>26/08/2022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98569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5C8B1-D972-40A9-ACE3-DE1B7F735687}" type="datetime1">
              <a:rPr lang="en-GB" smtClean="0"/>
              <a:t>26/08/2022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192746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838D0-A270-4E8C-984D-F6CC6DFEFB72}" type="datetime1">
              <a:rPr lang="en-GB" smtClean="0"/>
              <a:t>26/08/2022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229307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12192000" cy="1383738"/>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0" y="57627"/>
            <a:ext cx="12192000" cy="1325563"/>
          </a:xfrm>
        </p:spPr>
        <p:txBody>
          <a:bodyPr/>
          <a:lstStyle>
            <a:lvl1pPr algn="ct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838200" y="1513211"/>
            <a:ext cx="10515600" cy="45477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5D13E8-37EB-4E62-84FB-165B4ED374FC}" type="datetime1">
              <a:rPr lang="en-GB" smtClean="0"/>
              <a:t>26/08/2022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356757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7200">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EAD21A-730E-4E4B-8990-CBF50C6600B4}" type="datetime1">
              <a:rPr lang="en-GB" smtClean="0"/>
              <a:t>26/08/2022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94530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8C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72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EAD21A-730E-4E4B-8990-CBF50C6600B4}" type="datetime1">
              <a:rPr lang="en-GB" smtClean="0"/>
              <a:t>26/08/2022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304383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37BAA9-9F2B-4F56-BAF0-D2676BE2FC4C}" type="datetime1">
              <a:rPr lang="en-GB" smtClean="0"/>
              <a:t>26/08/2022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117517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3E1784-86B9-45B9-B0BD-0EAE86A393B4}" type="datetime1">
              <a:rPr lang="en-GB" smtClean="0"/>
              <a:t>26/08/2022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160328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95BDDD-7854-4F93-9C96-B6AC92DA7335}" type="datetime1">
              <a:rPr lang="en-GB" smtClean="0"/>
              <a:t>26/08/2022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294818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59B45-C51C-4232-AD01-EAC3A23A2C41}" type="datetime1">
              <a:rPr lang="en-GB" smtClean="0"/>
              <a:t>26/08/2022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342667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4DA9D-8A90-4F18-9929-6D749F167B3E}" type="datetime1">
              <a:rPr lang="en-GB" smtClean="0"/>
              <a:t>26/08/2022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dirty="0"/>
          </a:p>
        </p:txBody>
      </p:sp>
    </p:spTree>
    <p:extLst>
      <p:ext uri="{BB962C8B-B14F-4D97-AF65-F5344CB8AC3E}">
        <p14:creationId xmlns:p14="http://schemas.microsoft.com/office/powerpoint/2010/main" val="747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90407"/>
            <a:ext cx="12192000" cy="667593"/>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76896-F03E-4057-B706-1B1E96DE680C}" type="datetime1">
              <a:rPr lang="en-GB" smtClean="0"/>
              <a:t>26/08/2022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bg1"/>
                </a:solidFill>
                <a:latin typeface="take_out_the_garbage" panose="02000500000000000000" pitchFamily="2" charset="0"/>
              </a:defRPr>
            </a:lvl1pPr>
          </a:lstStyle>
          <a:p>
            <a:fld id="{4BCF5606-3441-48FE-8AFF-3E5C26ECB5E3}" type="slidenum">
              <a:rPr lang="en-GB" smtClean="0"/>
              <a:pPr/>
              <a:t>‹#›</a:t>
            </a:fld>
            <a:endParaRPr lang="en-GB"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012" y="6256193"/>
            <a:ext cx="1250845" cy="601807"/>
          </a:xfrm>
          <a:prstGeom prst="rect">
            <a:avLst/>
          </a:prstGeom>
        </p:spPr>
      </p:pic>
    </p:spTree>
    <p:extLst>
      <p:ext uri="{BB962C8B-B14F-4D97-AF65-F5344CB8AC3E}">
        <p14:creationId xmlns:p14="http://schemas.microsoft.com/office/powerpoint/2010/main" val="266201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GB" dirty="0"/>
              <a:t>Sustainable development and the circular economy</a:t>
            </a:r>
          </a:p>
        </p:txBody>
      </p:sp>
      <p:sp>
        <p:nvSpPr>
          <p:cNvPr id="6" name="Text Placeholder 5"/>
          <p:cNvSpPr>
            <a:spLocks noGrp="1"/>
          </p:cNvSpPr>
          <p:nvPr>
            <p:ph type="body" idx="1"/>
          </p:nvPr>
        </p:nvSpPr>
        <p:spPr/>
        <p:txBody>
          <a:bodyPr/>
          <a:lstStyle/>
          <a:p>
            <a:pPr algn="ctr"/>
            <a:r>
              <a:rPr lang="en-GB" dirty="0">
                <a:solidFill>
                  <a:schemeClr val="bg1"/>
                </a:solidFill>
              </a:rPr>
              <a:t>How our society is adapting to changes in our environment</a:t>
            </a:r>
          </a:p>
        </p:txBody>
      </p:sp>
      <p:sp>
        <p:nvSpPr>
          <p:cNvPr id="4" name="Slide Number Placeholder 3"/>
          <p:cNvSpPr>
            <a:spLocks noGrp="1"/>
          </p:cNvSpPr>
          <p:nvPr>
            <p:ph type="sldNum" sz="quarter" idx="12"/>
          </p:nvPr>
        </p:nvSpPr>
        <p:spPr/>
        <p:txBody>
          <a:bodyPr/>
          <a:lstStyle/>
          <a:p>
            <a:fld id="{4BCF5606-3441-48FE-8AFF-3E5C26ECB5E3}" type="slidenum">
              <a:rPr lang="en-GB" smtClean="0"/>
              <a:t>1</a:t>
            </a:fld>
            <a:endParaRPr lang="en-GB" dirty="0"/>
          </a:p>
        </p:txBody>
      </p:sp>
    </p:spTree>
    <p:extLst>
      <p:ext uri="{BB962C8B-B14F-4D97-AF65-F5344CB8AC3E}">
        <p14:creationId xmlns:p14="http://schemas.microsoft.com/office/powerpoint/2010/main" val="320934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Linear economy</a:t>
            </a:r>
          </a:p>
        </p:txBody>
      </p:sp>
      <p:sp>
        <p:nvSpPr>
          <p:cNvPr id="6" name="Content Placeholder 5"/>
          <p:cNvSpPr>
            <a:spLocks noGrp="1"/>
          </p:cNvSpPr>
          <p:nvPr>
            <p:ph idx="1"/>
          </p:nvPr>
        </p:nvSpPr>
        <p:spPr>
          <a:xfrm>
            <a:off x="333375" y="1617986"/>
            <a:ext cx="11534775" cy="2534914"/>
          </a:xfrm>
        </p:spPr>
        <p:txBody>
          <a:bodyPr vert="horz" lIns="91440" tIns="45720" rIns="91440" bIns="45720" rtlCol="0" anchor="t">
            <a:noAutofit/>
          </a:bodyPr>
          <a:lstStyle/>
          <a:p>
            <a:r>
              <a:rPr lang="en-GB" sz="2400" dirty="0">
                <a:latin typeface="+mn-lt"/>
              </a:rPr>
              <a:t>Over the past 100 years the demand for products and materials has increased due to </a:t>
            </a:r>
            <a:r>
              <a:rPr lang="en-GB" sz="2400" dirty="0"/>
              <a:t>increased</a:t>
            </a:r>
            <a:r>
              <a:rPr lang="en-GB" sz="2400" dirty="0">
                <a:latin typeface="+mn-lt"/>
              </a:rPr>
              <a:t> population and increased wealth</a:t>
            </a:r>
          </a:p>
          <a:p>
            <a:r>
              <a:rPr lang="en-GB" sz="2400" dirty="0">
                <a:latin typeface="+mn-lt"/>
              </a:rPr>
              <a:t>The way we make materials and products creates a lot of waste</a:t>
            </a:r>
          </a:p>
          <a:p>
            <a:r>
              <a:rPr lang="en-GB" sz="2400" dirty="0">
                <a:latin typeface="+mn-lt"/>
              </a:rPr>
              <a:t>We make products, use them and then throw them away. This is causing a lot of damage to our environment and impacting the amount of resources we have </a:t>
            </a:r>
            <a:r>
              <a:rPr lang="en-GB" sz="2400" dirty="0"/>
              <a:t>available</a:t>
            </a:r>
            <a:endParaRPr lang="en-GB" sz="2400" dirty="0">
              <a:latin typeface="+mn-lt"/>
            </a:endParaRPr>
          </a:p>
          <a:p>
            <a:pPr marL="0" indent="0" algn="ctr">
              <a:buNone/>
            </a:pPr>
            <a:r>
              <a:rPr lang="en-GB" sz="2400" dirty="0">
                <a:latin typeface="+mn-lt"/>
              </a:rPr>
              <a:t>This is called a </a:t>
            </a:r>
            <a:r>
              <a:rPr lang="en-GB" sz="2400" b="1" dirty="0">
                <a:latin typeface="+mn-lt"/>
              </a:rPr>
              <a:t>linear economy </a:t>
            </a:r>
          </a:p>
        </p:txBody>
      </p:sp>
      <p:sp>
        <p:nvSpPr>
          <p:cNvPr id="4" name="Slide Number Placeholder 3"/>
          <p:cNvSpPr>
            <a:spLocks noGrp="1"/>
          </p:cNvSpPr>
          <p:nvPr>
            <p:ph type="sldNum" sz="quarter" idx="12"/>
          </p:nvPr>
        </p:nvSpPr>
        <p:spPr/>
        <p:txBody>
          <a:bodyPr/>
          <a:lstStyle/>
          <a:p>
            <a:fld id="{4BCF5606-3441-48FE-8AFF-3E5C26ECB5E3}" type="slidenum">
              <a:rPr lang="en-GB" smtClean="0"/>
              <a:t>10</a:t>
            </a:fld>
            <a:endParaRPr lang="en-GB" dirty="0"/>
          </a:p>
        </p:txBody>
      </p:sp>
      <p:sp>
        <p:nvSpPr>
          <p:cNvPr id="15" name="TextBox 14"/>
          <p:cNvSpPr txBox="1"/>
          <p:nvPr/>
        </p:nvSpPr>
        <p:spPr>
          <a:xfrm>
            <a:off x="885825" y="4562475"/>
            <a:ext cx="1524000" cy="646986"/>
          </a:xfrm>
          <a:prstGeom prst="roundRect">
            <a:avLst/>
          </a:prstGeom>
          <a:solidFill>
            <a:srgbClr val="0070C0"/>
          </a:solidFill>
        </p:spPr>
        <p:txBody>
          <a:bodyPr wrap="square" rtlCol="0">
            <a:spAutoFit/>
          </a:bodyPr>
          <a:lstStyle/>
          <a:p>
            <a:pPr algn="ctr"/>
            <a:r>
              <a:rPr lang="en-GB" sz="1600" dirty="0">
                <a:solidFill>
                  <a:schemeClr val="bg1"/>
                </a:solidFill>
              </a:rPr>
              <a:t>Mine/ extract raw materials</a:t>
            </a:r>
          </a:p>
        </p:txBody>
      </p:sp>
      <p:sp>
        <p:nvSpPr>
          <p:cNvPr id="17" name="TextBox 16"/>
          <p:cNvSpPr txBox="1"/>
          <p:nvPr/>
        </p:nvSpPr>
        <p:spPr>
          <a:xfrm>
            <a:off x="3667125" y="4438650"/>
            <a:ext cx="1190625" cy="919401"/>
          </a:xfrm>
          <a:prstGeom prst="roundRect">
            <a:avLst/>
          </a:prstGeom>
          <a:solidFill>
            <a:srgbClr val="0070C0"/>
          </a:solidFill>
        </p:spPr>
        <p:txBody>
          <a:bodyPr wrap="square" rtlCol="0">
            <a:spAutoFit/>
          </a:bodyPr>
          <a:lstStyle/>
          <a:p>
            <a:pPr algn="ctr"/>
            <a:r>
              <a:rPr lang="en-GB" sz="1600" dirty="0">
                <a:solidFill>
                  <a:schemeClr val="bg1"/>
                </a:solidFill>
              </a:rPr>
              <a:t>Produce products and items</a:t>
            </a:r>
          </a:p>
        </p:txBody>
      </p:sp>
      <p:sp>
        <p:nvSpPr>
          <p:cNvPr id="18" name="TextBox 17"/>
          <p:cNvSpPr txBox="1"/>
          <p:nvPr/>
        </p:nvSpPr>
        <p:spPr>
          <a:xfrm>
            <a:off x="5581650" y="4724400"/>
            <a:ext cx="1190625" cy="374571"/>
          </a:xfrm>
          <a:prstGeom prst="roundRect">
            <a:avLst/>
          </a:prstGeom>
          <a:solidFill>
            <a:srgbClr val="0070C0"/>
          </a:solidFill>
        </p:spPr>
        <p:txBody>
          <a:bodyPr wrap="square" rtlCol="0">
            <a:spAutoFit/>
          </a:bodyPr>
          <a:lstStyle/>
          <a:p>
            <a:pPr algn="ctr"/>
            <a:r>
              <a:rPr lang="en-GB" sz="1600" dirty="0">
                <a:solidFill>
                  <a:schemeClr val="bg1"/>
                </a:solidFill>
              </a:rPr>
              <a:t>Sell items </a:t>
            </a:r>
          </a:p>
        </p:txBody>
      </p:sp>
      <p:sp>
        <p:nvSpPr>
          <p:cNvPr id="19" name="TextBox 18"/>
          <p:cNvSpPr txBox="1"/>
          <p:nvPr/>
        </p:nvSpPr>
        <p:spPr>
          <a:xfrm>
            <a:off x="7839075" y="4714876"/>
            <a:ext cx="1095375" cy="374571"/>
          </a:xfrm>
          <a:prstGeom prst="roundRect">
            <a:avLst/>
          </a:prstGeom>
          <a:solidFill>
            <a:srgbClr val="0070C0"/>
          </a:solidFill>
        </p:spPr>
        <p:txBody>
          <a:bodyPr wrap="square" rtlCol="0">
            <a:spAutoFit/>
          </a:bodyPr>
          <a:lstStyle/>
          <a:p>
            <a:pPr algn="ctr"/>
            <a:r>
              <a:rPr lang="en-GB" sz="1600" dirty="0">
                <a:solidFill>
                  <a:schemeClr val="bg1"/>
                </a:solidFill>
              </a:rPr>
              <a:t>Use items</a:t>
            </a:r>
          </a:p>
        </p:txBody>
      </p:sp>
      <p:sp>
        <p:nvSpPr>
          <p:cNvPr id="20" name="TextBox 19"/>
          <p:cNvSpPr txBox="1"/>
          <p:nvPr/>
        </p:nvSpPr>
        <p:spPr>
          <a:xfrm>
            <a:off x="10344150" y="4743451"/>
            <a:ext cx="1095375" cy="374571"/>
          </a:xfrm>
          <a:prstGeom prst="roundRect">
            <a:avLst/>
          </a:prstGeom>
          <a:solidFill>
            <a:srgbClr val="0070C0"/>
          </a:solidFill>
        </p:spPr>
        <p:txBody>
          <a:bodyPr wrap="square" rtlCol="0">
            <a:spAutoFit/>
          </a:bodyPr>
          <a:lstStyle/>
          <a:p>
            <a:pPr algn="ctr"/>
            <a:r>
              <a:rPr lang="en-GB" sz="1600" dirty="0">
                <a:solidFill>
                  <a:schemeClr val="bg1"/>
                </a:solidFill>
              </a:rPr>
              <a:t>Dispose</a:t>
            </a:r>
          </a:p>
        </p:txBody>
      </p:sp>
      <p:cxnSp>
        <p:nvCxnSpPr>
          <p:cNvPr id="22" name="Straight Arrow Connector 21"/>
          <p:cNvCxnSpPr>
            <a:stCxn id="15" idx="3"/>
            <a:endCxn id="17" idx="1"/>
          </p:cNvCxnSpPr>
          <p:nvPr/>
        </p:nvCxnSpPr>
        <p:spPr>
          <a:xfrm>
            <a:off x="2409825" y="4885968"/>
            <a:ext cx="1257300" cy="1238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18" idx="1"/>
          </p:cNvCxnSpPr>
          <p:nvPr/>
        </p:nvCxnSpPr>
        <p:spPr>
          <a:xfrm>
            <a:off x="4857750" y="4898351"/>
            <a:ext cx="723900" cy="133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3"/>
            <a:endCxn id="19" idx="1"/>
          </p:cNvCxnSpPr>
          <p:nvPr/>
        </p:nvCxnSpPr>
        <p:spPr>
          <a:xfrm flipV="1">
            <a:off x="6772275" y="4902162"/>
            <a:ext cx="1066800" cy="952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3"/>
            <a:endCxn id="20" idx="1"/>
          </p:cNvCxnSpPr>
          <p:nvPr/>
        </p:nvCxnSpPr>
        <p:spPr>
          <a:xfrm>
            <a:off x="8934450" y="4902162"/>
            <a:ext cx="1409700" cy="285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4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Linear economy</a:t>
            </a:r>
          </a:p>
        </p:txBody>
      </p:sp>
      <p:sp>
        <p:nvSpPr>
          <p:cNvPr id="6" name="Content Placeholder 5"/>
          <p:cNvSpPr>
            <a:spLocks noGrp="1"/>
          </p:cNvSpPr>
          <p:nvPr>
            <p:ph idx="1"/>
          </p:nvPr>
        </p:nvSpPr>
        <p:spPr>
          <a:xfrm>
            <a:off x="333375" y="1617986"/>
            <a:ext cx="11534775" cy="2534914"/>
          </a:xfrm>
        </p:spPr>
        <p:txBody>
          <a:bodyPr vert="horz" lIns="91440" tIns="45720" rIns="91440" bIns="45720" rtlCol="0" anchor="t">
            <a:noAutofit/>
          </a:bodyPr>
          <a:lstStyle/>
          <a:p>
            <a:r>
              <a:rPr lang="en-GB" sz="2400" dirty="0">
                <a:latin typeface="+mn-lt"/>
              </a:rPr>
              <a:t>Our current economy is linear and creates a lot of waste </a:t>
            </a:r>
          </a:p>
          <a:p>
            <a:r>
              <a:rPr lang="en-GB" sz="2400" dirty="0"/>
              <a:t>A lot of products have </a:t>
            </a:r>
            <a:r>
              <a:rPr lang="en-GB" sz="2400" b="1" dirty="0"/>
              <a:t>planned obsolescence </a:t>
            </a:r>
            <a:r>
              <a:rPr lang="en-GB" sz="2400" dirty="0"/>
              <a:t>(made to break eventually) and our consumer habits drive us to buy the latest phones, computers, clothes etc. while throwing away the old ones</a:t>
            </a:r>
            <a:endParaRPr lang="en-GB" sz="2400" dirty="0">
              <a:latin typeface="+mn-lt"/>
            </a:endParaRPr>
          </a:p>
          <a:p>
            <a:r>
              <a:rPr lang="en-GB" sz="2400" dirty="0">
                <a:latin typeface="+mn-lt"/>
              </a:rPr>
              <a:t>We have moved to </a:t>
            </a:r>
            <a:r>
              <a:rPr lang="en-GB" sz="2400" b="1" dirty="0">
                <a:latin typeface="+mn-lt"/>
              </a:rPr>
              <a:t>recycling</a:t>
            </a:r>
            <a:r>
              <a:rPr lang="en-GB" sz="2400" dirty="0">
                <a:latin typeface="+mn-lt"/>
              </a:rPr>
              <a:t> more </a:t>
            </a:r>
            <a:r>
              <a:rPr lang="en-GB" sz="2400" dirty="0"/>
              <a:t>in </a:t>
            </a:r>
            <a:r>
              <a:rPr lang="en-GB" sz="2400" dirty="0">
                <a:latin typeface="+mn-lt"/>
              </a:rPr>
              <a:t>order to save our resources</a:t>
            </a:r>
            <a:r>
              <a:rPr lang="en-GB" sz="2400" dirty="0"/>
              <a:t>,</a:t>
            </a:r>
            <a:r>
              <a:rPr lang="en-GB" sz="2400" dirty="0">
                <a:latin typeface="+mn-lt"/>
              </a:rPr>
              <a:t> but we need to rethink things and move towards a circu</a:t>
            </a:r>
            <a:r>
              <a:rPr lang="en-GB" sz="2400" dirty="0"/>
              <a:t>lar economy </a:t>
            </a:r>
            <a:endParaRPr lang="en-GB" sz="2400" dirty="0">
              <a:latin typeface="+mn-lt"/>
              <a:cs typeface="Calibri"/>
            </a:endParaRPr>
          </a:p>
          <a:p>
            <a:endParaRPr lang="en-GB" sz="2400" b="1" dirty="0">
              <a:latin typeface="+mn-lt"/>
            </a:endParaRPr>
          </a:p>
        </p:txBody>
      </p:sp>
      <p:sp>
        <p:nvSpPr>
          <p:cNvPr id="4" name="Slide Number Placeholder 3"/>
          <p:cNvSpPr>
            <a:spLocks noGrp="1"/>
          </p:cNvSpPr>
          <p:nvPr>
            <p:ph type="sldNum" sz="quarter" idx="12"/>
          </p:nvPr>
        </p:nvSpPr>
        <p:spPr/>
        <p:txBody>
          <a:bodyPr/>
          <a:lstStyle/>
          <a:p>
            <a:fld id="{4BCF5606-3441-48FE-8AFF-3E5C26ECB5E3}" type="slidenum">
              <a:rPr lang="en-GB" smtClean="0"/>
              <a:t>11</a:t>
            </a:fld>
            <a:endParaRPr lang="en-GB" dirty="0"/>
          </a:p>
        </p:txBody>
      </p:sp>
      <p:sp>
        <p:nvSpPr>
          <p:cNvPr id="15" name="TextBox 14"/>
          <p:cNvSpPr txBox="1"/>
          <p:nvPr/>
        </p:nvSpPr>
        <p:spPr>
          <a:xfrm>
            <a:off x="885825" y="4562475"/>
            <a:ext cx="1524000" cy="646986"/>
          </a:xfrm>
          <a:prstGeom prst="roundRect">
            <a:avLst/>
          </a:prstGeom>
          <a:solidFill>
            <a:srgbClr val="0070C0"/>
          </a:solidFill>
        </p:spPr>
        <p:txBody>
          <a:bodyPr wrap="square" rtlCol="0">
            <a:spAutoFit/>
          </a:bodyPr>
          <a:lstStyle/>
          <a:p>
            <a:pPr algn="ctr"/>
            <a:r>
              <a:rPr lang="en-GB" sz="1600" dirty="0">
                <a:solidFill>
                  <a:schemeClr val="bg1"/>
                </a:solidFill>
              </a:rPr>
              <a:t>Mine/ extract raw materials</a:t>
            </a:r>
          </a:p>
        </p:txBody>
      </p:sp>
      <p:sp>
        <p:nvSpPr>
          <p:cNvPr id="17" name="TextBox 16"/>
          <p:cNvSpPr txBox="1"/>
          <p:nvPr/>
        </p:nvSpPr>
        <p:spPr>
          <a:xfrm>
            <a:off x="3667125" y="4438650"/>
            <a:ext cx="1190625" cy="919401"/>
          </a:xfrm>
          <a:prstGeom prst="roundRect">
            <a:avLst/>
          </a:prstGeom>
          <a:solidFill>
            <a:srgbClr val="0070C0"/>
          </a:solidFill>
        </p:spPr>
        <p:txBody>
          <a:bodyPr wrap="square" rtlCol="0">
            <a:spAutoFit/>
          </a:bodyPr>
          <a:lstStyle/>
          <a:p>
            <a:pPr algn="ctr"/>
            <a:r>
              <a:rPr lang="en-GB" sz="1600" dirty="0">
                <a:solidFill>
                  <a:schemeClr val="bg1"/>
                </a:solidFill>
              </a:rPr>
              <a:t>Produce products and items</a:t>
            </a:r>
          </a:p>
        </p:txBody>
      </p:sp>
      <p:sp>
        <p:nvSpPr>
          <p:cNvPr id="18" name="TextBox 17"/>
          <p:cNvSpPr txBox="1"/>
          <p:nvPr/>
        </p:nvSpPr>
        <p:spPr>
          <a:xfrm>
            <a:off x="5581650" y="4724400"/>
            <a:ext cx="1190625" cy="374571"/>
          </a:xfrm>
          <a:prstGeom prst="roundRect">
            <a:avLst/>
          </a:prstGeom>
          <a:solidFill>
            <a:srgbClr val="0070C0"/>
          </a:solidFill>
        </p:spPr>
        <p:txBody>
          <a:bodyPr wrap="square" rtlCol="0">
            <a:spAutoFit/>
          </a:bodyPr>
          <a:lstStyle/>
          <a:p>
            <a:pPr algn="ctr"/>
            <a:r>
              <a:rPr lang="en-GB" sz="1600" dirty="0">
                <a:solidFill>
                  <a:schemeClr val="bg1"/>
                </a:solidFill>
              </a:rPr>
              <a:t>Sell items </a:t>
            </a:r>
          </a:p>
        </p:txBody>
      </p:sp>
      <p:sp>
        <p:nvSpPr>
          <p:cNvPr id="19" name="TextBox 18"/>
          <p:cNvSpPr txBox="1"/>
          <p:nvPr/>
        </p:nvSpPr>
        <p:spPr>
          <a:xfrm>
            <a:off x="7839075" y="4714876"/>
            <a:ext cx="1095375" cy="374571"/>
          </a:xfrm>
          <a:prstGeom prst="roundRect">
            <a:avLst/>
          </a:prstGeom>
          <a:solidFill>
            <a:srgbClr val="0070C0"/>
          </a:solidFill>
        </p:spPr>
        <p:txBody>
          <a:bodyPr wrap="square" rtlCol="0">
            <a:spAutoFit/>
          </a:bodyPr>
          <a:lstStyle/>
          <a:p>
            <a:pPr algn="ctr"/>
            <a:r>
              <a:rPr lang="en-GB" sz="1600" dirty="0">
                <a:solidFill>
                  <a:schemeClr val="bg1"/>
                </a:solidFill>
              </a:rPr>
              <a:t>Use items</a:t>
            </a:r>
          </a:p>
        </p:txBody>
      </p:sp>
      <p:sp>
        <p:nvSpPr>
          <p:cNvPr id="20" name="TextBox 19"/>
          <p:cNvSpPr txBox="1"/>
          <p:nvPr/>
        </p:nvSpPr>
        <p:spPr>
          <a:xfrm>
            <a:off x="10344150" y="4743451"/>
            <a:ext cx="1095375" cy="374571"/>
          </a:xfrm>
          <a:prstGeom prst="roundRect">
            <a:avLst/>
          </a:prstGeom>
          <a:solidFill>
            <a:srgbClr val="0070C0"/>
          </a:solidFill>
        </p:spPr>
        <p:txBody>
          <a:bodyPr wrap="square" rtlCol="0">
            <a:spAutoFit/>
          </a:bodyPr>
          <a:lstStyle/>
          <a:p>
            <a:pPr algn="ctr"/>
            <a:r>
              <a:rPr lang="en-GB" sz="1600" dirty="0">
                <a:solidFill>
                  <a:schemeClr val="bg1"/>
                </a:solidFill>
              </a:rPr>
              <a:t>Dispose</a:t>
            </a:r>
          </a:p>
        </p:txBody>
      </p:sp>
      <p:cxnSp>
        <p:nvCxnSpPr>
          <p:cNvPr id="22" name="Straight Arrow Connector 21"/>
          <p:cNvCxnSpPr>
            <a:stCxn id="15" idx="3"/>
            <a:endCxn id="17" idx="1"/>
          </p:cNvCxnSpPr>
          <p:nvPr/>
        </p:nvCxnSpPr>
        <p:spPr>
          <a:xfrm>
            <a:off x="2409825" y="4885968"/>
            <a:ext cx="1257300" cy="1238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18" idx="1"/>
          </p:cNvCxnSpPr>
          <p:nvPr/>
        </p:nvCxnSpPr>
        <p:spPr>
          <a:xfrm>
            <a:off x="4857750" y="4898351"/>
            <a:ext cx="723900" cy="133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3"/>
            <a:endCxn id="19" idx="1"/>
          </p:cNvCxnSpPr>
          <p:nvPr/>
        </p:nvCxnSpPr>
        <p:spPr>
          <a:xfrm flipV="1">
            <a:off x="6772275" y="4902162"/>
            <a:ext cx="1066800" cy="952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3"/>
            <a:endCxn id="20" idx="1"/>
          </p:cNvCxnSpPr>
          <p:nvPr/>
        </p:nvCxnSpPr>
        <p:spPr>
          <a:xfrm>
            <a:off x="8934450" y="4902162"/>
            <a:ext cx="1409700" cy="285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Curved Connector 2"/>
          <p:cNvCxnSpPr>
            <a:stCxn id="19" idx="2"/>
            <a:endCxn id="17" idx="2"/>
          </p:cNvCxnSpPr>
          <p:nvPr/>
        </p:nvCxnSpPr>
        <p:spPr>
          <a:xfrm rot="5400000">
            <a:off x="6190299" y="3161587"/>
            <a:ext cx="268604" cy="4124325"/>
          </a:xfrm>
          <a:prstGeom prst="curvedConnector3">
            <a:avLst>
              <a:gd name="adj1" fmla="val 256029"/>
            </a:avLst>
          </a:prstGeom>
          <a:ln w="317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95975" y="5753100"/>
            <a:ext cx="1010661" cy="369332"/>
          </a:xfrm>
          <a:prstGeom prst="rect">
            <a:avLst/>
          </a:prstGeom>
          <a:noFill/>
        </p:spPr>
        <p:txBody>
          <a:bodyPr wrap="none" rtlCol="0">
            <a:spAutoFit/>
          </a:bodyPr>
          <a:lstStyle/>
          <a:p>
            <a:r>
              <a:rPr lang="en-GB" dirty="0"/>
              <a:t>recycling</a:t>
            </a:r>
          </a:p>
        </p:txBody>
      </p:sp>
    </p:spTree>
    <p:extLst>
      <p:ext uri="{BB962C8B-B14F-4D97-AF65-F5344CB8AC3E}">
        <p14:creationId xmlns:p14="http://schemas.microsoft.com/office/powerpoint/2010/main" val="105628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circular economy </a:t>
            </a:r>
          </a:p>
        </p:txBody>
      </p:sp>
      <p:sp>
        <p:nvSpPr>
          <p:cNvPr id="3" name="Content Placeholder 2"/>
          <p:cNvSpPr>
            <a:spLocks noGrp="1"/>
          </p:cNvSpPr>
          <p:nvPr>
            <p:ph idx="1"/>
          </p:nvPr>
        </p:nvSpPr>
        <p:spPr>
          <a:xfrm>
            <a:off x="352425" y="1513211"/>
            <a:ext cx="11496675" cy="1010914"/>
          </a:xfrm>
        </p:spPr>
        <p:txBody>
          <a:bodyPr vert="horz" lIns="91440" tIns="45720" rIns="91440" bIns="45720" rtlCol="0" anchor="t">
            <a:normAutofit/>
          </a:bodyPr>
          <a:lstStyle/>
          <a:p>
            <a:r>
              <a:rPr lang="en-GB" dirty="0"/>
              <a:t>The circular economy is inspired by the natural world where everything has value and nothing is wasted </a:t>
            </a:r>
          </a:p>
        </p:txBody>
      </p:sp>
      <p:sp>
        <p:nvSpPr>
          <p:cNvPr id="4" name="Slide Number Placeholder 3"/>
          <p:cNvSpPr>
            <a:spLocks noGrp="1"/>
          </p:cNvSpPr>
          <p:nvPr>
            <p:ph type="sldNum" sz="quarter" idx="12"/>
          </p:nvPr>
        </p:nvSpPr>
        <p:spPr/>
        <p:txBody>
          <a:bodyPr/>
          <a:lstStyle/>
          <a:p>
            <a:fld id="{4BCF5606-3441-48FE-8AFF-3E5C26ECB5E3}" type="slidenum">
              <a:rPr lang="en-GB" smtClean="0"/>
              <a:t>12</a:t>
            </a:fld>
            <a:endParaRPr lang="en-GB" dirty="0"/>
          </a:p>
        </p:txBody>
      </p:sp>
      <p:pic>
        <p:nvPicPr>
          <p:cNvPr id="16" name="Picture 2" descr="Image result for the circular economy"/>
          <p:cNvPicPr>
            <a:picLocks noChangeAspect="1" noChangeArrowheads="1"/>
          </p:cNvPicPr>
          <p:nvPr/>
        </p:nvPicPr>
        <p:blipFill rotWithShape="1">
          <a:blip r:embed="rId2">
            <a:extLst>
              <a:ext uri="{28A0092B-C50C-407E-A947-70E740481C1C}">
                <a14:useLocalDpi xmlns:a14="http://schemas.microsoft.com/office/drawing/2010/main" val="0"/>
              </a:ext>
            </a:extLst>
          </a:blip>
          <a:srcRect b="16624"/>
          <a:stretch/>
        </p:blipFill>
        <p:spPr bwMode="auto">
          <a:xfrm>
            <a:off x="2829832" y="2385397"/>
            <a:ext cx="6605361" cy="370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2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the circular economy could happen</a:t>
            </a:r>
          </a:p>
        </p:txBody>
      </p:sp>
      <p:sp>
        <p:nvSpPr>
          <p:cNvPr id="4" name="Slide Number Placeholder 3"/>
          <p:cNvSpPr>
            <a:spLocks noGrp="1"/>
          </p:cNvSpPr>
          <p:nvPr>
            <p:ph type="sldNum" sz="quarter" idx="12"/>
          </p:nvPr>
        </p:nvSpPr>
        <p:spPr/>
        <p:txBody>
          <a:bodyPr/>
          <a:lstStyle/>
          <a:p>
            <a:fld id="{4BCF5606-3441-48FE-8AFF-3E5C26ECB5E3}" type="slidenum">
              <a:rPr lang="en-GB" smtClean="0"/>
              <a:t>13</a:t>
            </a:fld>
            <a:endParaRPr lang="en-GB" dirty="0"/>
          </a:p>
        </p:txBody>
      </p:sp>
      <p:sp>
        <p:nvSpPr>
          <p:cNvPr id="6" name="Content Placeholder 2"/>
          <p:cNvSpPr txBox="1">
            <a:spLocks/>
          </p:cNvSpPr>
          <p:nvPr/>
        </p:nvSpPr>
        <p:spPr>
          <a:xfrm>
            <a:off x="388483" y="1423404"/>
            <a:ext cx="6859851" cy="28710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Washing machines, fridges, smart phones, computers and other items could be designed so that they can be </a:t>
            </a:r>
            <a:r>
              <a:rPr lang="en-GB" sz="2400" b="1" dirty="0"/>
              <a:t>repaired and upgraded </a:t>
            </a:r>
            <a:r>
              <a:rPr lang="en-GB" sz="2400" dirty="0"/>
              <a:t>easily. And once they stop working, they would be easy to take apart so that the </a:t>
            </a:r>
            <a:r>
              <a:rPr lang="en-GB" sz="2400" b="1" dirty="0"/>
              <a:t>materials inside could be reused</a:t>
            </a:r>
          </a:p>
          <a:p>
            <a:r>
              <a:rPr lang="en-GB" sz="2400" dirty="0"/>
              <a:t>Cars could be designed to </a:t>
            </a:r>
            <a:r>
              <a:rPr lang="en-GB" sz="2400" b="1" dirty="0"/>
              <a:t>have better efficiency </a:t>
            </a:r>
            <a:r>
              <a:rPr lang="en-GB" sz="2400" dirty="0"/>
              <a:t>and run on </a:t>
            </a:r>
            <a:r>
              <a:rPr lang="en-GB" sz="2400" b="1" dirty="0"/>
              <a:t>more sustainable power sources </a:t>
            </a:r>
            <a:r>
              <a:rPr lang="en-GB" sz="2400" dirty="0"/>
              <a:t>such as renewable energy. For example, an electric car powered by wind power will run on renewable energy </a:t>
            </a:r>
          </a:p>
          <a:p>
            <a:r>
              <a:rPr lang="en-GB" sz="2400" dirty="0"/>
              <a:t>Converting fats and oils from the catering sector into biodiesel that can be used in </a:t>
            </a:r>
            <a:r>
              <a:rPr lang="en-GB" sz="2400" b="1" dirty="0"/>
              <a:t>transport and power generation</a:t>
            </a:r>
          </a:p>
          <a:p>
            <a:endParaRPr lang="en-GB"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9978" y="1629338"/>
            <a:ext cx="3396286" cy="4262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6678"/>
          <a:stretch/>
        </p:blipFill>
        <p:spPr>
          <a:xfrm rot="21297010">
            <a:off x="7726680" y="2368612"/>
            <a:ext cx="3584448" cy="3026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9309">
            <a:off x="8138159" y="3278631"/>
            <a:ext cx="3448811" cy="2299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43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circular economy in action</a:t>
            </a:r>
          </a:p>
        </p:txBody>
      </p:sp>
      <p:sp>
        <p:nvSpPr>
          <p:cNvPr id="3" name="Content Placeholder 2"/>
          <p:cNvSpPr>
            <a:spLocks noGrp="1"/>
          </p:cNvSpPr>
          <p:nvPr>
            <p:ph idx="1"/>
          </p:nvPr>
        </p:nvSpPr>
        <p:spPr>
          <a:xfrm>
            <a:off x="447676" y="1513211"/>
            <a:ext cx="6116410" cy="4547724"/>
          </a:xfrm>
        </p:spPr>
        <p:txBody>
          <a:bodyPr vert="horz" lIns="91440" tIns="45720" rIns="91440" bIns="45720" rtlCol="0" anchor="t">
            <a:normAutofit/>
          </a:bodyPr>
          <a:lstStyle/>
          <a:p>
            <a:pPr marL="0" indent="0">
              <a:buNone/>
            </a:pPr>
            <a:r>
              <a:rPr lang="en-GB" b="1" dirty="0"/>
              <a:t>Levi Strauss &amp; Co.</a:t>
            </a:r>
            <a:endParaRPr lang="en-GB" sz="1800" dirty="0"/>
          </a:p>
          <a:p>
            <a:r>
              <a:rPr lang="en-GB" sz="1800" dirty="0"/>
              <a:t>Levi’s are most know for producing high quality denim products that are designed to last a long time. </a:t>
            </a:r>
          </a:p>
          <a:p>
            <a:r>
              <a:rPr lang="en-GB" sz="1800" dirty="0"/>
              <a:t>Denim fabric takes a lot of resources and energy to make. For example, to make a single pair of jeans 20,000 litres of water is required!</a:t>
            </a:r>
          </a:p>
          <a:p>
            <a:r>
              <a:rPr lang="en-GB" sz="1800" dirty="0"/>
              <a:t>The company offer a scheme at their stores where they collect old and broken items of clothing for reuse, repurpose or recycling</a:t>
            </a:r>
          </a:p>
          <a:p>
            <a:r>
              <a:rPr lang="en-GB" sz="1800" dirty="0"/>
              <a:t>The vision is to ‘close the loop’ and recycling old Levi’s into new ones</a:t>
            </a:r>
          </a:p>
          <a:p>
            <a:r>
              <a:rPr lang="en-GB" sz="1800" dirty="0"/>
              <a:t>Levi’s is also aiming to ‘slow down’ fashion by encouraging repair, resizing, and customisation of their products to make them last a long time</a:t>
            </a:r>
            <a:endParaRPr lang="en-GB" sz="2400" dirty="0"/>
          </a:p>
        </p:txBody>
      </p:sp>
      <p:sp>
        <p:nvSpPr>
          <p:cNvPr id="4" name="Slide Number Placeholder 3"/>
          <p:cNvSpPr>
            <a:spLocks noGrp="1"/>
          </p:cNvSpPr>
          <p:nvPr>
            <p:ph type="sldNum" sz="quarter" idx="12"/>
          </p:nvPr>
        </p:nvSpPr>
        <p:spPr/>
        <p:txBody>
          <a:bodyPr/>
          <a:lstStyle/>
          <a:p>
            <a:fld id="{4BCF5606-3441-48FE-8AFF-3E5C26ECB5E3}" type="slidenum">
              <a:rPr lang="en-GB" smtClean="0"/>
              <a:t>14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1507">
            <a:off x="7410449" y="2895599"/>
            <a:ext cx="1590675" cy="2386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950" y="2190750"/>
            <a:ext cx="1314450" cy="1971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4218">
            <a:off x="9891749" y="2799552"/>
            <a:ext cx="1888990" cy="2829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File:Levi's logo.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689" y="1690005"/>
            <a:ext cx="1937658" cy="968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1507">
            <a:off x="7383017" y="2913887"/>
            <a:ext cx="1590675" cy="2386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File:Levi's logo.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4257" y="1708293"/>
            <a:ext cx="1937658" cy="96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circular economy in action</a:t>
            </a:r>
          </a:p>
        </p:txBody>
      </p:sp>
      <p:sp>
        <p:nvSpPr>
          <p:cNvPr id="3" name="Content Placeholder 2"/>
          <p:cNvSpPr>
            <a:spLocks noGrp="1"/>
          </p:cNvSpPr>
          <p:nvPr>
            <p:ph idx="1"/>
          </p:nvPr>
        </p:nvSpPr>
        <p:spPr>
          <a:xfrm>
            <a:off x="447676" y="1513211"/>
            <a:ext cx="5684838" cy="4547724"/>
          </a:xfrm>
        </p:spPr>
        <p:txBody>
          <a:bodyPr vert="horz" lIns="91440" tIns="45720" rIns="91440" bIns="45720" rtlCol="0" anchor="t">
            <a:normAutofit/>
          </a:bodyPr>
          <a:lstStyle/>
          <a:p>
            <a:pPr marL="0" indent="0">
              <a:buNone/>
            </a:pPr>
            <a:r>
              <a:rPr lang="en-GB" b="1" dirty="0"/>
              <a:t>Nespresso</a:t>
            </a:r>
            <a:r>
              <a:rPr lang="en-GB" dirty="0"/>
              <a:t> </a:t>
            </a:r>
          </a:p>
          <a:p>
            <a:r>
              <a:rPr lang="en-GB" sz="2000" dirty="0"/>
              <a:t>This brand is most known for the instant coffee pods that many people have in their homes</a:t>
            </a:r>
          </a:p>
          <a:p>
            <a:r>
              <a:rPr lang="en-GB" sz="2000" dirty="0"/>
              <a:t>The company have designed the pods to be efficient and use the least amount of coffee possible per cup but still maintain quality </a:t>
            </a:r>
          </a:p>
          <a:p>
            <a:r>
              <a:rPr lang="en-GB" sz="2000" dirty="0"/>
              <a:t>The pods are made from aluminium and can be recycled via a scheme they run where customers can post or bring to store their empty pods</a:t>
            </a:r>
          </a:p>
          <a:p>
            <a:r>
              <a:rPr lang="en-GB" sz="2000" dirty="0"/>
              <a:t>The leftover coffee grounds in the pods are also sent for composting to be used to grow plants and crops</a:t>
            </a:r>
          </a:p>
          <a:p>
            <a:pPr marL="0" indent="0">
              <a:buNone/>
            </a:pPr>
            <a:endParaRPr lang="en-GB" sz="2400" dirty="0"/>
          </a:p>
        </p:txBody>
      </p:sp>
      <p:sp>
        <p:nvSpPr>
          <p:cNvPr id="4" name="Slide Number Placeholder 3"/>
          <p:cNvSpPr>
            <a:spLocks noGrp="1"/>
          </p:cNvSpPr>
          <p:nvPr>
            <p:ph type="sldNum" sz="quarter" idx="12"/>
          </p:nvPr>
        </p:nvSpPr>
        <p:spPr/>
        <p:txBody>
          <a:bodyPr/>
          <a:lstStyle/>
          <a:p>
            <a:fld id="{4BCF5606-3441-48FE-8AFF-3E5C26ECB5E3}" type="slidenum">
              <a:rPr lang="en-GB" smtClean="0"/>
              <a:t>15</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79402">
            <a:off x="7420065" y="1837212"/>
            <a:ext cx="2746492" cy="2059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008" y="3176588"/>
            <a:ext cx="2256062" cy="1504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offee Pods, Machines and Accessories | Nespresso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108" y="4872671"/>
            <a:ext cx="3015796" cy="63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circular economy in action</a:t>
            </a:r>
          </a:p>
        </p:txBody>
      </p:sp>
      <p:sp>
        <p:nvSpPr>
          <p:cNvPr id="3" name="Content Placeholder 2"/>
          <p:cNvSpPr>
            <a:spLocks noGrp="1"/>
          </p:cNvSpPr>
          <p:nvPr>
            <p:ph idx="1"/>
          </p:nvPr>
        </p:nvSpPr>
        <p:spPr>
          <a:xfrm>
            <a:off x="447675" y="1513211"/>
            <a:ext cx="7169604" cy="4547724"/>
          </a:xfrm>
        </p:spPr>
        <p:txBody>
          <a:bodyPr vert="horz" lIns="91440" tIns="45720" rIns="91440" bIns="45720" rtlCol="0" anchor="t">
            <a:normAutofit/>
          </a:bodyPr>
          <a:lstStyle/>
          <a:p>
            <a:pPr marL="0" indent="0">
              <a:buNone/>
            </a:pPr>
            <a:r>
              <a:rPr lang="en-GB" b="1" dirty="0"/>
              <a:t>Renewi</a:t>
            </a:r>
          </a:p>
          <a:p>
            <a:r>
              <a:rPr lang="en-GB" sz="1800" dirty="0"/>
              <a:t>Renewi is a waste management company with sites across the UK and Europe</a:t>
            </a:r>
          </a:p>
          <a:p>
            <a:r>
              <a:rPr lang="en-GB" sz="1800" dirty="0"/>
              <a:t>There is a Renewi site in Rotherham that processes the general household waste from Barnsley, Doncaster and Rotherham </a:t>
            </a:r>
          </a:p>
          <a:p>
            <a:r>
              <a:rPr lang="en-GB" sz="1800" dirty="0"/>
              <a:t>One of the company's main strategies is ‘enabling the circular economy’. This is achieved by keeping resources in use for as long as possible through recycling and giving them a useful purpose</a:t>
            </a:r>
          </a:p>
          <a:p>
            <a:r>
              <a:rPr lang="en-GB" sz="1800" dirty="0"/>
              <a:t>The site in Rotherham tries to extract as much recyclable material as possible before the remaining waste is used to make fuel which is sent to an energy from waste facility in Ferrybridge, West Yorkshire. Since the plant has open, over 97% of waste from Barnsley, Doncaster and Rotherham has been diverted from landfill</a:t>
            </a:r>
          </a:p>
        </p:txBody>
      </p:sp>
      <p:sp>
        <p:nvSpPr>
          <p:cNvPr id="4" name="Slide Number Placeholder 3"/>
          <p:cNvSpPr>
            <a:spLocks noGrp="1"/>
          </p:cNvSpPr>
          <p:nvPr>
            <p:ph type="sldNum" sz="quarter" idx="12"/>
          </p:nvPr>
        </p:nvSpPr>
        <p:spPr/>
        <p:txBody>
          <a:bodyPr/>
          <a:lstStyle/>
          <a:p>
            <a:fld id="{4BCF5606-3441-48FE-8AFF-3E5C26ECB5E3}" type="slidenum">
              <a:rPr lang="en-GB" smtClean="0"/>
              <a:t>16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40156">
            <a:off x="7897042" y="3453493"/>
            <a:ext cx="3725200" cy="2091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5156" y="1600118"/>
            <a:ext cx="2444523" cy="1505032"/>
          </a:xfrm>
          <a:prstGeom prst="rect">
            <a:avLst/>
          </a:prstGeom>
        </p:spPr>
      </p:pic>
    </p:spTree>
    <p:extLst>
      <p:ext uri="{BB962C8B-B14F-4D97-AF65-F5344CB8AC3E}">
        <p14:creationId xmlns:p14="http://schemas.microsoft.com/office/powerpoint/2010/main" val="7567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the Sustainable development goals and the Circular economy important?</a:t>
            </a:r>
          </a:p>
        </p:txBody>
      </p:sp>
      <p:sp>
        <p:nvSpPr>
          <p:cNvPr id="4" name="Slide Number Placeholder 3"/>
          <p:cNvSpPr>
            <a:spLocks noGrp="1"/>
          </p:cNvSpPr>
          <p:nvPr>
            <p:ph type="sldNum" sz="quarter" idx="12"/>
          </p:nvPr>
        </p:nvSpPr>
        <p:spPr/>
        <p:txBody>
          <a:bodyPr/>
          <a:lstStyle/>
          <a:p>
            <a:fld id="{4BCF5606-3441-48FE-8AFF-3E5C26ECB5E3}" type="slidenum">
              <a:rPr lang="en-GB" smtClean="0"/>
              <a:t>17</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5103">
            <a:off x="4916296" y="2418013"/>
            <a:ext cx="2146887" cy="2090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le 9"/>
          <p:cNvSpPr/>
          <p:nvPr/>
        </p:nvSpPr>
        <p:spPr>
          <a:xfrm>
            <a:off x="297248" y="1886803"/>
            <a:ext cx="4398264" cy="157638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are at a critical point for our planets future. If we want to preserve our ways of life, we need to act now</a:t>
            </a:r>
          </a:p>
        </p:txBody>
      </p:sp>
      <p:sp>
        <p:nvSpPr>
          <p:cNvPr id="11" name="Rounded Rectangle 10"/>
          <p:cNvSpPr/>
          <p:nvPr/>
        </p:nvSpPr>
        <p:spPr>
          <a:xfrm>
            <a:off x="312488" y="4215475"/>
            <a:ext cx="4209288" cy="158496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estimated that by 2050 there will be more plastic in the ocean than fish. The ocean is an important ecosystem that supports many species and provides us food.</a:t>
            </a:r>
          </a:p>
        </p:txBody>
      </p:sp>
      <p:sp>
        <p:nvSpPr>
          <p:cNvPr id="12" name="Rounded Rectangle 11"/>
          <p:cNvSpPr/>
          <p:nvPr/>
        </p:nvSpPr>
        <p:spPr>
          <a:xfrm>
            <a:off x="7542344" y="1786791"/>
            <a:ext cx="4209288" cy="158496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Climate change due to increased industrialisation will cause a lot of problems for our planet including sea level rise, extreme weather changes and changes to habitats</a:t>
            </a:r>
          </a:p>
        </p:txBody>
      </p:sp>
      <p:sp>
        <p:nvSpPr>
          <p:cNvPr id="13" name="Rounded Rectangle 12"/>
          <p:cNvSpPr/>
          <p:nvPr/>
        </p:nvSpPr>
        <p:spPr>
          <a:xfrm>
            <a:off x="7566728" y="4255099"/>
            <a:ext cx="4209288" cy="158496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Many of the resources we use are finite- meaning that they may run out. It is therefore important to keep materials useful for as long as possible and find renewable alternatives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12169">
            <a:off x="4894331" y="2068667"/>
            <a:ext cx="2449068" cy="3265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95333">
            <a:off x="4534667" y="2984083"/>
            <a:ext cx="3168396" cy="2112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88853">
            <a:off x="4660397" y="3108035"/>
            <a:ext cx="2916936" cy="1944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31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Aims and outcomes</a:t>
            </a:r>
          </a:p>
        </p:txBody>
      </p:sp>
      <p:sp>
        <p:nvSpPr>
          <p:cNvPr id="6" name="Content Placeholder 5"/>
          <p:cNvSpPr>
            <a:spLocks noGrp="1"/>
          </p:cNvSpPr>
          <p:nvPr>
            <p:ph idx="1"/>
          </p:nvPr>
        </p:nvSpPr>
        <p:spPr>
          <a:xfrm>
            <a:off x="838200" y="1513211"/>
            <a:ext cx="10515600" cy="1572889"/>
          </a:xfrm>
        </p:spPr>
        <p:txBody>
          <a:bodyPr/>
          <a:lstStyle/>
          <a:p>
            <a:pPr algn="ctr"/>
            <a:r>
              <a:rPr lang="en-GB" dirty="0"/>
              <a:t>To understand the importance of the UN sustainable development goals</a:t>
            </a:r>
          </a:p>
          <a:p>
            <a:pPr algn="ctr"/>
            <a:r>
              <a:rPr lang="en-GB" dirty="0"/>
              <a:t>To understand the basic principals of the circular economy </a:t>
            </a:r>
          </a:p>
          <a:p>
            <a:pPr algn="ctr"/>
            <a:endParaRPr lang="en-GB" dirty="0"/>
          </a:p>
        </p:txBody>
      </p:sp>
      <p:sp>
        <p:nvSpPr>
          <p:cNvPr id="4" name="Slide Number Placeholder 3"/>
          <p:cNvSpPr>
            <a:spLocks noGrp="1"/>
          </p:cNvSpPr>
          <p:nvPr>
            <p:ph type="sldNum" sz="quarter" idx="12"/>
          </p:nvPr>
        </p:nvSpPr>
        <p:spPr/>
        <p:txBody>
          <a:bodyPr/>
          <a:lstStyle/>
          <a:p>
            <a:fld id="{4BCF5606-3441-48FE-8AFF-3E5C26ECB5E3}" type="slidenum">
              <a:rPr lang="en-GB" smtClean="0"/>
              <a:t>18</a:t>
            </a:fld>
            <a:endParaRPr lang="en-GB" dirty="0"/>
          </a:p>
        </p:txBody>
      </p:sp>
      <p:sp>
        <p:nvSpPr>
          <p:cNvPr id="2" name="Rectangle 1"/>
          <p:cNvSpPr/>
          <p:nvPr/>
        </p:nvSpPr>
        <p:spPr>
          <a:xfrm>
            <a:off x="0" y="3176588"/>
            <a:ext cx="12192000" cy="807583"/>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400" dirty="0">
                <a:latin typeface="take_out_the_garbage" panose="02000500000000000000" pitchFamily="2" charset="0"/>
              </a:rPr>
              <a:t>Success Criteria</a:t>
            </a:r>
          </a:p>
        </p:txBody>
      </p:sp>
      <p:sp>
        <p:nvSpPr>
          <p:cNvPr id="7" name="Content Placeholder 5"/>
          <p:cNvSpPr txBox="1">
            <a:spLocks/>
          </p:cNvSpPr>
          <p:nvPr/>
        </p:nvSpPr>
        <p:spPr>
          <a:xfrm>
            <a:off x="0" y="4016926"/>
            <a:ext cx="12192000" cy="21634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t>I can name at least 3 of the development goals</a:t>
            </a:r>
          </a:p>
          <a:p>
            <a:pPr algn="ctr"/>
            <a:r>
              <a:rPr lang="en-GB" sz="2400" dirty="0"/>
              <a:t>I can identify aspects of my life where the goals can be implemented</a:t>
            </a:r>
          </a:p>
          <a:p>
            <a:pPr algn="ctr"/>
            <a:r>
              <a:rPr lang="en-GB" sz="2400" dirty="0"/>
              <a:t>I can describe the difference between a linear and circular economy</a:t>
            </a:r>
          </a:p>
          <a:p>
            <a:pPr algn="ctr"/>
            <a:r>
              <a:rPr lang="en-GB" sz="2400" dirty="0"/>
              <a:t>I can give examples of the circular economy in action</a:t>
            </a:r>
          </a:p>
        </p:txBody>
      </p:sp>
      <p:sp>
        <p:nvSpPr>
          <p:cNvPr id="3" name="Rectangle 2"/>
          <p:cNvSpPr/>
          <p:nvPr/>
        </p:nvSpPr>
        <p:spPr>
          <a:xfrm>
            <a:off x="9250136" y="4024993"/>
            <a:ext cx="449036" cy="359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0488386" y="4471308"/>
            <a:ext cx="449036" cy="359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10510157" y="4974773"/>
            <a:ext cx="449036" cy="359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9612086" y="5464630"/>
            <a:ext cx="449036" cy="3592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2237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Aims and outcomes</a:t>
            </a:r>
          </a:p>
        </p:txBody>
      </p:sp>
      <p:sp>
        <p:nvSpPr>
          <p:cNvPr id="6" name="Content Placeholder 5"/>
          <p:cNvSpPr>
            <a:spLocks noGrp="1"/>
          </p:cNvSpPr>
          <p:nvPr>
            <p:ph idx="1"/>
          </p:nvPr>
        </p:nvSpPr>
        <p:spPr>
          <a:xfrm>
            <a:off x="838200" y="1513211"/>
            <a:ext cx="10515600" cy="1572889"/>
          </a:xfrm>
        </p:spPr>
        <p:txBody>
          <a:bodyPr vert="horz" lIns="91440" tIns="45720" rIns="91440" bIns="45720" rtlCol="0" anchor="t">
            <a:normAutofit/>
          </a:bodyPr>
          <a:lstStyle/>
          <a:p>
            <a:pPr algn="ctr"/>
            <a:r>
              <a:rPr lang="en-GB" dirty="0"/>
              <a:t>To understand the importance of the UN sustainable development goals</a:t>
            </a:r>
          </a:p>
          <a:p>
            <a:pPr algn="ctr"/>
            <a:r>
              <a:rPr lang="en-GB" dirty="0"/>
              <a:t>To understand the basic principles of the circular economy </a:t>
            </a:r>
          </a:p>
          <a:p>
            <a:pPr algn="ctr"/>
            <a:endParaRPr lang="en-GB" dirty="0"/>
          </a:p>
        </p:txBody>
      </p:sp>
      <p:sp>
        <p:nvSpPr>
          <p:cNvPr id="4" name="Slide Number Placeholder 3"/>
          <p:cNvSpPr>
            <a:spLocks noGrp="1"/>
          </p:cNvSpPr>
          <p:nvPr>
            <p:ph type="sldNum" sz="quarter" idx="12"/>
          </p:nvPr>
        </p:nvSpPr>
        <p:spPr/>
        <p:txBody>
          <a:bodyPr/>
          <a:lstStyle/>
          <a:p>
            <a:fld id="{4BCF5606-3441-48FE-8AFF-3E5C26ECB5E3}" type="slidenum">
              <a:rPr lang="en-GB" smtClean="0"/>
              <a:t>2</a:t>
            </a:fld>
            <a:endParaRPr lang="en-GB" dirty="0"/>
          </a:p>
        </p:txBody>
      </p:sp>
      <p:sp>
        <p:nvSpPr>
          <p:cNvPr id="2" name="Rectangle 1"/>
          <p:cNvSpPr/>
          <p:nvPr/>
        </p:nvSpPr>
        <p:spPr>
          <a:xfrm>
            <a:off x="0" y="3176588"/>
            <a:ext cx="12192000" cy="807583"/>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400" dirty="0">
                <a:latin typeface="take_out_the_garbage" panose="02000500000000000000" pitchFamily="2" charset="0"/>
              </a:rPr>
              <a:t>Success Criteria</a:t>
            </a:r>
          </a:p>
        </p:txBody>
      </p:sp>
      <p:sp>
        <p:nvSpPr>
          <p:cNvPr id="7" name="Content Placeholder 5"/>
          <p:cNvSpPr txBox="1">
            <a:spLocks/>
          </p:cNvSpPr>
          <p:nvPr/>
        </p:nvSpPr>
        <p:spPr>
          <a:xfrm>
            <a:off x="0" y="4016926"/>
            <a:ext cx="12192000" cy="21634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t>I can name at least 3 of the development goals</a:t>
            </a:r>
          </a:p>
          <a:p>
            <a:pPr algn="ctr"/>
            <a:r>
              <a:rPr lang="en-GB" sz="2400" dirty="0"/>
              <a:t>I can identify aspects of my life where the goals can be implemented</a:t>
            </a:r>
          </a:p>
          <a:p>
            <a:pPr algn="ctr"/>
            <a:r>
              <a:rPr lang="en-GB" sz="2400" dirty="0"/>
              <a:t>I can describe the difference between a linear and circular economy</a:t>
            </a:r>
          </a:p>
          <a:p>
            <a:pPr algn="ctr"/>
            <a:r>
              <a:rPr lang="en-GB" sz="2400" dirty="0"/>
              <a:t>I can give examples of the circular economy in action</a:t>
            </a:r>
          </a:p>
        </p:txBody>
      </p:sp>
    </p:spTree>
    <p:extLst>
      <p:ext uri="{BB962C8B-B14F-4D97-AF65-F5344CB8AC3E}">
        <p14:creationId xmlns:p14="http://schemas.microsoft.com/office/powerpoint/2010/main" val="254084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planet is changing </a:t>
            </a:r>
          </a:p>
        </p:txBody>
      </p:sp>
      <p:sp>
        <p:nvSpPr>
          <p:cNvPr id="3" name="Content Placeholder 2"/>
          <p:cNvSpPr>
            <a:spLocks noGrp="1"/>
          </p:cNvSpPr>
          <p:nvPr>
            <p:ph idx="1"/>
          </p:nvPr>
        </p:nvSpPr>
        <p:spPr>
          <a:xfrm>
            <a:off x="748393" y="1652003"/>
            <a:ext cx="10515600" cy="2552604"/>
          </a:xfrm>
        </p:spPr>
        <p:txBody>
          <a:bodyPr>
            <a:normAutofit lnSpcReduction="10000"/>
          </a:bodyPr>
          <a:lstStyle/>
          <a:p>
            <a:r>
              <a:rPr lang="en-GB" dirty="0"/>
              <a:t>The number of people on our planet is increasing very fast because we now live longer and have more children.</a:t>
            </a:r>
          </a:p>
          <a:p>
            <a:r>
              <a:rPr lang="en-GB" dirty="0"/>
              <a:t>This has increased demand for resources and increased burning of fossil fuels, leading to accelerated climate change.</a:t>
            </a:r>
          </a:p>
          <a:p>
            <a:r>
              <a:rPr lang="en-GB" dirty="0"/>
              <a:t>We are now at a critical point, where we need to reduce our resource use and release of greenhouse gases to prevent any further problems</a:t>
            </a:r>
          </a:p>
        </p:txBody>
      </p:sp>
      <p:sp>
        <p:nvSpPr>
          <p:cNvPr id="4" name="Slide Number Placeholder 3"/>
          <p:cNvSpPr>
            <a:spLocks noGrp="1"/>
          </p:cNvSpPr>
          <p:nvPr>
            <p:ph type="sldNum" sz="quarter" idx="12"/>
          </p:nvPr>
        </p:nvSpPr>
        <p:spPr/>
        <p:txBody>
          <a:bodyPr/>
          <a:lstStyle/>
          <a:p>
            <a:fld id="{4BCF5606-3441-48FE-8AFF-3E5C26ECB5E3}" type="slidenum">
              <a:rPr lang="en-GB" smtClean="0"/>
              <a:t>3</a:t>
            </a:fld>
            <a:endParaRPr lang="en-GB" dirty="0"/>
          </a:p>
        </p:txBody>
      </p:sp>
      <p:pic>
        <p:nvPicPr>
          <p:cNvPr id="6" name="Picture 2" descr="Greta Thunberg Seeks Trademarks to Prevent Commercial Misus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79126">
            <a:off x="1836935" y="4573565"/>
            <a:ext cx="1798471" cy="1350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A rising tide of climate sceptic disinformation | Campaign agains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975" y="4540617"/>
            <a:ext cx="2504618" cy="1487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descr="Animals Shrink as Earth Warms | Liv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77657">
            <a:off x="7048262" y="4409939"/>
            <a:ext cx="2544773" cy="1590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242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Sustainable development</a:t>
            </a:r>
          </a:p>
        </p:txBody>
      </p:sp>
      <p:sp>
        <p:nvSpPr>
          <p:cNvPr id="6" name="Text Placeholder 5"/>
          <p:cNvSpPr>
            <a:spLocks noGrp="1"/>
          </p:cNvSpPr>
          <p:nvPr>
            <p:ph type="body" idx="1"/>
          </p:nvPr>
        </p:nvSpPr>
        <p:spPr/>
        <p:txBody>
          <a:bodyPr/>
          <a:lstStyle/>
          <a:p>
            <a:endParaRPr lang="en-GB" dirty="0"/>
          </a:p>
        </p:txBody>
      </p:sp>
      <p:sp>
        <p:nvSpPr>
          <p:cNvPr id="4" name="Slide Number Placeholder 3"/>
          <p:cNvSpPr>
            <a:spLocks noGrp="1"/>
          </p:cNvSpPr>
          <p:nvPr>
            <p:ph type="sldNum" sz="quarter" idx="12"/>
          </p:nvPr>
        </p:nvSpPr>
        <p:spPr/>
        <p:txBody>
          <a:bodyPr/>
          <a:lstStyle/>
          <a:p>
            <a:fld id="{4BCF5606-3441-48FE-8AFF-3E5C26ECB5E3}" type="slidenum">
              <a:rPr lang="en-GB" smtClean="0"/>
              <a:t>4</a:t>
            </a:fld>
            <a:endParaRPr lang="en-GB" dirty="0"/>
          </a:p>
        </p:txBody>
      </p:sp>
    </p:spTree>
    <p:extLst>
      <p:ext uri="{BB962C8B-B14F-4D97-AF65-F5344CB8AC3E}">
        <p14:creationId xmlns:p14="http://schemas.microsoft.com/office/powerpoint/2010/main" val="171690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What is sustainable development?</a:t>
            </a:r>
          </a:p>
        </p:txBody>
      </p:sp>
      <p:sp>
        <p:nvSpPr>
          <p:cNvPr id="3" name="Content Placeholder 2"/>
          <p:cNvSpPr>
            <a:spLocks noGrp="1"/>
          </p:cNvSpPr>
          <p:nvPr>
            <p:ph idx="1"/>
          </p:nvPr>
        </p:nvSpPr>
        <p:spPr>
          <a:xfrm>
            <a:off x="369888" y="3577926"/>
            <a:ext cx="11525250" cy="419732"/>
          </a:xfrm>
        </p:spPr>
        <p:txBody>
          <a:bodyPr>
            <a:noAutofit/>
          </a:bodyPr>
          <a:lstStyle/>
          <a:p>
            <a:pPr marL="0" indent="0">
              <a:buNone/>
            </a:pPr>
            <a:r>
              <a:rPr lang="en-GB" sz="2400" dirty="0"/>
              <a:t>Sustainability can be defined as</a:t>
            </a:r>
          </a:p>
        </p:txBody>
      </p:sp>
      <p:sp>
        <p:nvSpPr>
          <p:cNvPr id="4" name="Slide Number Placeholder 3"/>
          <p:cNvSpPr>
            <a:spLocks noGrp="1"/>
          </p:cNvSpPr>
          <p:nvPr>
            <p:ph type="sldNum" sz="quarter" idx="12"/>
          </p:nvPr>
        </p:nvSpPr>
        <p:spPr/>
        <p:txBody>
          <a:bodyPr/>
          <a:lstStyle/>
          <a:p>
            <a:fld id="{4BCF5606-3441-48FE-8AFF-3E5C26ECB5E3}" type="slidenum">
              <a:rPr lang="en-GB" smtClean="0"/>
              <a:t>5</a:t>
            </a:fld>
            <a:endParaRPr lang="en-GB" dirty="0"/>
          </a:p>
        </p:txBody>
      </p:sp>
      <p:sp>
        <p:nvSpPr>
          <p:cNvPr id="5" name="Rounded Rectangle 4"/>
          <p:cNvSpPr/>
          <p:nvPr/>
        </p:nvSpPr>
        <p:spPr>
          <a:xfrm>
            <a:off x="359568" y="4048811"/>
            <a:ext cx="11472863" cy="919401"/>
          </a:xfrm>
          <a:prstGeom prst="roundRect">
            <a:avLst/>
          </a:prstGeom>
          <a:solidFill>
            <a:srgbClr val="00B050"/>
          </a:solidFill>
        </p:spPr>
        <p:txBody>
          <a:bodyPr wrap="square">
            <a:spAutoFit/>
          </a:bodyPr>
          <a:lstStyle/>
          <a:p>
            <a:pPr algn="ctr"/>
            <a:r>
              <a:rPr lang="en-GB" sz="2400" b="1" dirty="0">
                <a:solidFill>
                  <a:schemeClr val="bg1"/>
                </a:solidFill>
              </a:rPr>
              <a:t>‘Meeting the needs of the present, without compromising the needs of future generations’ </a:t>
            </a:r>
          </a:p>
        </p:txBody>
      </p:sp>
      <p:sp>
        <p:nvSpPr>
          <p:cNvPr id="6" name="TextBox 5"/>
          <p:cNvSpPr txBox="1"/>
          <p:nvPr/>
        </p:nvSpPr>
        <p:spPr>
          <a:xfrm>
            <a:off x="313899" y="1438275"/>
            <a:ext cx="11425663" cy="1938992"/>
          </a:xfrm>
          <a:prstGeom prst="rect">
            <a:avLst/>
          </a:prstGeom>
          <a:noFill/>
        </p:spPr>
        <p:txBody>
          <a:bodyPr wrap="square" rtlCol="0" anchor="t">
            <a:spAutoFit/>
          </a:bodyPr>
          <a:lstStyle/>
          <a:p>
            <a:r>
              <a:rPr lang="en-GB" sz="2400" dirty="0"/>
              <a:t>As the human population increases, the  demand for resources such as food, water and energy also increases.</a:t>
            </a:r>
          </a:p>
          <a:p>
            <a:endParaRPr lang="en-GB" sz="2400" dirty="0"/>
          </a:p>
          <a:p>
            <a:r>
              <a:rPr lang="en-GB" sz="2400" dirty="0"/>
              <a:t>It is vital that we manage our resources carefully and sustainably in order to protect our environment for future generations.</a:t>
            </a:r>
            <a:endParaRPr lang="en-GB" sz="2400" dirty="0">
              <a:cs typeface="Calibri"/>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9312">
            <a:off x="5010150" y="5010149"/>
            <a:ext cx="1743076" cy="1162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24305" b="25000"/>
          <a:stretch/>
        </p:blipFill>
        <p:spPr>
          <a:xfrm rot="21324153">
            <a:off x="7429499" y="4924425"/>
            <a:ext cx="1816275" cy="1381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8589">
            <a:off x="2311339" y="5031593"/>
            <a:ext cx="1851035" cy="1234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29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1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20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225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 sustainable development goals</a:t>
            </a:r>
          </a:p>
        </p:txBody>
      </p:sp>
      <p:sp>
        <p:nvSpPr>
          <p:cNvPr id="3" name="Content Placeholder 2"/>
          <p:cNvSpPr>
            <a:spLocks noGrp="1"/>
          </p:cNvSpPr>
          <p:nvPr>
            <p:ph idx="1"/>
          </p:nvPr>
        </p:nvSpPr>
        <p:spPr>
          <a:xfrm>
            <a:off x="352425" y="1428749"/>
            <a:ext cx="11487149" cy="1276351"/>
          </a:xfrm>
        </p:spPr>
        <p:txBody>
          <a:bodyPr vert="horz" lIns="91440" tIns="45720" rIns="91440" bIns="45720" rtlCol="0" anchor="t">
            <a:normAutofit fontScale="92500" lnSpcReduction="20000"/>
          </a:bodyPr>
          <a:lstStyle/>
          <a:p>
            <a:pPr marL="0" indent="0">
              <a:buNone/>
            </a:pPr>
            <a:r>
              <a:rPr lang="en-GB" sz="2400" dirty="0"/>
              <a:t>Sustainability effects all aspects of our lives. The sustainable development goals (SDGs) are a set of targets created by the United Nations in 2015. They relate to future international development with the aim of solving social, environmental and economic issues that society faces. </a:t>
            </a:r>
          </a:p>
          <a:p>
            <a:pPr marL="0" indent="0">
              <a:buNone/>
            </a:pPr>
            <a:r>
              <a:rPr lang="en-GB" sz="2400" dirty="0"/>
              <a:t>The goals are:</a:t>
            </a:r>
          </a:p>
        </p:txBody>
      </p:sp>
      <p:sp>
        <p:nvSpPr>
          <p:cNvPr id="4" name="Slide Number Placeholder 3"/>
          <p:cNvSpPr>
            <a:spLocks noGrp="1"/>
          </p:cNvSpPr>
          <p:nvPr>
            <p:ph type="sldNum" sz="quarter" idx="12"/>
          </p:nvPr>
        </p:nvSpPr>
        <p:spPr/>
        <p:txBody>
          <a:bodyPr/>
          <a:lstStyle/>
          <a:p>
            <a:fld id="{4BCF5606-3441-48FE-8AFF-3E5C26ECB5E3}" type="slidenum">
              <a:rPr lang="en-GB" smtClean="0"/>
              <a:t>6</a:t>
            </a:fld>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2095" b="9355"/>
          <a:stretch/>
        </p:blipFill>
        <p:spPr>
          <a:xfrm>
            <a:off x="1979169" y="2495346"/>
            <a:ext cx="7488681" cy="3629229"/>
          </a:xfrm>
          <a:prstGeom prst="rect">
            <a:avLst/>
          </a:prstGeom>
        </p:spPr>
      </p:pic>
    </p:spTree>
    <p:extLst>
      <p:ext uri="{BB962C8B-B14F-4D97-AF65-F5344CB8AC3E}">
        <p14:creationId xmlns:p14="http://schemas.microsoft.com/office/powerpoint/2010/main" val="254681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society become more sustainable?</a:t>
            </a:r>
          </a:p>
        </p:txBody>
      </p:sp>
      <p:sp>
        <p:nvSpPr>
          <p:cNvPr id="3" name="Content Placeholder 2"/>
          <p:cNvSpPr>
            <a:spLocks noGrp="1"/>
          </p:cNvSpPr>
          <p:nvPr>
            <p:ph idx="1"/>
          </p:nvPr>
        </p:nvSpPr>
        <p:spPr>
          <a:xfrm>
            <a:off x="699406" y="1513210"/>
            <a:ext cx="8289472" cy="4430389"/>
          </a:xfrm>
        </p:spPr>
        <p:txBody>
          <a:bodyPr vert="horz" lIns="91440" tIns="45720" rIns="91440" bIns="45720" rtlCol="0" anchor="t">
            <a:noAutofit/>
          </a:bodyPr>
          <a:lstStyle/>
          <a:p>
            <a:r>
              <a:rPr lang="en-GB" sz="2000" b="1" dirty="0"/>
              <a:t>Reducing </a:t>
            </a:r>
            <a:r>
              <a:rPr lang="en-GB" sz="2000" dirty="0"/>
              <a:t>the causes and effects of climate change.</a:t>
            </a:r>
            <a:endParaRPr lang="en-GB" sz="2000" dirty="0">
              <a:cs typeface="Calibri"/>
            </a:endParaRPr>
          </a:p>
          <a:p>
            <a:r>
              <a:rPr lang="en-GB" sz="2000" b="1" dirty="0"/>
              <a:t>Moving to more renewable energy sources </a:t>
            </a:r>
            <a:r>
              <a:rPr lang="en-GB" sz="2000" dirty="0"/>
              <a:t>rather than non-renewable sources such as coal, oil and gas.</a:t>
            </a:r>
          </a:p>
          <a:p>
            <a:r>
              <a:rPr lang="en-GB" sz="2000" b="1" dirty="0"/>
              <a:t>Better agricultural and aquaculture practices </a:t>
            </a:r>
            <a:r>
              <a:rPr lang="en-GB" sz="2000" dirty="0"/>
              <a:t>so we can feed the planet more efficiently and less food will go to waste.</a:t>
            </a:r>
          </a:p>
          <a:p>
            <a:r>
              <a:rPr lang="en-GB" sz="2000" b="1" dirty="0"/>
              <a:t>More eco-friendly and energy efficient design </a:t>
            </a:r>
            <a:r>
              <a:rPr lang="en-GB" sz="2000" dirty="0"/>
              <a:t>products should last longer and be able to be repaired if needed.</a:t>
            </a:r>
          </a:p>
          <a:p>
            <a:r>
              <a:rPr lang="en-GB" sz="2000" b="1" dirty="0"/>
              <a:t>Better building design </a:t>
            </a:r>
            <a:r>
              <a:rPr lang="en-GB" sz="2000" dirty="0"/>
              <a:t>so that they are more energy efficient and use resources more smartly. </a:t>
            </a:r>
            <a:endParaRPr lang="en-GB" sz="2000" dirty="0">
              <a:cs typeface="Calibri"/>
            </a:endParaRPr>
          </a:p>
          <a:p>
            <a:r>
              <a:rPr lang="en-GB" sz="2000" b="1" dirty="0"/>
              <a:t>Working together with other countries </a:t>
            </a:r>
            <a:r>
              <a:rPr lang="en-GB" sz="2000" dirty="0"/>
              <a:t>to find the best solutions. We all share the same planet, so it is important we all look after it! </a:t>
            </a:r>
          </a:p>
          <a:p>
            <a:pPr marL="0" indent="0">
              <a:buNone/>
            </a:pPr>
            <a:endParaRPr lang="en-GB" sz="2000" dirty="0"/>
          </a:p>
          <a:p>
            <a:endParaRPr lang="en-GB" sz="2000" dirty="0"/>
          </a:p>
        </p:txBody>
      </p:sp>
      <p:sp>
        <p:nvSpPr>
          <p:cNvPr id="4" name="Slide Number Placeholder 3"/>
          <p:cNvSpPr>
            <a:spLocks noGrp="1"/>
          </p:cNvSpPr>
          <p:nvPr>
            <p:ph type="sldNum" sz="quarter" idx="12"/>
          </p:nvPr>
        </p:nvSpPr>
        <p:spPr/>
        <p:txBody>
          <a:bodyPr/>
          <a:lstStyle/>
          <a:p>
            <a:fld id="{4BCF5606-3441-48FE-8AFF-3E5C26ECB5E3}" type="slidenum">
              <a:rPr lang="en-GB" smtClean="0"/>
              <a:t>7</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7054" y="1420586"/>
            <a:ext cx="2125859" cy="1193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45462">
            <a:off x="9163354" y="2422003"/>
            <a:ext cx="2245925" cy="1491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2938" y="3176588"/>
            <a:ext cx="1994756" cy="1330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65290">
            <a:off x="8928637" y="3907749"/>
            <a:ext cx="1085333" cy="162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35154">
            <a:off x="10264682" y="4490356"/>
            <a:ext cx="1156063" cy="1445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4584" y="4766056"/>
            <a:ext cx="2040636" cy="1360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36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t>
            </a:r>
            <a:r>
              <a:rPr lang="en-GB" b="1" dirty="0"/>
              <a:t>YOU</a:t>
            </a:r>
            <a:r>
              <a:rPr lang="en-GB" dirty="0"/>
              <a:t> can become more sustainable?</a:t>
            </a:r>
          </a:p>
        </p:txBody>
      </p:sp>
      <p:sp>
        <p:nvSpPr>
          <p:cNvPr id="3" name="Content Placeholder 2"/>
          <p:cNvSpPr>
            <a:spLocks noGrp="1"/>
          </p:cNvSpPr>
          <p:nvPr>
            <p:ph idx="1"/>
          </p:nvPr>
        </p:nvSpPr>
        <p:spPr>
          <a:xfrm>
            <a:off x="361949" y="1712383"/>
            <a:ext cx="8694208" cy="4300927"/>
          </a:xfrm>
        </p:spPr>
        <p:txBody>
          <a:bodyPr vert="horz" lIns="91440" tIns="45720" rIns="91440" bIns="45720" rtlCol="0" anchor="t">
            <a:normAutofit lnSpcReduction="10000"/>
          </a:bodyPr>
          <a:lstStyle/>
          <a:p>
            <a:pPr marL="0" indent="0">
              <a:buNone/>
            </a:pPr>
            <a:r>
              <a:rPr lang="en-GB" sz="2600" b="1" dirty="0"/>
              <a:t>Make small changes to your lifestyle in order to create big changes. Examples include:</a:t>
            </a:r>
          </a:p>
          <a:p>
            <a:r>
              <a:rPr lang="en-GB" b="1" dirty="0"/>
              <a:t>Reduce, Reuse, Recycle- </a:t>
            </a:r>
            <a:r>
              <a:rPr lang="en-GB" dirty="0"/>
              <a:t>keep resources useful for as long as possible.</a:t>
            </a:r>
          </a:p>
          <a:p>
            <a:r>
              <a:rPr lang="en-GB" b="1" dirty="0"/>
              <a:t>Use the car less- </a:t>
            </a:r>
            <a:r>
              <a:rPr lang="en-GB" dirty="0"/>
              <a:t>walk, bike or use public transport more.</a:t>
            </a:r>
          </a:p>
          <a:p>
            <a:r>
              <a:rPr lang="en-GB" b="1" dirty="0"/>
              <a:t>Share your knowledge- </a:t>
            </a:r>
            <a:r>
              <a:rPr lang="en-GB" dirty="0"/>
              <a:t>Talk to friends and family about the goals and why they are important.  </a:t>
            </a:r>
            <a:r>
              <a:rPr lang="en-GB" b="1" dirty="0"/>
              <a:t> </a:t>
            </a:r>
          </a:p>
          <a:p>
            <a:r>
              <a:rPr lang="en-GB" b="1" dirty="0"/>
              <a:t>Stand up for the planet- </a:t>
            </a:r>
            <a:r>
              <a:rPr lang="en-GB" dirty="0"/>
              <a:t>write a letter or email to your local MP expressing why you think it is important for us to stick to the goals.</a:t>
            </a:r>
          </a:p>
        </p:txBody>
      </p:sp>
      <p:sp>
        <p:nvSpPr>
          <p:cNvPr id="4" name="Slide Number Placeholder 3"/>
          <p:cNvSpPr>
            <a:spLocks noGrp="1"/>
          </p:cNvSpPr>
          <p:nvPr>
            <p:ph type="sldNum" sz="quarter" idx="12"/>
          </p:nvPr>
        </p:nvSpPr>
        <p:spPr/>
        <p:txBody>
          <a:bodyPr/>
          <a:lstStyle/>
          <a:p>
            <a:fld id="{4BCF5606-3441-48FE-8AFF-3E5C26ECB5E3}" type="slidenum">
              <a:rPr lang="en-GB" smtClean="0"/>
              <a:t>8</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27418">
            <a:off x="9271918" y="1399032"/>
            <a:ext cx="2322674" cy="1549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56043">
            <a:off x="9350275" y="2679120"/>
            <a:ext cx="2281342" cy="1520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728" y="4034536"/>
            <a:ext cx="2314956" cy="1543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64531">
            <a:off x="9041384" y="4837176"/>
            <a:ext cx="2373375" cy="1335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873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Circular vs Linear Economy </a:t>
            </a:r>
          </a:p>
        </p:txBody>
      </p:sp>
      <p:sp>
        <p:nvSpPr>
          <p:cNvPr id="6" name="Text Placeholder 5"/>
          <p:cNvSpPr>
            <a:spLocks noGrp="1"/>
          </p:cNvSpPr>
          <p:nvPr>
            <p:ph type="body" idx="1"/>
          </p:nvPr>
        </p:nvSpPr>
        <p:spPr/>
        <p:txBody>
          <a:bodyPr/>
          <a:lstStyle/>
          <a:p>
            <a:endParaRPr lang="en-GB" dirty="0"/>
          </a:p>
        </p:txBody>
      </p:sp>
      <p:sp>
        <p:nvSpPr>
          <p:cNvPr id="4" name="Slide Number Placeholder 3"/>
          <p:cNvSpPr>
            <a:spLocks noGrp="1"/>
          </p:cNvSpPr>
          <p:nvPr>
            <p:ph type="sldNum" sz="quarter" idx="12"/>
          </p:nvPr>
        </p:nvSpPr>
        <p:spPr/>
        <p:txBody>
          <a:bodyPr/>
          <a:lstStyle/>
          <a:p>
            <a:fld id="{4BCF5606-3441-48FE-8AFF-3E5C26ECB5E3}" type="slidenum">
              <a:rPr lang="en-GB" smtClean="0"/>
              <a:t>9</a:t>
            </a:fld>
            <a:endParaRPr lang="en-GB" dirty="0"/>
          </a:p>
        </p:txBody>
      </p:sp>
    </p:spTree>
    <p:extLst>
      <p:ext uri="{BB962C8B-B14F-4D97-AF65-F5344CB8AC3E}">
        <p14:creationId xmlns:p14="http://schemas.microsoft.com/office/powerpoint/2010/main" val="567524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2EA4DC-8C0B-408A-80EA-6ED685126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4FFF3E-9005-4601-AF31-8AAFA87748A4}">
  <ds:schemaRefs>
    <ds:schemaRef ds:uri="http://schemas.microsoft.com/sharepoint/v3/contenttype/forms"/>
  </ds:schemaRefs>
</ds:datastoreItem>
</file>

<file path=customXml/itemProps3.xml><?xml version="1.0" encoding="utf-8"?>
<ds:datastoreItem xmlns:ds="http://schemas.openxmlformats.org/officeDocument/2006/customXml" ds:itemID="{58F46493-D6CE-49FC-B262-DB1122AEDA8F}">
  <ds:schemaRefs>
    <ds:schemaRef ds:uri="http://purl.org/dc/elements/1.1/"/>
    <ds:schemaRef ds:uri="http://schemas.microsoft.com/office/infopath/2007/PartnerControls"/>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8ee5520e-8a30-4f9a-8ee6-9c5a5869eb9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537</TotalTime>
  <Words>1370</Words>
  <Application>Microsoft Office PowerPoint</Application>
  <PresentationFormat>Widescreen</PresentationFormat>
  <Paragraphs>114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take_out_the_garbage</vt:lpstr>
      <vt:lpstr>Calibri</vt:lpstr>
      <vt:lpstr>Arial</vt:lpstr>
      <vt:lpstr>Office Theme</vt:lpstr>
      <vt:lpstr>Sustainable development and the circular economy</vt:lpstr>
      <vt:lpstr>Aims and outcomes</vt:lpstr>
      <vt:lpstr>Our planet is changing </vt:lpstr>
      <vt:lpstr>Sustainable development</vt:lpstr>
      <vt:lpstr>What is sustainable development?</vt:lpstr>
      <vt:lpstr>The UN sustainable development goals</vt:lpstr>
      <vt:lpstr>How can society become more sustainable?</vt:lpstr>
      <vt:lpstr>How YOU can become more sustainable?</vt:lpstr>
      <vt:lpstr>Circular vs Linear Economy </vt:lpstr>
      <vt:lpstr>The Linear economy</vt:lpstr>
      <vt:lpstr>The Linear economy</vt:lpstr>
      <vt:lpstr>The circular economy </vt:lpstr>
      <vt:lpstr>How the circular economy could happen</vt:lpstr>
      <vt:lpstr>Examples of the circular economy in action</vt:lpstr>
      <vt:lpstr>Examples of the circular economy in action</vt:lpstr>
      <vt:lpstr>Examples of the circular economy in action</vt:lpstr>
      <vt:lpstr>Why are the Sustainable development goals and the Circular economy important?</vt:lpstr>
      <vt:lpstr>Aims and outcomes</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and the circular economy</dc:title>
  <dc:creator>Rebecca Wilson</dc:creator>
  <cp:lastModifiedBy>Rebecca Wilson</cp:lastModifiedBy>
  <cp:revision>98</cp:revision>
  <dcterms:created xsi:type="dcterms:W3CDTF">2020-07-29T10:31:29Z</dcterms:created>
  <dcterms:modified xsi:type="dcterms:W3CDTF">2022-08-26T07:52:02Z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