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9" r:id="rId16"/>
    <p:sldId id="267" r:id="rId17"/>
    <p:sldId id="268" r:id="rId18"/>
    <p:sldId id="270" r:id="rId19"/>
    <p:sldId id="271" r:id="rId20"/>
    <p:sldId id="272" r:id="rId21"/>
    <p:sldId id="264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BMD Letters for Learners- Hatte" pitchFamily="2" charset="0"/>
      <p:regular r:id="rId42"/>
    </p:embeddedFont>
    <p:embeddedFont>
      <p:font typeface="take_out_the_garbage" panose="02000500000000000000" pitchFamily="2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6697BB-5D68-44A7-9EB9-480AE9D02C7F}">
          <p14:sldIdLst>
            <p14:sldId id="256"/>
            <p14:sldId id="281"/>
          </p14:sldIdLst>
        </p14:section>
        <p14:section name="Q1" id="{224E12F0-74B2-4472-BDC9-F8D80AD941A1}">
          <p14:sldIdLst>
            <p14:sldId id="257"/>
            <p14:sldId id="258"/>
            <p14:sldId id="259"/>
          </p14:sldIdLst>
        </p14:section>
        <p14:section name="q2" id="{B0F6842E-DFBF-40E5-8441-EA781F8A9A1A}">
          <p14:sldIdLst>
            <p14:sldId id="260"/>
            <p14:sldId id="261"/>
            <p14:sldId id="262"/>
          </p14:sldIdLst>
        </p14:section>
        <p14:section name="Q3" id="{BC6D77E5-CCE5-465D-A04B-B7A828B92CD9}">
          <p14:sldIdLst>
            <p14:sldId id="263"/>
            <p14:sldId id="265"/>
            <p14:sldId id="266"/>
          </p14:sldIdLst>
        </p14:section>
        <p14:section name="Q4" id="{18BBADFB-3418-4309-A9B3-6EE2DE748542}">
          <p14:sldIdLst>
            <p14:sldId id="269"/>
            <p14:sldId id="267"/>
            <p14:sldId id="268"/>
          </p14:sldIdLst>
        </p14:section>
        <p14:section name="Q5" id="{17FC4775-B45D-4A14-A1A8-3BA23885572F}">
          <p14:sldIdLst>
            <p14:sldId id="270"/>
            <p14:sldId id="271"/>
            <p14:sldId id="272"/>
          </p14:sldIdLst>
        </p14:section>
        <p14:section name="Q6" id="{2C59D440-563B-4C8B-A57D-07AE12EA16B9}">
          <p14:sldIdLst>
            <p14:sldId id="264"/>
            <p14:sldId id="273"/>
            <p14:sldId id="274"/>
          </p14:sldIdLst>
        </p14:section>
        <p14:section name="Q7" id="{72DDE395-31CA-4567-B62A-DA2F7A3E4599}">
          <p14:sldIdLst>
            <p14:sldId id="275"/>
            <p14:sldId id="276"/>
            <p14:sldId id="277"/>
          </p14:sldIdLst>
        </p14:section>
        <p14:section name="Q8" id="{B737D3B9-A13F-4FF8-81D3-E739C63CA5CD}">
          <p14:sldIdLst>
            <p14:sldId id="278"/>
            <p14:sldId id="279"/>
            <p14:sldId id="280"/>
          </p14:sldIdLst>
        </p14:section>
        <p14:section name="Q9" id="{737675D0-1299-418C-A589-0E040A765C21}">
          <p14:sldIdLst>
            <p14:sldId id="282"/>
            <p14:sldId id="283"/>
            <p14:sldId id="284"/>
          </p14:sldIdLst>
        </p14:section>
        <p14:section name="Q10" id="{0D967AB1-07D7-4AD3-8BDD-BB8BE2D2DBDA}">
          <p14:sldIdLst>
            <p14:sldId id="285"/>
            <p14:sldId id="286"/>
            <p14:sldId id="287"/>
          </p14:sldIdLst>
        </p14:section>
        <p14:section name="Final slide" id="{99540871-24B9-4D55-A904-67F802EEE9C3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0568" y="6364442"/>
            <a:ext cx="2743200" cy="365125"/>
          </a:xfrm>
        </p:spPr>
        <p:txBody>
          <a:bodyPr/>
          <a:lstStyle/>
          <a:p>
            <a:fld id="{93D5DAD8-7602-4B76-8B2F-0DE51C9174A3}" type="datetime1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7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DA9D-8A90-4F18-9929-6D749F167B3E}" type="datetime1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28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24D4-81BC-49BE-AF79-276BBA8ADEDA}" type="datetime1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6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C8B1-D972-40A9-ACE3-DE1B7F735687}" type="datetime1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4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38D0-A270-4E8C-984D-F6CC6DFEFB72}" type="datetime1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30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383738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627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211"/>
            <a:ext cx="10515600" cy="45477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13E8-37EB-4E62-84FB-165B4ED374FC}" type="datetime1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36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D21A-730E-4E4B-8990-CBF50C6600B4}" type="datetime1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96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D21A-730E-4E4B-8990-CBF50C6600B4}" type="datetime1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8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D21A-730E-4E4B-8990-CBF50C6600B4}" type="datetime1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BAA9-9F2B-4F56-BAF0-D2676BE2FC4C}" type="datetime1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5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1784-86B9-45B9-B0BD-0EAE86A393B4}" type="datetime1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9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BDDD-7854-4F93-9C96-B6AC92DA7335}" type="datetime1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9B45-C51C-4232-AD01-EAC3A23A2C41}" type="datetime1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7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90407"/>
            <a:ext cx="12192000" cy="667593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6896-F03E-4057-B706-1B1E96DE680C}" type="datetime1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fld id="{4BCF5606-3441-48FE-8AFF-3E5C26ECB5E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" y="6256193"/>
            <a:ext cx="1250845" cy="6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9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ke_out_the_garbage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Reduce, Reuse, Recycle </a:t>
            </a:r>
            <a:br>
              <a:rPr lang="en-GB" dirty="0" smtClean="0"/>
            </a:br>
            <a:r>
              <a:rPr lang="en-GB" sz="11500" dirty="0" smtClean="0"/>
              <a:t>Quiz</a:t>
            </a:r>
            <a:endParaRPr lang="en-GB" sz="1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Let’s put your knowledge to the test!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" action="ppaction://hlinkshowjump?jump=nextslide"/>
          </p:cNvPr>
          <p:cNvSpPr/>
          <p:nvPr/>
        </p:nvSpPr>
        <p:spPr>
          <a:xfrm>
            <a:off x="4419600" y="5225143"/>
            <a:ext cx="3352800" cy="11756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to start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5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05885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19900" dirty="0" smtClean="0"/>
              <a:t>Correct!</a:t>
            </a:r>
            <a:endParaRPr lang="en-GB" sz="19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38544" y="4029627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This is an </a:t>
            </a:r>
            <a:r>
              <a:rPr lang="en-GB" sz="4000" dirty="0" smtClean="0">
                <a:solidFill>
                  <a:schemeClr val="bg1"/>
                </a:solidFill>
              </a:rPr>
              <a:t>economic </a:t>
            </a:r>
            <a:r>
              <a:rPr lang="en-GB" sz="4000" dirty="0">
                <a:solidFill>
                  <a:schemeClr val="bg1"/>
                </a:solidFill>
              </a:rPr>
              <a:t>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6" y="5456904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84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6728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Incorrect</a:t>
            </a:r>
            <a:endParaRPr lang="en-GB" sz="199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402902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This is an </a:t>
            </a:r>
            <a:r>
              <a:rPr lang="en-GB" sz="4000" dirty="0" smtClean="0">
                <a:solidFill>
                  <a:schemeClr val="tx1"/>
                </a:solidFill>
              </a:rPr>
              <a:t>economic </a:t>
            </a:r>
            <a:r>
              <a:rPr lang="en-GB" sz="4000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11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5" y="5015957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457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332">
            <a:off x="1007705" y="3383383"/>
            <a:ext cx="3364463" cy="2242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Q4. Is the following a social, environmental or economic issue relating to waste?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86749" y="3613353"/>
            <a:ext cx="7401232" cy="2462329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lphaLcParenR"/>
            </a:pPr>
            <a:r>
              <a:rPr lang="en-GB" sz="4000" dirty="0" smtClean="0">
                <a:hlinkClick r:id="rId3" action="ppaction://hlinksldjump"/>
              </a:rPr>
              <a:t>Social</a:t>
            </a:r>
            <a:endParaRPr lang="en-GB" sz="4000" dirty="0" smtClean="0"/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4" action="ppaction://hlinksldjump"/>
              </a:rPr>
              <a:t>Environmental</a:t>
            </a:r>
            <a:endParaRPr lang="en-GB" sz="4000" dirty="0" smtClean="0"/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3" action="ppaction://hlinksldjump"/>
              </a:rPr>
              <a:t>Economic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12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996185" y="1902545"/>
            <a:ext cx="8888125" cy="1341656"/>
          </a:xfrm>
          <a:prstGeom prst="wedgeEllipseCallout">
            <a:avLst>
              <a:gd name="adj1" fmla="val -34443"/>
              <a:gd name="adj2" fmla="val 1342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Plastics can trap sea birds, fish and other ocean animals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49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9900" dirty="0" smtClean="0"/>
              <a:t>Correct!</a:t>
            </a:r>
            <a:endParaRPr lang="en-GB" sz="19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This is an </a:t>
            </a:r>
            <a:r>
              <a:rPr lang="en-GB" sz="4000" b="1" dirty="0" smtClean="0">
                <a:solidFill>
                  <a:schemeClr val="bg1"/>
                </a:solidFill>
              </a:rPr>
              <a:t>environmental problem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13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6" y="5456904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416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6728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Incorrect</a:t>
            </a:r>
            <a:endParaRPr lang="en-GB" sz="199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402902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This is an environmental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14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5" y="5043949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66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799">
            <a:off x="1421363" y="2743200"/>
            <a:ext cx="1791477" cy="2687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Q5. Is the following a social, environmental or economic issue relating to waste?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14741" y="3576031"/>
            <a:ext cx="7401232" cy="2462329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lphaLcParenR"/>
            </a:pPr>
            <a:r>
              <a:rPr lang="en-GB" sz="4000" dirty="0" smtClean="0">
                <a:hlinkClick r:id="rId3" action="ppaction://hlinksldjump"/>
              </a:rPr>
              <a:t>Social</a:t>
            </a:r>
            <a:endParaRPr lang="en-GB" sz="4000" dirty="0" smtClean="0"/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4" action="ppaction://hlinksldjump"/>
              </a:rPr>
              <a:t>Environmental</a:t>
            </a:r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4" action="ppaction://hlinksldjump"/>
              </a:rPr>
              <a:t>Economic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15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36843" y="1769809"/>
            <a:ext cx="6056435" cy="1341656"/>
          </a:xfrm>
          <a:prstGeom prst="wedgeEllipseCallout">
            <a:avLst>
              <a:gd name="adj1" fmla="val -52371"/>
              <a:gd name="adj2" fmla="val 1112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 don’t want to live near a landfill site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538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9900" dirty="0" smtClean="0"/>
              <a:t>Correct!</a:t>
            </a:r>
            <a:endParaRPr lang="en-GB" sz="19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This is an </a:t>
            </a:r>
            <a:r>
              <a:rPr lang="en-GB" sz="4000" b="1" dirty="0" smtClean="0">
                <a:solidFill>
                  <a:schemeClr val="bg1"/>
                </a:solidFill>
              </a:rPr>
              <a:t>social problem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16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5" y="5410251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13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6728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Incorrect</a:t>
            </a:r>
            <a:endParaRPr lang="en-GB" sz="199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402902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This is an social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17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5" y="5043949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18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Q6. Is the following an example of reducing, reusing or recycling?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46057" y="2220684"/>
            <a:ext cx="5969000" cy="2795221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lphaLcParenR"/>
            </a:pPr>
            <a:r>
              <a:rPr lang="en-GB" sz="4000" dirty="0" smtClean="0">
                <a:hlinkClick r:id="rId2" action="ppaction://hlinksldjump"/>
              </a:rPr>
              <a:t>reducing</a:t>
            </a:r>
            <a:endParaRPr lang="en-GB" sz="4000" dirty="0" smtClean="0"/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3" action="ppaction://hlinksldjump"/>
              </a:rPr>
              <a:t>reusing</a:t>
            </a:r>
            <a:endParaRPr lang="en-GB" sz="4000" dirty="0" smtClean="0"/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2" action="ppaction://hlinksldjump"/>
              </a:rPr>
              <a:t>recycling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18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968310" y="2247640"/>
            <a:ext cx="2941217" cy="311746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Refilling your water bottle instead of buying a new one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12">
            <a:off x="4124129" y="2907717"/>
            <a:ext cx="2505691" cy="1673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0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9900" dirty="0" smtClean="0"/>
              <a:t>Correct!</a:t>
            </a:r>
            <a:endParaRPr lang="en-GB" sz="19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This is an example of </a:t>
            </a:r>
            <a:r>
              <a:rPr lang="en-GB" sz="4000" b="1" dirty="0" smtClean="0">
                <a:solidFill>
                  <a:schemeClr val="bg1"/>
                </a:solidFill>
              </a:rPr>
              <a:t>reusing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19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6" y="5456904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93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eriod"/>
            </a:pPr>
            <a:r>
              <a:rPr lang="en-GB" dirty="0" smtClean="0"/>
              <a:t>Read the questions carefully and click on the answer you think is right </a:t>
            </a:r>
          </a:p>
          <a:p>
            <a:pPr marL="514350" indent="-514350" algn="ctr">
              <a:buAutoNum type="arabicPeriod"/>
            </a:pPr>
            <a:r>
              <a:rPr lang="en-GB" dirty="0" smtClean="0"/>
              <a:t>Keep your score and see how well you have done</a:t>
            </a:r>
          </a:p>
          <a:p>
            <a:pPr marL="514350" indent="-514350" algn="ctr">
              <a:buAutoNum type="arabicPeriod"/>
            </a:pPr>
            <a:r>
              <a:rPr lang="en-GB" dirty="0" smtClean="0"/>
              <a:t>You can do this as a class, in groups or on your own!</a:t>
            </a:r>
          </a:p>
          <a:p>
            <a:pPr marL="514350" indent="-514350" algn="ctr">
              <a:buAutoNum type="arabicPeriod"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Good Luck!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</a:t>
            </a:fld>
            <a:endParaRPr lang="en-GB"/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4844143" y="4680857"/>
            <a:ext cx="2786743" cy="1143000"/>
          </a:xfrm>
          <a:prstGeom prst="roundRect">
            <a:avLst/>
          </a:prstGeom>
          <a:solidFill>
            <a:srgbClr val="92D05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5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6728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Incorrect</a:t>
            </a:r>
            <a:endParaRPr lang="en-GB" sz="199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402902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This is an example of reusing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20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5" y="5043949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08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Q7. Is the following an example of reducing, reusing or recycling?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46057" y="2220684"/>
            <a:ext cx="5969000" cy="2795221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lphaLcParenR"/>
            </a:pPr>
            <a:r>
              <a:rPr lang="en-GB" sz="4000" dirty="0" smtClean="0">
                <a:hlinkClick r:id="rId2" action="ppaction://hlinksldjump"/>
              </a:rPr>
              <a:t>reducing</a:t>
            </a:r>
            <a:endParaRPr lang="en-GB" sz="4000" dirty="0" smtClean="0"/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3" action="ppaction://hlinksldjump"/>
              </a:rPr>
              <a:t>reusing</a:t>
            </a:r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3" action="ppaction://hlinksldjump"/>
              </a:rPr>
              <a:t>recycling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21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49514" y="2322286"/>
            <a:ext cx="3918857" cy="285931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Buying a 2 litre bottle of cola instead of 4 500ml bottles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41" y="2449286"/>
            <a:ext cx="2177143" cy="272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47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9900" dirty="0" smtClean="0"/>
              <a:t>Correct!</a:t>
            </a:r>
            <a:endParaRPr lang="en-GB" sz="19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This is an example of </a:t>
            </a:r>
            <a:r>
              <a:rPr lang="en-GB" sz="4000" b="1" dirty="0" smtClean="0">
                <a:solidFill>
                  <a:schemeClr val="bg1"/>
                </a:solidFill>
              </a:rPr>
              <a:t>reducing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22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6" y="5456904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94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6728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Incorrect</a:t>
            </a:r>
            <a:endParaRPr lang="en-GB" sz="199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402902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This is an example of </a:t>
            </a:r>
            <a:r>
              <a:rPr lang="en-GB" sz="4000" b="1" dirty="0">
                <a:solidFill>
                  <a:schemeClr val="tx1"/>
                </a:solidFill>
              </a:rPr>
              <a:t>reducing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23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5" y="5043949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819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Q8. Is the following an example of reducing, reusing or recycling?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46057" y="2220684"/>
            <a:ext cx="5969000" cy="2795221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lphaLcParenR"/>
            </a:pPr>
            <a:r>
              <a:rPr lang="en-GB" sz="4000" dirty="0" smtClean="0">
                <a:hlinkClick r:id="rId2" action="ppaction://hlinksldjump"/>
              </a:rPr>
              <a:t>reducing</a:t>
            </a:r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2" action="ppaction://hlinksldjump"/>
              </a:rPr>
              <a:t>reusing</a:t>
            </a:r>
            <a:endParaRPr lang="en-GB" sz="4000" dirty="0" smtClean="0"/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3" action="ppaction://hlinksldjump"/>
              </a:rPr>
              <a:t>recycling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24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33829" y="2247641"/>
            <a:ext cx="2829249" cy="335072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Flattening cardboard boxes and separating them from other waste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923">
            <a:off x="3293705" y="2429066"/>
            <a:ext cx="3604473" cy="2404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47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9900" dirty="0" smtClean="0"/>
              <a:t>Correct!</a:t>
            </a:r>
            <a:endParaRPr lang="en-GB" sz="19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This is an example of </a:t>
            </a:r>
            <a:r>
              <a:rPr lang="en-GB" sz="4000" b="1" dirty="0" smtClean="0">
                <a:solidFill>
                  <a:schemeClr val="bg1"/>
                </a:solidFill>
              </a:rPr>
              <a:t>recycling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25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6" y="5456904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65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6728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Incorrect</a:t>
            </a:r>
            <a:endParaRPr lang="en-GB" sz="199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402902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This is an example of </a:t>
            </a:r>
            <a:r>
              <a:rPr lang="en-GB" sz="4000" b="1" dirty="0">
                <a:solidFill>
                  <a:schemeClr val="tx1"/>
                </a:solidFill>
              </a:rPr>
              <a:t>recycling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26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5" y="5043949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0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Q10. How many plastic bottles do you need to recycle to make a fleece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94514" y="2220684"/>
            <a:ext cx="6520543" cy="2795221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lphaLcParenR"/>
            </a:pPr>
            <a:r>
              <a:rPr lang="en-GB" sz="4000" dirty="0" smtClean="0">
                <a:hlinkClick r:id="rId2" action="ppaction://hlinksldjump"/>
              </a:rPr>
              <a:t>10</a:t>
            </a:r>
            <a:endParaRPr lang="en-GB" sz="4000" dirty="0" smtClean="0">
              <a:hlinkClick r:id="rId3" action="ppaction://hlinksldjump"/>
            </a:endParaRPr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4" action="ppaction://hlinksldjump"/>
              </a:rPr>
              <a:t>25</a:t>
            </a:r>
            <a:endParaRPr lang="en-GB" sz="4000" dirty="0" smtClean="0"/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2" action="ppaction://hlinksldjump"/>
              </a:rPr>
              <a:t>100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27</a:t>
            </a:fld>
            <a:endParaRPr lang="en-GB"/>
          </a:p>
        </p:txBody>
      </p:sp>
      <p:pic>
        <p:nvPicPr>
          <p:cNvPr id="7" name="Picture 8" descr="Image result for fleece jacke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06" y="1666839"/>
            <a:ext cx="3822701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9900" dirty="0" smtClean="0"/>
              <a:t>Correct!</a:t>
            </a:r>
            <a:endParaRPr lang="en-GB" sz="19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The answer is 25 plastic bottles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28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6" y="5456904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86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6728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Incorrect</a:t>
            </a:r>
            <a:endParaRPr lang="en-GB" sz="199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402902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The answer is 25 plastic bottles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5" y="5043949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42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Q1. what are the 3R’s?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 algn="ctr">
              <a:buAutoNum type="alphaLcParenR"/>
            </a:pPr>
            <a:r>
              <a:rPr lang="en-GB" sz="4800" dirty="0" smtClean="0">
                <a:hlinkClick r:id="rId2" action="ppaction://hlinksldjump"/>
              </a:rPr>
              <a:t>Reduce, Redesign, recycle</a:t>
            </a:r>
            <a:endParaRPr lang="en-GB" sz="4800" dirty="0" smtClean="0"/>
          </a:p>
          <a:p>
            <a:pPr marL="514350" indent="-514350" algn="ctr">
              <a:buAutoNum type="alphaLcParenR"/>
            </a:pPr>
            <a:r>
              <a:rPr lang="en-GB" sz="4800" dirty="0" smtClean="0">
                <a:hlinkClick r:id="rId2" action="ppaction://hlinksldjump"/>
              </a:rPr>
              <a:t>Reuse, Reduce, Repurpose</a:t>
            </a:r>
            <a:endParaRPr lang="en-GB" sz="4800" dirty="0" smtClean="0"/>
          </a:p>
          <a:p>
            <a:pPr marL="514350" indent="-514350" algn="ctr">
              <a:buAutoNum type="alphaLcParenR"/>
            </a:pPr>
            <a:r>
              <a:rPr lang="en-GB" sz="4800" dirty="0" smtClean="0">
                <a:hlinkClick r:id="rId3" action="ppaction://hlinksldjump"/>
              </a:rPr>
              <a:t>Reduce, Reuse, Recycle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20989320">
            <a:off x="391886" y="1741714"/>
            <a:ext cx="207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BMD Letters for Learners- Hatte" pitchFamily="2" charset="0"/>
              </a:rPr>
              <a:t>Click on your answer!</a:t>
            </a:r>
            <a:endParaRPr lang="en-GB" sz="3200" dirty="0">
              <a:latin typeface="BMD Letters for Learners- Hatte" pitchFamily="2" charset="0"/>
            </a:endParaRPr>
          </a:p>
        </p:txBody>
      </p:sp>
      <p:cxnSp>
        <p:nvCxnSpPr>
          <p:cNvPr id="9" name="Curved Connector 8"/>
          <p:cNvCxnSpPr>
            <a:stCxn id="7" idx="2"/>
          </p:cNvCxnSpPr>
          <p:nvPr/>
        </p:nvCxnSpPr>
        <p:spPr>
          <a:xfrm rot="16200000" flipH="1">
            <a:off x="1536273" y="2799017"/>
            <a:ext cx="760058" cy="782936"/>
          </a:xfrm>
          <a:prstGeom prst="curvedConnector2">
            <a:avLst/>
          </a:prstGeom>
          <a:ln w="444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Q11. How many planets would we need to support our resource use if the entire earth used as much as the UK?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94514" y="2220684"/>
            <a:ext cx="6520543" cy="2795221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lphaLcParenR"/>
            </a:pPr>
            <a:r>
              <a:rPr lang="en-GB" sz="4000" dirty="0" smtClean="0">
                <a:hlinkClick r:id="rId2" action="ppaction://hlinksldjump"/>
              </a:rPr>
              <a:t>1</a:t>
            </a:r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2" action="ppaction://hlinksldjump"/>
              </a:rPr>
              <a:t>1.5</a:t>
            </a:r>
            <a:endParaRPr lang="en-GB" sz="4000" dirty="0" smtClean="0"/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3" action="ppaction://hlinksldjump"/>
              </a:rPr>
              <a:t>2.4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30</a:t>
            </a:fld>
            <a:endParaRPr lang="en-GB"/>
          </a:p>
        </p:txBody>
      </p:sp>
      <p:pic>
        <p:nvPicPr>
          <p:cNvPr id="8" name="Picture 6" descr="Image result for planet ear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4" y="1616034"/>
            <a:ext cx="4232666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9900" dirty="0" smtClean="0"/>
              <a:t>Correct!</a:t>
            </a:r>
            <a:endParaRPr lang="en-GB" sz="19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We would need 2.4 Earths to support us!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31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6" y="5456904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 Quiz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6728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Incorrect</a:t>
            </a:r>
            <a:endParaRPr lang="en-GB" sz="199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402902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We would need 2.4 Earths to support us!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32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5" y="5043949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 quiz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53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1500" dirty="0" smtClean="0"/>
              <a:t>How did you do?</a:t>
            </a:r>
            <a:endParaRPr lang="en-GB" sz="1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9900" dirty="0" smtClean="0"/>
              <a:t>Correct!</a:t>
            </a:r>
            <a:endParaRPr lang="en-GB" sz="19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The answer is reduce, reuse, recycle!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4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6" y="5456904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87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6728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Incorrect</a:t>
            </a:r>
            <a:endParaRPr lang="en-GB" sz="199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402902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The answer is reduce, reuse, recycle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5" y="5043949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46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Q2. How much waste is produce in the UK every year?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496078" y="2091709"/>
            <a:ext cx="10515600" cy="3291018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lphaLcParenR"/>
            </a:pPr>
            <a:r>
              <a:rPr lang="en-GB" sz="4800" dirty="0" smtClean="0">
                <a:hlinkClick r:id="rId2" action="ppaction://hlinksldjump"/>
              </a:rPr>
              <a:t>3.1 million tonnes</a:t>
            </a:r>
            <a:endParaRPr lang="en-GB" sz="4800" dirty="0" smtClean="0"/>
          </a:p>
          <a:p>
            <a:pPr marL="514350" indent="-514350" algn="ctr">
              <a:buAutoNum type="alphaLcParenR"/>
            </a:pPr>
            <a:r>
              <a:rPr lang="en-GB" sz="4800" dirty="0" smtClean="0">
                <a:hlinkClick r:id="rId3" action="ppaction://hlinksldjump"/>
              </a:rPr>
              <a:t>31 million tonnes</a:t>
            </a:r>
            <a:endParaRPr lang="en-GB" sz="4800" dirty="0" smtClean="0"/>
          </a:p>
          <a:p>
            <a:pPr marL="514350" indent="-514350" algn="ctr">
              <a:buAutoNum type="alphaLcParenR"/>
            </a:pPr>
            <a:r>
              <a:rPr lang="en-GB" sz="4800" dirty="0" smtClean="0">
                <a:hlinkClick r:id="rId2" action="ppaction://hlinksldjump"/>
              </a:rPr>
              <a:t>31 billion tonnes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72" y="1698172"/>
            <a:ext cx="2409474" cy="367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9900" dirty="0" smtClean="0"/>
              <a:t>Correct!</a:t>
            </a:r>
            <a:endParaRPr lang="en-GB" sz="19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The answer is 31 million tonnes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6" y="5456904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24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6728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Incorrect</a:t>
            </a:r>
            <a:endParaRPr lang="en-GB" sz="199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402902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The answer is 31 million tonnes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8</a:t>
            </a:fld>
            <a:endParaRPr lang="en-GB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768645" y="5043949"/>
            <a:ext cx="2654709" cy="943897"/>
          </a:xfrm>
          <a:prstGeom prst="rect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for the next question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34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18784" r="16582"/>
          <a:stretch/>
        </p:blipFill>
        <p:spPr>
          <a:xfrm rot="21363496">
            <a:off x="1704702" y="3481607"/>
            <a:ext cx="2617937" cy="2429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Q3. Is the following a social, environmental or economic issue relating to waste?</a:t>
            </a:r>
            <a:endParaRPr lang="en-GB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86749" y="3613353"/>
            <a:ext cx="7401232" cy="2462329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lphaLcParenR"/>
            </a:pPr>
            <a:r>
              <a:rPr lang="en-GB" sz="4000" dirty="0" smtClean="0">
                <a:hlinkClick r:id="rId3" action="ppaction://hlinksldjump"/>
              </a:rPr>
              <a:t>Social</a:t>
            </a:r>
            <a:endParaRPr lang="en-GB" sz="4000" dirty="0" smtClean="0"/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3" action="ppaction://hlinksldjump"/>
              </a:rPr>
              <a:t>Environmental</a:t>
            </a:r>
            <a:endParaRPr lang="en-GB" sz="4000" dirty="0" smtClean="0"/>
          </a:p>
          <a:p>
            <a:pPr marL="514350" indent="-514350" algn="ctr">
              <a:buAutoNum type="alphaLcParenR"/>
            </a:pPr>
            <a:r>
              <a:rPr lang="en-GB" sz="4000" dirty="0" smtClean="0">
                <a:hlinkClick r:id="rId4" action="ppaction://hlinksldjump"/>
              </a:rPr>
              <a:t>Economic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5606-3441-48FE-8AFF-3E5C26ECB5E3}" type="slidenum">
              <a:rPr lang="en-GB" smtClean="0"/>
              <a:t>9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966688" y="1474841"/>
            <a:ext cx="8888125" cy="2035275"/>
          </a:xfrm>
          <a:prstGeom prst="wedgeEllipseCallout">
            <a:avLst>
              <a:gd name="adj1" fmla="val -32553"/>
              <a:gd name="adj2" fmla="val 8449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‘Getting rid of the waste we make can be time consuming and expensive, especially for materials that cannot be recycled’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35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9833938BCCD4D8DF58687D5785D6C" ma:contentTypeVersion="7" ma:contentTypeDescription="Create a new document." ma:contentTypeScope="" ma:versionID="5cdde656cabbea56321fb41fd67f4266">
  <xsd:schema xmlns:xsd="http://www.w3.org/2001/XMLSchema" xmlns:xs="http://www.w3.org/2001/XMLSchema" xmlns:p="http://schemas.microsoft.com/office/2006/metadata/properties" xmlns:ns2="8ee5520e-8a30-4f9a-8ee6-9c5a5869eb98" targetNamespace="http://schemas.microsoft.com/office/2006/metadata/properties" ma:root="true" ma:fieldsID="7a95cfc08f31ea5ab0c69c734468be17" ns2:_="">
    <xsd:import namespace="8ee5520e-8a30-4f9a-8ee6-9c5a5869eb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520e-8a30-4f9a-8ee6-9c5a5869e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1EA299-C890-4BB8-8802-F037B9565A6B}">
  <ds:schemaRefs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8ee5520e-8a30-4f9a-8ee6-9c5a5869eb98"/>
  </ds:schemaRefs>
</ds:datastoreItem>
</file>

<file path=customXml/itemProps2.xml><?xml version="1.0" encoding="utf-8"?>
<ds:datastoreItem xmlns:ds="http://schemas.openxmlformats.org/officeDocument/2006/customXml" ds:itemID="{B1EB3F0C-CBA0-4EF1-BC38-5D1E4ACDC2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E4B94C-94E3-4F9D-9803-4552699ACA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5520e-8a30-4f9a-8ee6-9c5a5869eb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642</Words>
  <Application>Microsoft Office PowerPoint</Application>
  <PresentationFormat>Widescreen</PresentationFormat>
  <Paragraphs>150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BMD Letters for Learners- Hatte</vt:lpstr>
      <vt:lpstr>take_out_the_garbage</vt:lpstr>
      <vt:lpstr>Arial</vt:lpstr>
      <vt:lpstr>1_Office Theme</vt:lpstr>
      <vt:lpstr>Reduce, Reuse, Recycle  Quiz</vt:lpstr>
      <vt:lpstr>Rules</vt:lpstr>
      <vt:lpstr>Q1. what are the 3R’s?</vt:lpstr>
      <vt:lpstr>Correct!</vt:lpstr>
      <vt:lpstr>Incorrect</vt:lpstr>
      <vt:lpstr>Q2. How much waste is produce in the UK every year?</vt:lpstr>
      <vt:lpstr>Correct!</vt:lpstr>
      <vt:lpstr>Incorrect</vt:lpstr>
      <vt:lpstr>Q3. Is the following a social, environmental or economic issue relating to waste?</vt:lpstr>
      <vt:lpstr>Correct!</vt:lpstr>
      <vt:lpstr>Incorrect</vt:lpstr>
      <vt:lpstr>Q4. Is the following a social, environmental or economic issue relating to waste?</vt:lpstr>
      <vt:lpstr>Correct!</vt:lpstr>
      <vt:lpstr>Incorrect</vt:lpstr>
      <vt:lpstr>Q5. Is the following a social, environmental or economic issue relating to waste?</vt:lpstr>
      <vt:lpstr>Correct!</vt:lpstr>
      <vt:lpstr>Incorrect</vt:lpstr>
      <vt:lpstr>Q6. Is the following an example of reducing, reusing or recycling?</vt:lpstr>
      <vt:lpstr>Correct!</vt:lpstr>
      <vt:lpstr>Incorrect</vt:lpstr>
      <vt:lpstr>Q7. Is the following an example of reducing, reusing or recycling?</vt:lpstr>
      <vt:lpstr>Correct!</vt:lpstr>
      <vt:lpstr>Incorrect</vt:lpstr>
      <vt:lpstr>Q8. Is the following an example of reducing, reusing or recycling?</vt:lpstr>
      <vt:lpstr>Correct!</vt:lpstr>
      <vt:lpstr>Incorrect</vt:lpstr>
      <vt:lpstr>Q10. How many plastic bottles do you need to recycle to make a fleece</vt:lpstr>
      <vt:lpstr>Correct!</vt:lpstr>
      <vt:lpstr>Incorrect</vt:lpstr>
      <vt:lpstr>Q11. How many planets would we need to support our resource use if the entire earth used as much as the UK?</vt:lpstr>
      <vt:lpstr>Correct!</vt:lpstr>
      <vt:lpstr>Incorrect</vt:lpstr>
      <vt:lpstr>How did you do?</vt:lpstr>
    </vt:vector>
  </TitlesOfParts>
  <Company>Shanks Renewi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Reduce, Reuse, Recycle  Quiz</dc:title>
  <dc:creator>Rebecca Wilson</dc:creator>
  <cp:lastModifiedBy>Rebecca Wilson</cp:lastModifiedBy>
  <cp:revision>13</cp:revision>
  <dcterms:created xsi:type="dcterms:W3CDTF">2020-07-30T11:54:53Z</dcterms:created>
  <dcterms:modified xsi:type="dcterms:W3CDTF">2020-08-19T13:55:17Z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0x0101007189833938BCCD4D8DF58687D5785D6C</vt:lpwstr>
  </property>
</Properties>
</file>