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79" r:id="rId3"/>
    <p:sldId id="267" r:id="rId4"/>
    <p:sldId id="268" r:id="rId5"/>
    <p:sldId id="270" r:id="rId6"/>
    <p:sldId id="272" r:id="rId7"/>
    <p:sldId id="278" r:id="rId8"/>
    <p:sldId id="269" r:id="rId9"/>
    <p:sldId id="261" r:id="rId10"/>
    <p:sldId id="262" r:id="rId11"/>
    <p:sldId id="263" r:id="rId12"/>
    <p:sldId id="273" r:id="rId13"/>
    <p:sldId id="297" r:id="rId14"/>
    <p:sldId id="274" r:id="rId15"/>
    <p:sldId id="275" r:id="rId16"/>
    <p:sldId id="277" r:id="rId17"/>
    <p:sldId id="276" r:id="rId18"/>
    <p:sldId id="280" r:id="rId19"/>
    <p:sldId id="281" r:id="rId20"/>
    <p:sldId id="282" r:id="rId21"/>
    <p:sldId id="283" r:id="rId22"/>
    <p:sldId id="284" r:id="rId23"/>
    <p:sldId id="285" r:id="rId24"/>
    <p:sldId id="286" r:id="rId25"/>
    <p:sldId id="295" r:id="rId26"/>
    <p:sldId id="287" r:id="rId27"/>
    <p:sldId id="288" r:id="rId28"/>
    <p:sldId id="296" r:id="rId29"/>
    <p:sldId id="291" r:id="rId30"/>
    <p:sldId id="300" r:id="rId31"/>
    <p:sldId id="293" r:id="rId32"/>
  </p:sldIdLst>
  <p:sldSz cx="12192000" cy="6858000"/>
  <p:notesSz cx="6858000" cy="9144000"/>
  <p:embeddedFontLst>
    <p:embeddedFont>
      <p:font typeface="take_out_the_garbage" panose="02000500000000000000" pitchFamily="2" charset="0"/>
      <p:regular r:id="rId33"/>
    </p:embeddedFont>
    <p:embeddedFont>
      <p:font typeface="Comic Sans MS" panose="030F0702030302020204" pitchFamily="66" charset="0"/>
      <p:regular r:id="rId34"/>
      <p:bold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512"/>
    <a:srgbClr val="548235"/>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7" d="100"/>
          <a:sy n="117" d="100"/>
        </p:scale>
        <p:origin x="270" y="108"/>
      </p:cViewPr>
      <p:guideLst>
        <p:guide orient="horz" pos="3793"/>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ake_out_the_garbage" panose="02000500000000000000" pitchFamily="2" charset="0"/>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2808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94018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21786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3687176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DAF5A2-BD2C-4FF7-859D-09F57FD41FD2}"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59400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DAF5A2-BD2C-4FF7-859D-09F57FD41FD2}"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3460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DAF5A2-BD2C-4FF7-859D-09F57FD41FD2}" type="datetimeFigureOut">
              <a:rPr lang="en-GB" smtClean="0"/>
              <a:t>21/08/2020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71248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DAF5A2-BD2C-4FF7-859D-09F57FD41FD2}" type="datetimeFigureOut">
              <a:rPr lang="en-GB" smtClean="0"/>
              <a:t>21/08/2020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2675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AF5A2-BD2C-4FF7-859D-09F57FD41FD2}" type="datetimeFigureOut">
              <a:rPr lang="en-GB" smtClean="0"/>
              <a:t>21/08/2020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5924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DAF5A2-BD2C-4FF7-859D-09F57FD41FD2}"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74958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DAF5A2-BD2C-4FF7-859D-09F57FD41FD2}"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62899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AF5A2-BD2C-4FF7-859D-09F57FD41FD2}" type="datetimeFigureOut">
              <a:rPr lang="en-GB" smtClean="0"/>
              <a:t>21/08/2020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98C37-2E9A-47E5-8C17-BEDDB4D5E342}" type="slidenum">
              <a:rPr lang="en-GB" smtClean="0"/>
              <a:t>‹#›</a:t>
            </a:fld>
            <a:endParaRPr lang="en-GB"/>
          </a:p>
        </p:txBody>
      </p:sp>
    </p:spTree>
    <p:extLst>
      <p:ext uri="{BB962C8B-B14F-4D97-AF65-F5344CB8AC3E}">
        <p14:creationId xmlns:p14="http://schemas.microsoft.com/office/powerpoint/2010/main" val="375691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925" y="0"/>
            <a:ext cx="11290300" cy="2811252"/>
          </a:xfrm>
        </p:spPr>
        <p:txBody>
          <a:bodyPr>
            <a:noAutofit/>
          </a:bodyPr>
          <a:lstStyle/>
          <a:p>
            <a:pPr algn="ctr"/>
            <a:r>
              <a:rPr lang="en-GB" sz="8800" dirty="0" smtClean="0">
                <a:solidFill>
                  <a:srgbClr val="8DC63F"/>
                </a:solidFill>
              </a:rPr>
              <a:t>What happens to our rubbish that does not get recycled?</a:t>
            </a:r>
            <a:endParaRPr lang="en-GB" sz="8800" dirty="0">
              <a:solidFill>
                <a:srgbClr val="8DC63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81906">
            <a:off x="3309094" y="2891707"/>
            <a:ext cx="5573812" cy="3129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975" y="6191250"/>
            <a:ext cx="1476375" cy="590550"/>
          </a:xfrm>
          <a:prstGeom prst="rect">
            <a:avLst/>
          </a:prstGeom>
        </p:spPr>
      </p:pic>
    </p:spTree>
    <p:extLst>
      <p:ext uri="{BB962C8B-B14F-4D97-AF65-F5344CB8AC3E}">
        <p14:creationId xmlns:p14="http://schemas.microsoft.com/office/powerpoint/2010/main" val="3685151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The bin lorry enters the reception hall</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10</a:t>
            </a:fld>
            <a:endParaRPr lang="en-GB" dirty="0"/>
          </a:p>
        </p:txBody>
      </p:sp>
      <p:sp>
        <p:nvSpPr>
          <p:cNvPr id="5" name="Round Same Side Corner Rectangle 4"/>
          <p:cNvSpPr/>
          <p:nvPr/>
        </p:nvSpPr>
        <p:spPr>
          <a:xfrm>
            <a:off x="1362636" y="3419848"/>
            <a:ext cx="8973671" cy="2411505"/>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290918" y="4721436"/>
            <a:ext cx="98612" cy="11188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291484" y="3699461"/>
            <a:ext cx="98612" cy="11188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6496" y="1335741"/>
            <a:ext cx="10685928"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omic Sans MS" panose="030F0702030302020204" pitchFamily="66" charset="0"/>
              </a:rPr>
              <a:t>The bin lorry then goes to the reception hall. This is a large covered building where they empty their lorries</a:t>
            </a:r>
          </a:p>
          <a:p>
            <a:pPr marL="285750" indent="-285750">
              <a:buFont typeface="Arial" panose="020B0604020202020204" pitchFamily="34" charset="0"/>
              <a:buChar char="•"/>
            </a:pPr>
            <a:r>
              <a:rPr lang="en-GB" dirty="0">
                <a:latin typeface="Comic Sans MS" panose="030F0702030302020204" pitchFamily="66" charset="0"/>
              </a:rPr>
              <a:t>The doors to the reception hall are </a:t>
            </a:r>
            <a:r>
              <a:rPr lang="en-GB" b="1" dirty="0">
                <a:latin typeface="Comic Sans MS" panose="030F0702030302020204" pitchFamily="66" charset="0"/>
              </a:rPr>
              <a:t>interlocking doors </a:t>
            </a:r>
            <a:r>
              <a:rPr lang="en-GB" dirty="0">
                <a:latin typeface="Comic Sans MS" panose="030F0702030302020204" pitchFamily="66" charset="0"/>
              </a:rPr>
              <a:t>meaning that the in door will not open until the out door has fully </a:t>
            </a:r>
            <a:r>
              <a:rPr lang="en-GB" dirty="0" smtClean="0">
                <a:latin typeface="Comic Sans MS" panose="030F0702030302020204" pitchFamily="66" charset="0"/>
              </a:rPr>
              <a:t>closed  </a:t>
            </a:r>
          </a:p>
          <a:p>
            <a:pPr marL="285750" indent="-285750">
              <a:buFont typeface="Arial" panose="020B0604020202020204" pitchFamily="34" charset="0"/>
              <a:buChar char="•"/>
            </a:pPr>
            <a:r>
              <a:rPr lang="en-GB" dirty="0" smtClean="0">
                <a:latin typeface="Comic Sans MS" panose="030F0702030302020204" pitchFamily="66" charset="0"/>
              </a:rPr>
              <a:t>This </a:t>
            </a:r>
            <a:r>
              <a:rPr lang="en-GB" dirty="0">
                <a:latin typeface="Comic Sans MS" panose="030F0702030302020204" pitchFamily="66" charset="0"/>
              </a:rPr>
              <a:t>stops both doors being open together and helps to stop flies, noise and odour </a:t>
            </a:r>
            <a:r>
              <a:rPr lang="en-GB" dirty="0" smtClean="0">
                <a:latin typeface="Comic Sans MS" panose="030F0702030302020204" pitchFamily="66" charset="0"/>
              </a:rPr>
              <a:t>escaping</a:t>
            </a:r>
            <a:endParaRPr lang="en-GB" dirty="0">
              <a:latin typeface="Comic Sans MS" panose="030F0702030302020204" pitchFamily="66" charset="0"/>
            </a:endParaRPr>
          </a:p>
        </p:txBody>
      </p:sp>
      <p:sp>
        <p:nvSpPr>
          <p:cNvPr id="9" name="TextBox 8"/>
          <p:cNvSpPr txBox="1"/>
          <p:nvPr/>
        </p:nvSpPr>
        <p:spPr>
          <a:xfrm>
            <a:off x="4724400" y="3012141"/>
            <a:ext cx="2137124" cy="369332"/>
          </a:xfrm>
          <a:prstGeom prst="rect">
            <a:avLst/>
          </a:prstGeom>
          <a:noFill/>
        </p:spPr>
        <p:txBody>
          <a:bodyPr wrap="none" rtlCol="0">
            <a:spAutoFit/>
          </a:bodyPr>
          <a:lstStyle/>
          <a:p>
            <a:r>
              <a:rPr lang="en-GB" dirty="0" smtClean="0">
                <a:latin typeface="Comic Sans MS" panose="030F0702030302020204" pitchFamily="66" charset="0"/>
              </a:rPr>
              <a:t>The reception hall</a:t>
            </a:r>
            <a:endParaRPr lang="en-GB" dirty="0">
              <a:latin typeface="Comic Sans MS" panose="030F0702030302020204" pitchFamily="66" charset="0"/>
            </a:endParaRPr>
          </a:p>
        </p:txBody>
      </p:sp>
      <p:sp>
        <p:nvSpPr>
          <p:cNvPr id="10" name="TextBox 9"/>
          <p:cNvSpPr txBox="1"/>
          <p:nvPr/>
        </p:nvSpPr>
        <p:spPr>
          <a:xfrm>
            <a:off x="134470" y="5844988"/>
            <a:ext cx="1348446" cy="369332"/>
          </a:xfrm>
          <a:prstGeom prst="rect">
            <a:avLst/>
          </a:prstGeom>
          <a:noFill/>
        </p:spPr>
        <p:txBody>
          <a:bodyPr wrap="none" rtlCol="0">
            <a:spAutoFit/>
          </a:bodyPr>
          <a:lstStyle/>
          <a:p>
            <a:r>
              <a:rPr lang="en-GB" dirty="0" smtClean="0">
                <a:latin typeface="Comic Sans MS" panose="030F0702030302020204" pitchFamily="66" charset="0"/>
              </a:rPr>
              <a:t>Entry door</a:t>
            </a:r>
            <a:endParaRPr lang="en-GB" dirty="0">
              <a:latin typeface="Comic Sans MS" panose="030F0702030302020204" pitchFamily="66" charset="0"/>
            </a:endParaRPr>
          </a:p>
        </p:txBody>
      </p:sp>
      <p:sp>
        <p:nvSpPr>
          <p:cNvPr id="11" name="TextBox 10"/>
          <p:cNvSpPr txBox="1"/>
          <p:nvPr/>
        </p:nvSpPr>
        <p:spPr>
          <a:xfrm>
            <a:off x="9888070" y="5818094"/>
            <a:ext cx="1197764" cy="369332"/>
          </a:xfrm>
          <a:prstGeom prst="rect">
            <a:avLst/>
          </a:prstGeom>
          <a:noFill/>
        </p:spPr>
        <p:txBody>
          <a:bodyPr wrap="none" rtlCol="0">
            <a:spAutoFit/>
          </a:bodyPr>
          <a:lstStyle/>
          <a:p>
            <a:r>
              <a:rPr lang="en-GB" dirty="0" smtClean="0">
                <a:latin typeface="Comic Sans MS" panose="030F0702030302020204" pitchFamily="66" charset="0"/>
              </a:rPr>
              <a:t>Exit door</a:t>
            </a:r>
            <a:endParaRPr lang="en-GB" dirty="0">
              <a:latin typeface="Comic Sans MS" panose="030F0702030302020204" pitchFamily="66"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flipH="1">
            <a:off x="0" y="5121275"/>
            <a:ext cx="1327641" cy="719139"/>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flipH="1">
            <a:off x="10532664" y="5100918"/>
            <a:ext cx="1327641" cy="719139"/>
          </a:xfrm>
          <a:prstGeom prst="rect">
            <a:avLst/>
          </a:prstGeom>
        </p:spPr>
      </p:pic>
    </p:spTree>
    <p:extLst>
      <p:ext uri="{BB962C8B-B14F-4D97-AF65-F5344CB8AC3E}">
        <p14:creationId xmlns:p14="http://schemas.microsoft.com/office/powerpoint/2010/main" val="42892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16667E-6 2.59259E-6 L 0.00039 -0.1463 " pathEditMode="relative" rAng="0" ptsTypes="AA">
                                      <p:cBhvr>
                                        <p:cTn id="44" dur="2000" fill="hold"/>
                                        <p:tgtEl>
                                          <p:spTgt spid="6"/>
                                        </p:tgtEl>
                                        <p:attrNameLst>
                                          <p:attrName>ppt_x</p:attrName>
                                          <p:attrName>ppt_y</p:attrName>
                                        </p:attrNameLst>
                                      </p:cBhvr>
                                      <p:rCtr x="13" y="-7315"/>
                                    </p:animMotion>
                                  </p:childTnLst>
                                </p:cTn>
                              </p:par>
                              <p:par>
                                <p:cTn id="45" presetID="42" presetClass="path" presetSubtype="0" accel="50000" decel="50000" fill="hold" grpId="0" nodeType="withEffect">
                                  <p:stCondLst>
                                    <p:cond delay="0"/>
                                  </p:stCondLst>
                                  <p:childTnLst>
                                    <p:animMotion origin="layout" path="M 2.91667E-6 -3.33333E-6 L 0.00104 0.15047 " pathEditMode="relative" rAng="0" ptsTypes="AA">
                                      <p:cBhvr>
                                        <p:cTn id="46" dur="2000" fill="hold"/>
                                        <p:tgtEl>
                                          <p:spTgt spid="7"/>
                                        </p:tgtEl>
                                        <p:attrNameLst>
                                          <p:attrName>ppt_x</p:attrName>
                                          <p:attrName>ppt_y</p:attrName>
                                        </p:attrNameLst>
                                      </p:cBhvr>
                                      <p:rCtr x="52" y="7523"/>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91667E-6 -4.07407E-6 L 0.42864 0.00139 " pathEditMode="relative" rAng="0" ptsTypes="AA">
                                      <p:cBhvr>
                                        <p:cTn id="50" dur="2000" fill="hold"/>
                                        <p:tgtEl>
                                          <p:spTgt spid="12"/>
                                        </p:tgtEl>
                                        <p:attrNameLst>
                                          <p:attrName>ppt_x</p:attrName>
                                          <p:attrName>ppt_y</p:attrName>
                                        </p:attrNameLst>
                                      </p:cBhvr>
                                      <p:rCtr x="21432" y="69"/>
                                    </p:animMotion>
                                  </p:childTnLst>
                                </p:cTn>
                              </p:par>
                              <p:par>
                                <p:cTn id="51" presetID="42" presetClass="path" presetSubtype="0" accel="50000" decel="50000" fill="hold" nodeType="withEffect">
                                  <p:stCondLst>
                                    <p:cond delay="0"/>
                                  </p:stCondLst>
                                  <p:childTnLst>
                                    <p:animMotion origin="layout" path="M 6.25E-7 -4.81481E-6 L 0.27344 0.01274 " pathEditMode="relative" rAng="0" ptsTypes="AA">
                                      <p:cBhvr>
                                        <p:cTn id="52" dur="2000" fill="hold"/>
                                        <p:tgtEl>
                                          <p:spTgt spid="13"/>
                                        </p:tgtEl>
                                        <p:attrNameLst>
                                          <p:attrName>ppt_x</p:attrName>
                                          <p:attrName>ppt_y</p:attrName>
                                        </p:attrNameLst>
                                      </p:cBhvr>
                                      <p:rCtr x="13672" y="625"/>
                                    </p:animMotion>
                                  </p:childTnLst>
                                </p:cTn>
                              </p:par>
                            </p:childTnLst>
                          </p:cTn>
                        </p:par>
                        <p:par>
                          <p:cTn id="53" fill="hold">
                            <p:stCondLst>
                              <p:cond delay="2000"/>
                            </p:stCondLst>
                            <p:childTnLst>
                              <p:par>
                                <p:cTn id="54" presetID="42" presetClass="path" presetSubtype="0" accel="50000" decel="50000" fill="hold" grpId="2" nodeType="afterEffect">
                                  <p:stCondLst>
                                    <p:cond delay="0"/>
                                  </p:stCondLst>
                                  <p:childTnLst>
                                    <p:animMotion origin="layout" path="M 4.16667E-6 2.59259E-6 L 4.16667E-6 0.00023 " pathEditMode="relative" rAng="0" ptsTypes="AA">
                                      <p:cBhvr>
                                        <p:cTn id="55" dur="2000" fill="hold"/>
                                        <p:tgtEl>
                                          <p:spTgt spid="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6" grpId="1" animBg="1"/>
      <p:bldP spid="6" grpId="2" animBg="1"/>
      <p:bldP spid="7" grpId="0" animBg="1"/>
      <p:bldP spid="7" grpId="1" animBg="1"/>
      <p:bldP spid="8" grpId="0" build="p"/>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The vehicle reverses into a tipping bay</a:t>
            </a:r>
            <a:endParaRPr lang="en-GB" dirty="0"/>
          </a:p>
        </p:txBody>
      </p:sp>
      <p:sp>
        <p:nvSpPr>
          <p:cNvPr id="3" name="Content Placeholder 2"/>
          <p:cNvSpPr>
            <a:spLocks noGrp="1"/>
          </p:cNvSpPr>
          <p:nvPr>
            <p:ph idx="1"/>
          </p:nvPr>
        </p:nvSpPr>
        <p:spPr>
          <a:xfrm>
            <a:off x="6455120" y="1365091"/>
            <a:ext cx="5585989" cy="4601703"/>
          </a:xfrm>
        </p:spPr>
        <p:txBody>
          <a:bodyPr>
            <a:normAutofit/>
          </a:bodyPr>
          <a:lstStyle/>
          <a:p>
            <a:r>
              <a:rPr lang="en-GB" sz="2400" dirty="0" smtClean="0">
                <a:latin typeface="Comic Sans MS" panose="030F0702030302020204" pitchFamily="66" charset="0"/>
              </a:rPr>
              <a:t>The bin lorry reverses towards the pit so that can empty the rubbish into it </a:t>
            </a:r>
          </a:p>
          <a:p>
            <a:r>
              <a:rPr lang="en-GB" sz="2400" dirty="0" smtClean="0">
                <a:latin typeface="Comic Sans MS" panose="030F0702030302020204" pitchFamily="66" charset="0"/>
              </a:rPr>
              <a:t>To stop the bin lorry falling into the pit, a wheel stop is used</a:t>
            </a:r>
          </a:p>
          <a:p>
            <a:r>
              <a:rPr lang="en-GB" sz="2400" dirty="0" smtClean="0">
                <a:latin typeface="Comic Sans MS" panose="030F0702030302020204" pitchFamily="66" charset="0"/>
              </a:rPr>
              <a:t>Once the bin lorry is finished, it will exit the reception hall and then go onto the weighbridge again</a:t>
            </a:r>
          </a:p>
          <a:p>
            <a:r>
              <a:rPr lang="en-GB" sz="2400" dirty="0" smtClean="0">
                <a:latin typeface="Comic Sans MS" panose="030F0702030302020204" pitchFamily="66" charset="0"/>
              </a:rPr>
              <a:t>It will then go back out to collect more bins! </a:t>
            </a:r>
            <a:endParaRPr lang="en-GB"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sp>
        <p:nvSpPr>
          <p:cNvPr id="5" name="Trapezoid 4"/>
          <p:cNvSpPr/>
          <p:nvPr/>
        </p:nvSpPr>
        <p:spPr>
          <a:xfrm rot="10800000">
            <a:off x="3202415" y="5157788"/>
            <a:ext cx="2677551" cy="1043836"/>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a:off x="1" y="5157788"/>
            <a:ext cx="3195872" cy="5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a:off x="-509921" y="3894591"/>
            <a:ext cx="2556004" cy="1507144"/>
          </a:xfrm>
          <a:prstGeom prst="rect">
            <a:avLst/>
          </a:prstGeom>
        </p:spPr>
      </p:pic>
      <p:sp>
        <p:nvSpPr>
          <p:cNvPr id="10" name="Rectangle 9"/>
          <p:cNvSpPr/>
          <p:nvPr/>
        </p:nvSpPr>
        <p:spPr>
          <a:xfrm>
            <a:off x="3159660" y="4922398"/>
            <a:ext cx="90534" cy="2353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508625" y="3648546"/>
            <a:ext cx="1312753" cy="306467"/>
          </a:xfrm>
          <a:prstGeom prst="roundRect">
            <a:avLst/>
          </a:prstGeom>
          <a:solidFill>
            <a:schemeClr val="accent1">
              <a:lumMod val="40000"/>
              <a:lumOff val="60000"/>
            </a:schemeClr>
          </a:solidFill>
        </p:spPr>
        <p:txBody>
          <a:bodyPr wrap="square" rtlCol="0">
            <a:spAutoFit/>
          </a:bodyPr>
          <a:lstStyle/>
          <a:p>
            <a:pPr algn="ctr"/>
            <a:r>
              <a:rPr lang="en-GB" sz="1200" dirty="0" smtClean="0">
                <a:latin typeface="Comic Sans MS" panose="030F0702030302020204" pitchFamily="66" charset="0"/>
              </a:rPr>
              <a:t>Rubbish pit</a:t>
            </a:r>
            <a:endParaRPr lang="en-GB" sz="1200" dirty="0">
              <a:latin typeface="Comic Sans MS" panose="030F0702030302020204" pitchFamily="66" charset="0"/>
            </a:endParaRPr>
          </a:p>
        </p:txBody>
      </p:sp>
      <p:sp>
        <p:nvSpPr>
          <p:cNvPr id="12" name="TextBox 11"/>
          <p:cNvSpPr txBox="1"/>
          <p:nvPr/>
        </p:nvSpPr>
        <p:spPr>
          <a:xfrm>
            <a:off x="1964602" y="5785164"/>
            <a:ext cx="1303699" cy="306467"/>
          </a:xfrm>
          <a:prstGeom prst="roundRect">
            <a:avLst/>
          </a:prstGeom>
          <a:solidFill>
            <a:srgbClr val="8DC63F"/>
          </a:solidFill>
        </p:spPr>
        <p:txBody>
          <a:bodyPr wrap="square" rtlCol="0">
            <a:spAutoFit/>
          </a:bodyPr>
          <a:lstStyle/>
          <a:p>
            <a:pPr algn="ctr"/>
            <a:r>
              <a:rPr lang="en-GB" sz="1200" dirty="0" smtClean="0">
                <a:latin typeface="Comic Sans MS" panose="030F0702030302020204" pitchFamily="66" charset="0"/>
              </a:rPr>
              <a:t>Wheel stop</a:t>
            </a:r>
            <a:endParaRPr lang="en-GB" sz="1200" dirty="0">
              <a:latin typeface="Comic Sans MS" panose="030F0702030302020204" pitchFamily="66" charset="0"/>
            </a:endParaRPr>
          </a:p>
        </p:txBody>
      </p:sp>
      <p:cxnSp>
        <p:nvCxnSpPr>
          <p:cNvPr id="14" name="Straight Arrow Connector 13"/>
          <p:cNvCxnSpPr>
            <a:endCxn id="10" idx="2"/>
          </p:cNvCxnSpPr>
          <p:nvPr/>
        </p:nvCxnSpPr>
        <p:spPr>
          <a:xfrm flipV="1">
            <a:off x="2888055" y="5157788"/>
            <a:ext cx="316872" cy="564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p:cNvCxnSpPr>
          <p:nvPr/>
        </p:nvCxnSpPr>
        <p:spPr>
          <a:xfrm flipH="1">
            <a:off x="4744016" y="3955013"/>
            <a:ext cx="420986" cy="1202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2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
                            </p:stCondLst>
                            <p:childTnLst>
                              <p:par>
                                <p:cTn id="45" presetID="42" presetClass="path" presetSubtype="0" accel="50000" decel="50000" fill="hold" nodeType="afterEffect">
                                  <p:stCondLst>
                                    <p:cond delay="0"/>
                                  </p:stCondLst>
                                  <p:childTnLst>
                                    <p:animMotion origin="layout" path="M -8.33333E-7 2.22222E-6 L 0.11992 -0.00047 " pathEditMode="relative" rAng="0" ptsTypes="AA">
                                      <p:cBhvr>
                                        <p:cTn id="46" dur="2000" fill="hold"/>
                                        <p:tgtEl>
                                          <p:spTgt spid="9"/>
                                        </p:tgtEl>
                                        <p:attrNameLst>
                                          <p:attrName>ppt_x</p:attrName>
                                          <p:attrName>ppt_y</p:attrName>
                                        </p:attrNameLst>
                                      </p:cBhvr>
                                      <p:rCtr x="5990" y="-23"/>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The rubbish is moved by a crane</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5" name="Trapezoid 4"/>
          <p:cNvSpPr/>
          <p:nvPr/>
        </p:nvSpPr>
        <p:spPr>
          <a:xfrm rot="10800000">
            <a:off x="1000288" y="3608614"/>
            <a:ext cx="9966960" cy="2515580"/>
          </a:xfrm>
          <a:prstGeom prst="trapezoid">
            <a:avLst>
              <a:gd name="adj" fmla="val 153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GB"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690" y="5257800"/>
            <a:ext cx="874600" cy="9633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1400540" y="5593939"/>
            <a:ext cx="851731" cy="55307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647" y="5509575"/>
            <a:ext cx="851731" cy="55307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5469076" y="5588496"/>
            <a:ext cx="851731" cy="55307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666254" y="5553117"/>
            <a:ext cx="851731" cy="553072"/>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3920584" y="5550395"/>
            <a:ext cx="851731" cy="553072"/>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6143565" y="5547674"/>
            <a:ext cx="851731" cy="553072"/>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286992" y="5577609"/>
            <a:ext cx="851731" cy="55307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796467" y="5451784"/>
            <a:ext cx="851731" cy="55307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7951018" y="5555837"/>
            <a:ext cx="851731" cy="553072"/>
          </a:xfrm>
          <a:prstGeom prst="rect">
            <a:avLst/>
          </a:prstGeom>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732" y="4711020"/>
            <a:ext cx="874600" cy="963385"/>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672154" y="5040086"/>
            <a:ext cx="874600" cy="963385"/>
          </a:xfrm>
          <a:prstGeom prst="rect">
            <a:avLst/>
          </a:prstGeom>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1025">
            <a:off x="8902051" y="5171262"/>
            <a:ext cx="874600" cy="963385"/>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519" y="4711020"/>
            <a:ext cx="874600" cy="963385"/>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967" y="4711020"/>
            <a:ext cx="874600" cy="963385"/>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153" y="5007552"/>
            <a:ext cx="851731" cy="553072"/>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137336" y="5042129"/>
            <a:ext cx="851731" cy="553072"/>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360470" y="5055896"/>
            <a:ext cx="851731" cy="553072"/>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23361" y="4644961"/>
            <a:ext cx="851731" cy="553072"/>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7951018" y="5107602"/>
            <a:ext cx="851731" cy="553072"/>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732" y="4262785"/>
            <a:ext cx="874600" cy="963385"/>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672154" y="4591851"/>
            <a:ext cx="874600" cy="963385"/>
          </a:xfrm>
          <a:prstGeom prst="rect">
            <a:avLst/>
          </a:prstGeom>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721" y="4172978"/>
            <a:ext cx="874600" cy="963385"/>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766" y="4639303"/>
            <a:ext cx="874600" cy="963385"/>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376" y="4646506"/>
            <a:ext cx="874600" cy="963385"/>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707" y="4823813"/>
            <a:ext cx="874600" cy="963385"/>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1463293" y="4939516"/>
            <a:ext cx="851731" cy="553072"/>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400" y="4855152"/>
            <a:ext cx="851731" cy="553072"/>
          </a:xfrm>
          <a:prstGeom prst="rect">
            <a:avLst/>
          </a:prstGeom>
        </p:spPr>
      </p:pic>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5531829" y="4934073"/>
            <a:ext cx="851731" cy="553072"/>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729007" y="4898694"/>
            <a:ext cx="851731" cy="553072"/>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3983337" y="4895972"/>
            <a:ext cx="851731" cy="553072"/>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6206318" y="4893251"/>
            <a:ext cx="851731" cy="553072"/>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5603388" y="4930390"/>
            <a:ext cx="851731" cy="553072"/>
          </a:xfrm>
          <a:prstGeom prst="rect">
            <a:avLst/>
          </a:prstGeom>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59220" y="4797361"/>
            <a:ext cx="851731" cy="553072"/>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9450685" y="5162671"/>
            <a:ext cx="851731" cy="553072"/>
          </a:xfrm>
          <a:prstGeom prst="rect">
            <a:avLst/>
          </a:prstGeom>
        </p:spPr>
      </p:pic>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767" y="3922127"/>
            <a:ext cx="874600" cy="963385"/>
          </a:xfrm>
          <a:prstGeom prst="rect">
            <a:avLst/>
          </a:prstGeom>
        </p:spPr>
      </p:pic>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734907" y="4385663"/>
            <a:ext cx="874600" cy="963385"/>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5474" y="3966790"/>
            <a:ext cx="874600" cy="963385"/>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272" y="4056597"/>
            <a:ext cx="874600" cy="963385"/>
          </a:xfrm>
          <a:prstGeom prst="rect">
            <a:avLst/>
          </a:prstGeom>
        </p:spPr>
      </p:pic>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8720" y="4056597"/>
            <a:ext cx="874600" cy="963385"/>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906" y="4353129"/>
            <a:ext cx="851731" cy="553072"/>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200089" y="4387706"/>
            <a:ext cx="851731" cy="55307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423223" y="4401473"/>
            <a:ext cx="851731" cy="553072"/>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86114" y="3990538"/>
            <a:ext cx="851731" cy="55307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8013771" y="4453179"/>
            <a:ext cx="851731" cy="553072"/>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7238" y="4121378"/>
            <a:ext cx="874600" cy="963385"/>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734907" y="3937428"/>
            <a:ext cx="874600" cy="963385"/>
          </a:xfrm>
          <a:prstGeom prst="rect">
            <a:avLst/>
          </a:prstGeom>
        </p:spPr>
      </p:pic>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1686" y="3930931"/>
            <a:ext cx="874600" cy="963385"/>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519" y="3984880"/>
            <a:ext cx="874600" cy="963385"/>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0037" y="4073727"/>
            <a:ext cx="874600" cy="963385"/>
          </a:xfrm>
          <a:prstGeom prst="rect">
            <a:avLst/>
          </a:prstGeom>
        </p:spPr>
      </p:pic>
      <p:sp>
        <p:nvSpPr>
          <p:cNvPr id="95" name="TextBox 94"/>
          <p:cNvSpPr txBox="1"/>
          <p:nvPr/>
        </p:nvSpPr>
        <p:spPr>
          <a:xfrm>
            <a:off x="731838" y="1662206"/>
            <a:ext cx="5199529"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omic Sans MS" panose="030F0702030302020204" pitchFamily="66" charset="0"/>
              </a:rPr>
              <a:t>Over the day, the reception pit begins to fill up</a:t>
            </a:r>
          </a:p>
          <a:p>
            <a:pPr marL="285750" indent="-285750">
              <a:buFont typeface="Arial" panose="020B0604020202020204" pitchFamily="34" charset="0"/>
              <a:buChar char="•"/>
            </a:pPr>
            <a:r>
              <a:rPr lang="en-GB" dirty="0" smtClean="0">
                <a:latin typeface="Comic Sans MS" panose="030F0702030302020204" pitchFamily="66" charset="0"/>
              </a:rPr>
              <a:t>To stop it overflowing, a </a:t>
            </a:r>
            <a:r>
              <a:rPr lang="en-GB" b="1" dirty="0" smtClean="0">
                <a:latin typeface="Comic Sans MS" panose="030F0702030302020204" pitchFamily="66" charset="0"/>
              </a:rPr>
              <a:t>crane</a:t>
            </a:r>
            <a:r>
              <a:rPr lang="en-GB" dirty="0" smtClean="0">
                <a:latin typeface="Comic Sans MS" panose="030F0702030302020204" pitchFamily="66" charset="0"/>
              </a:rPr>
              <a:t> is used to move the rubbish to the next stage of the process</a:t>
            </a:r>
            <a:endParaRPr lang="en-GB" dirty="0">
              <a:latin typeface="Comic Sans MS" panose="030F0702030302020204" pitchFamily="66" charset="0"/>
            </a:endParaRPr>
          </a:p>
        </p:txBody>
      </p:sp>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094" y="1249570"/>
            <a:ext cx="2934331" cy="2346877"/>
          </a:xfrm>
          <a:prstGeom prst="rect">
            <a:avLst/>
          </a:prstGeom>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925" y="1637703"/>
            <a:ext cx="1429871" cy="1429871"/>
          </a:xfrm>
          <a:prstGeom prst="rect">
            <a:avLst/>
          </a:prstGeom>
        </p:spPr>
      </p:pic>
      <p:sp>
        <p:nvSpPr>
          <p:cNvPr id="98" name="Rounded Rectangle 97"/>
          <p:cNvSpPr/>
          <p:nvPr/>
        </p:nvSpPr>
        <p:spPr>
          <a:xfrm>
            <a:off x="7081022" y="1360623"/>
            <a:ext cx="3218330" cy="19453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600" dirty="0" smtClean="0">
                <a:latin typeface="Comic Sans MS" panose="030F0702030302020204" pitchFamily="66" charset="0"/>
              </a:rPr>
              <a:t>This is just like the crane in the claw machine at the arcade</a:t>
            </a:r>
          </a:p>
          <a:p>
            <a:pPr marL="285750" indent="-285750" algn="ctr">
              <a:buFont typeface="Arial" panose="020B0604020202020204" pitchFamily="34" charset="0"/>
              <a:buChar char="•"/>
            </a:pPr>
            <a:r>
              <a:rPr lang="en-GB" sz="1600" dirty="0" smtClean="0">
                <a:latin typeface="Comic Sans MS" panose="030F0702030302020204" pitchFamily="66" charset="0"/>
              </a:rPr>
              <a:t>But it is much larger and can hold 2,500 kg per grab!</a:t>
            </a:r>
            <a:endParaRPr lang="en-GB" sz="1600" dirty="0">
              <a:latin typeface="Comic Sans MS" panose="030F0702030302020204" pitchFamily="66" charset="0"/>
            </a:endParaRPr>
          </a:p>
        </p:txBody>
      </p:sp>
      <p:sp>
        <p:nvSpPr>
          <p:cNvPr id="6" name="TextBox 5"/>
          <p:cNvSpPr txBox="1"/>
          <p:nvPr/>
        </p:nvSpPr>
        <p:spPr>
          <a:xfrm>
            <a:off x="4516016" y="3682482"/>
            <a:ext cx="2320212"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Reception pit </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773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5">
                                            <p:txEl>
                                              <p:pRg st="0" end="0"/>
                                            </p:txEl>
                                          </p:spTgt>
                                        </p:tgtEl>
                                        <p:attrNameLst>
                                          <p:attrName>style.visibility</p:attrName>
                                        </p:attrNameLst>
                                      </p:cBhvr>
                                      <p:to>
                                        <p:strVal val="visible"/>
                                      </p:to>
                                    </p:set>
                                    <p:animEffect transition="in" filter="fade">
                                      <p:cBhvr>
                                        <p:cTn id="20" dur="500"/>
                                        <p:tgtEl>
                                          <p:spTgt spid="95">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250"/>
                                        <p:tgtEl>
                                          <p:spTgt spid="22"/>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25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25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25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250"/>
                                        <p:tgtEl>
                                          <p:spTgt spid="27"/>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25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25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250"/>
                                        <p:tgtEl>
                                          <p:spTgt spid="30"/>
                                        </p:tgtEl>
                                      </p:cBhvr>
                                    </p:animEffect>
                                  </p:childTnLst>
                                </p:cTn>
                              </p:par>
                              <p:par>
                                <p:cTn id="48" presetID="2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250"/>
                                        <p:tgtEl>
                                          <p:spTgt spid="31"/>
                                        </p:tgtEl>
                                      </p:cBhvr>
                                    </p:animEffect>
                                  </p:childTnLst>
                                </p:cTn>
                              </p:par>
                              <p:par>
                                <p:cTn id="51" presetID="2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250"/>
                                        <p:tgtEl>
                                          <p:spTgt spid="32"/>
                                        </p:tgtEl>
                                      </p:cBhvr>
                                    </p:animEffect>
                                  </p:childTnLst>
                                </p:cTn>
                              </p:par>
                              <p:par>
                                <p:cTn id="54" presetID="22" presetClass="entr" presetSubtype="4"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250"/>
                                        <p:tgtEl>
                                          <p:spTgt spid="33"/>
                                        </p:tgtEl>
                                      </p:cBhvr>
                                    </p:animEffect>
                                  </p:childTnLst>
                                </p:cTn>
                              </p:par>
                              <p:par>
                                <p:cTn id="57" presetID="22" presetClass="entr" presetSubtype="4"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250"/>
                                        <p:tgtEl>
                                          <p:spTgt spid="34"/>
                                        </p:tgtEl>
                                      </p:cBhvr>
                                    </p:animEffect>
                                  </p:childTnLst>
                                </p:cTn>
                              </p:par>
                              <p:par>
                                <p:cTn id="60" presetID="2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50"/>
                                        <p:tgtEl>
                                          <p:spTgt spid="35"/>
                                        </p:tgtEl>
                                      </p:cBhvr>
                                    </p:animEffect>
                                  </p:childTnLst>
                                </p:cTn>
                              </p:par>
                              <p:par>
                                <p:cTn id="63" presetID="22" presetClass="entr" presetSubtype="4"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250"/>
                                        <p:tgtEl>
                                          <p:spTgt spid="36"/>
                                        </p:tgtEl>
                                      </p:cBhvr>
                                    </p:animEffect>
                                  </p:childTnLst>
                                </p:cTn>
                              </p:par>
                              <p:par>
                                <p:cTn id="66" presetID="22" presetClass="entr" presetSubtype="4"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250"/>
                                        <p:tgtEl>
                                          <p:spTgt spid="38"/>
                                        </p:tgtEl>
                                      </p:cBhvr>
                                    </p:animEffect>
                                  </p:childTnLst>
                                </p:cTn>
                              </p:par>
                              <p:par>
                                <p:cTn id="69" presetID="22" presetClass="entr" presetSubtype="4"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250"/>
                                        <p:tgtEl>
                                          <p:spTgt spid="39"/>
                                        </p:tgtEl>
                                      </p:cBhvr>
                                    </p:animEffect>
                                  </p:childTnLst>
                                </p:cTn>
                              </p:par>
                              <p:par>
                                <p:cTn id="72" presetID="22" presetClass="entr" presetSubtype="4"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down)">
                                      <p:cBhvr>
                                        <p:cTn id="74" dur="250"/>
                                        <p:tgtEl>
                                          <p:spTgt spid="40"/>
                                        </p:tgtEl>
                                      </p:cBhvr>
                                    </p:animEffect>
                                  </p:childTnLst>
                                </p:cTn>
                              </p:par>
                              <p:par>
                                <p:cTn id="75" presetID="22" presetClass="entr" presetSubtype="4"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250"/>
                                        <p:tgtEl>
                                          <p:spTgt spid="41"/>
                                        </p:tgtEl>
                                      </p:cBhvr>
                                    </p:animEffect>
                                  </p:childTnLst>
                                </p:cTn>
                              </p:par>
                              <p:par>
                                <p:cTn id="78" presetID="22" presetClass="entr" presetSubtype="4"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down)">
                                      <p:cBhvr>
                                        <p:cTn id="80" dur="250"/>
                                        <p:tgtEl>
                                          <p:spTgt spid="42"/>
                                        </p:tgtEl>
                                      </p:cBhvr>
                                    </p:animEffect>
                                  </p:childTnLst>
                                </p:cTn>
                              </p:par>
                              <p:par>
                                <p:cTn id="81" presetID="22" presetClass="entr" presetSubtype="4"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250"/>
                                        <p:tgtEl>
                                          <p:spTgt spid="43"/>
                                        </p:tgtEl>
                                      </p:cBhvr>
                                    </p:animEffect>
                                  </p:childTnLst>
                                </p:cTn>
                              </p:par>
                              <p:par>
                                <p:cTn id="84" presetID="22" presetClass="entr" presetSubtype="4"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down)">
                                      <p:cBhvr>
                                        <p:cTn id="86" dur="250"/>
                                        <p:tgtEl>
                                          <p:spTgt spid="44"/>
                                        </p:tgtEl>
                                      </p:cBhvr>
                                    </p:animEffect>
                                  </p:childTnLst>
                                </p:cTn>
                              </p:par>
                              <p:par>
                                <p:cTn id="87" presetID="22" presetClass="entr" presetSubtype="4"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down)">
                                      <p:cBhvr>
                                        <p:cTn id="89" dur="250"/>
                                        <p:tgtEl>
                                          <p:spTgt spid="45"/>
                                        </p:tgtEl>
                                      </p:cBhvr>
                                    </p:animEffect>
                                  </p:childTnLst>
                                </p:cTn>
                              </p:par>
                              <p:par>
                                <p:cTn id="90" presetID="22" presetClass="entr" presetSubtype="4" fill="hold"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250"/>
                                        <p:tgtEl>
                                          <p:spTgt spid="46"/>
                                        </p:tgtEl>
                                      </p:cBhvr>
                                    </p:animEffect>
                                  </p:childTnLst>
                                </p:cTn>
                              </p:par>
                              <p:par>
                                <p:cTn id="93" presetID="22" presetClass="entr" presetSubtype="4"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250"/>
                                        <p:tgtEl>
                                          <p:spTgt spid="47"/>
                                        </p:tgtEl>
                                      </p:cBhvr>
                                    </p:animEffect>
                                  </p:childTnLst>
                                </p:cTn>
                              </p:par>
                              <p:par>
                                <p:cTn id="96" presetID="22" presetClass="entr" presetSubtype="4" fill="hold"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down)">
                                      <p:cBhvr>
                                        <p:cTn id="98" dur="250"/>
                                        <p:tgtEl>
                                          <p:spTgt spid="70"/>
                                        </p:tgtEl>
                                      </p:cBhvr>
                                    </p:animEffect>
                                  </p:childTnLst>
                                </p:cTn>
                              </p:par>
                              <p:par>
                                <p:cTn id="99" presetID="22" presetClass="entr" presetSubtype="4" fill="hold" nodeType="with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wipe(down)">
                                      <p:cBhvr>
                                        <p:cTn id="101" dur="250"/>
                                        <p:tgtEl>
                                          <p:spTgt spid="71"/>
                                        </p:tgtEl>
                                      </p:cBhvr>
                                    </p:animEffect>
                                  </p:childTnLst>
                                </p:cTn>
                              </p:par>
                              <p:par>
                                <p:cTn id="102" presetID="22" presetClass="entr" presetSubtype="4" fill="hold" nodeType="with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wipe(down)">
                                      <p:cBhvr>
                                        <p:cTn id="104" dur="250"/>
                                        <p:tgtEl>
                                          <p:spTgt spid="72"/>
                                        </p:tgtEl>
                                      </p:cBhvr>
                                    </p:animEffect>
                                  </p:childTnLst>
                                </p:cTn>
                              </p:par>
                              <p:par>
                                <p:cTn id="105" presetID="22" presetClass="entr" presetSubtype="4"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down)">
                                      <p:cBhvr>
                                        <p:cTn id="107" dur="250"/>
                                        <p:tgtEl>
                                          <p:spTgt spid="73"/>
                                        </p:tgtEl>
                                      </p:cBhvr>
                                    </p:animEffect>
                                  </p:childTnLst>
                                </p:cTn>
                              </p:par>
                              <p:par>
                                <p:cTn id="108" presetID="22" presetClass="entr" presetSubtype="4" fill="hold" nodeType="with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wipe(down)">
                                      <p:cBhvr>
                                        <p:cTn id="110" dur="250"/>
                                        <p:tgtEl>
                                          <p:spTgt spid="74"/>
                                        </p:tgtEl>
                                      </p:cBhvr>
                                    </p:animEffect>
                                  </p:childTnLst>
                                </p:cTn>
                              </p:par>
                              <p:par>
                                <p:cTn id="111" presetID="22" presetClass="entr" presetSubtype="4"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down)">
                                      <p:cBhvr>
                                        <p:cTn id="113" dur="250"/>
                                        <p:tgtEl>
                                          <p:spTgt spid="75"/>
                                        </p:tgtEl>
                                      </p:cBhvr>
                                    </p:animEffect>
                                  </p:childTnLst>
                                </p:cTn>
                              </p:par>
                              <p:par>
                                <p:cTn id="114" presetID="22" presetClass="entr" presetSubtype="4" fill="hold"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down)">
                                      <p:cBhvr>
                                        <p:cTn id="116" dur="250"/>
                                        <p:tgtEl>
                                          <p:spTgt spid="76"/>
                                        </p:tgtEl>
                                      </p:cBhvr>
                                    </p:animEffect>
                                  </p:childTnLst>
                                </p:cTn>
                              </p:par>
                              <p:par>
                                <p:cTn id="117" presetID="22" presetClass="entr" presetSubtype="4" fill="hold" nodeType="with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wipe(down)">
                                      <p:cBhvr>
                                        <p:cTn id="119" dur="250"/>
                                        <p:tgtEl>
                                          <p:spTgt spid="77"/>
                                        </p:tgtEl>
                                      </p:cBhvr>
                                    </p:animEffect>
                                  </p:childTnLst>
                                </p:cTn>
                              </p:par>
                              <p:par>
                                <p:cTn id="120" presetID="22" presetClass="entr" presetSubtype="4" fill="hold"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wipe(down)">
                                      <p:cBhvr>
                                        <p:cTn id="122" dur="250"/>
                                        <p:tgtEl>
                                          <p:spTgt spid="78"/>
                                        </p:tgtEl>
                                      </p:cBhvr>
                                    </p:animEffect>
                                  </p:childTnLst>
                                </p:cTn>
                              </p:par>
                              <p:par>
                                <p:cTn id="123" presetID="22" presetClass="entr" presetSubtype="4" fill="hold" nodeType="with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wipe(down)">
                                      <p:cBhvr>
                                        <p:cTn id="125" dur="250"/>
                                        <p:tgtEl>
                                          <p:spTgt spid="79"/>
                                        </p:tgtEl>
                                      </p:cBhvr>
                                    </p:animEffect>
                                  </p:childTnLst>
                                </p:cTn>
                              </p:par>
                              <p:par>
                                <p:cTn id="126" presetID="22" presetClass="entr" presetSubtype="4" fill="hold"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wipe(down)">
                                      <p:cBhvr>
                                        <p:cTn id="128" dur="250"/>
                                        <p:tgtEl>
                                          <p:spTgt spid="80"/>
                                        </p:tgtEl>
                                      </p:cBhvr>
                                    </p:animEffect>
                                  </p:childTnLst>
                                </p:cTn>
                              </p:par>
                              <p:par>
                                <p:cTn id="129" presetID="22" presetClass="entr" presetSubtype="4" fill="hold" nodeType="with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wipe(down)">
                                      <p:cBhvr>
                                        <p:cTn id="131" dur="250"/>
                                        <p:tgtEl>
                                          <p:spTgt spid="81"/>
                                        </p:tgtEl>
                                      </p:cBhvr>
                                    </p:animEffect>
                                  </p:childTnLst>
                                </p:cTn>
                              </p:par>
                              <p:par>
                                <p:cTn id="132" presetID="22" presetClass="entr" presetSubtype="4" fill="hold" nodeType="with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wipe(down)">
                                      <p:cBhvr>
                                        <p:cTn id="134" dur="250"/>
                                        <p:tgtEl>
                                          <p:spTgt spid="82"/>
                                        </p:tgtEl>
                                      </p:cBhvr>
                                    </p:animEffect>
                                  </p:childTnLst>
                                </p:cTn>
                              </p:par>
                              <p:par>
                                <p:cTn id="135" presetID="22" presetClass="entr" presetSubtype="4"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wipe(down)">
                                      <p:cBhvr>
                                        <p:cTn id="137" dur="250"/>
                                        <p:tgtEl>
                                          <p:spTgt spid="83"/>
                                        </p:tgtEl>
                                      </p:cBhvr>
                                    </p:animEffect>
                                  </p:childTnLst>
                                </p:cTn>
                              </p:par>
                              <p:par>
                                <p:cTn id="138" presetID="22" presetClass="entr" presetSubtype="4"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wipe(down)">
                                      <p:cBhvr>
                                        <p:cTn id="140" dur="250"/>
                                        <p:tgtEl>
                                          <p:spTgt spid="84"/>
                                        </p:tgtEl>
                                      </p:cBhvr>
                                    </p:animEffect>
                                  </p:childTnLst>
                                </p:cTn>
                              </p:par>
                              <p:par>
                                <p:cTn id="141" presetID="22" presetClass="entr" presetSubtype="4" fill="hold" nodeType="withEffect">
                                  <p:stCondLst>
                                    <p:cond delay="0"/>
                                  </p:stCondLst>
                                  <p:childTnLst>
                                    <p:set>
                                      <p:cBhvr>
                                        <p:cTn id="142" dur="1" fill="hold">
                                          <p:stCondLst>
                                            <p:cond delay="0"/>
                                          </p:stCondLst>
                                        </p:cTn>
                                        <p:tgtEl>
                                          <p:spTgt spid="85"/>
                                        </p:tgtEl>
                                        <p:attrNameLst>
                                          <p:attrName>style.visibility</p:attrName>
                                        </p:attrNameLst>
                                      </p:cBhvr>
                                      <p:to>
                                        <p:strVal val="visible"/>
                                      </p:to>
                                    </p:set>
                                    <p:animEffect transition="in" filter="wipe(down)">
                                      <p:cBhvr>
                                        <p:cTn id="143" dur="250"/>
                                        <p:tgtEl>
                                          <p:spTgt spid="85"/>
                                        </p:tgtEl>
                                      </p:cBhvr>
                                    </p:animEffect>
                                  </p:childTnLst>
                                </p:cTn>
                              </p:par>
                              <p:par>
                                <p:cTn id="144" presetID="22" presetClass="entr" presetSubtype="4" fill="hold" nodeType="with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wipe(down)">
                                      <p:cBhvr>
                                        <p:cTn id="146" dur="250"/>
                                        <p:tgtEl>
                                          <p:spTgt spid="86"/>
                                        </p:tgtEl>
                                      </p:cBhvr>
                                    </p:animEffect>
                                  </p:childTnLst>
                                </p:cTn>
                              </p:par>
                              <p:par>
                                <p:cTn id="147" presetID="22" presetClass="entr" presetSubtype="4" fill="hold" nodeType="with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ipe(down)">
                                      <p:cBhvr>
                                        <p:cTn id="149" dur="250"/>
                                        <p:tgtEl>
                                          <p:spTgt spid="87"/>
                                        </p:tgtEl>
                                      </p:cBhvr>
                                    </p:animEffect>
                                  </p:childTnLst>
                                </p:cTn>
                              </p:par>
                              <p:par>
                                <p:cTn id="150" presetID="22" presetClass="entr" presetSubtype="4" fill="hold" nodeType="with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down)">
                                      <p:cBhvr>
                                        <p:cTn id="152" dur="250"/>
                                        <p:tgtEl>
                                          <p:spTgt spid="88"/>
                                        </p:tgtEl>
                                      </p:cBhvr>
                                    </p:animEffect>
                                  </p:childTnLst>
                                </p:cTn>
                              </p:par>
                              <p:par>
                                <p:cTn id="153" presetID="22" presetClass="entr" presetSubtype="4" fill="hold" nodeType="with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wipe(down)">
                                      <p:cBhvr>
                                        <p:cTn id="155" dur="250"/>
                                        <p:tgtEl>
                                          <p:spTgt spid="89"/>
                                        </p:tgtEl>
                                      </p:cBhvr>
                                    </p:animEffect>
                                  </p:childTnLst>
                                </p:cTn>
                              </p:par>
                              <p:par>
                                <p:cTn id="156" presetID="22" presetClass="entr" presetSubtype="4" fill="hold" nodeType="withEffect">
                                  <p:stCondLst>
                                    <p:cond delay="0"/>
                                  </p:stCondLst>
                                  <p:childTnLst>
                                    <p:set>
                                      <p:cBhvr>
                                        <p:cTn id="157" dur="1" fill="hold">
                                          <p:stCondLst>
                                            <p:cond delay="0"/>
                                          </p:stCondLst>
                                        </p:cTn>
                                        <p:tgtEl>
                                          <p:spTgt spid="90"/>
                                        </p:tgtEl>
                                        <p:attrNameLst>
                                          <p:attrName>style.visibility</p:attrName>
                                        </p:attrNameLst>
                                      </p:cBhvr>
                                      <p:to>
                                        <p:strVal val="visible"/>
                                      </p:to>
                                    </p:set>
                                    <p:animEffect transition="in" filter="wipe(down)">
                                      <p:cBhvr>
                                        <p:cTn id="158" dur="250"/>
                                        <p:tgtEl>
                                          <p:spTgt spid="90"/>
                                        </p:tgtEl>
                                      </p:cBhvr>
                                    </p:animEffect>
                                  </p:childTnLst>
                                </p:cTn>
                              </p:par>
                              <p:par>
                                <p:cTn id="159" presetID="22" presetClass="entr" presetSubtype="4" fill="hold" nodeType="withEffect">
                                  <p:stCondLst>
                                    <p:cond delay="0"/>
                                  </p:stCondLst>
                                  <p:childTnLst>
                                    <p:set>
                                      <p:cBhvr>
                                        <p:cTn id="160" dur="1" fill="hold">
                                          <p:stCondLst>
                                            <p:cond delay="0"/>
                                          </p:stCondLst>
                                        </p:cTn>
                                        <p:tgtEl>
                                          <p:spTgt spid="91"/>
                                        </p:tgtEl>
                                        <p:attrNameLst>
                                          <p:attrName>style.visibility</p:attrName>
                                        </p:attrNameLst>
                                      </p:cBhvr>
                                      <p:to>
                                        <p:strVal val="visible"/>
                                      </p:to>
                                    </p:set>
                                    <p:animEffect transition="in" filter="wipe(down)">
                                      <p:cBhvr>
                                        <p:cTn id="161" dur="250"/>
                                        <p:tgtEl>
                                          <p:spTgt spid="91"/>
                                        </p:tgtEl>
                                      </p:cBhvr>
                                    </p:animEffect>
                                  </p:childTnLst>
                                </p:cTn>
                              </p:par>
                              <p:par>
                                <p:cTn id="162" presetID="22" presetClass="entr" presetSubtype="4" fill="hold"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wipe(down)">
                                      <p:cBhvr>
                                        <p:cTn id="164" dur="250"/>
                                        <p:tgtEl>
                                          <p:spTgt spid="92"/>
                                        </p:tgtEl>
                                      </p:cBhvr>
                                    </p:animEffect>
                                  </p:childTnLst>
                                </p:cTn>
                              </p:par>
                              <p:par>
                                <p:cTn id="165" presetID="22" presetClass="entr" presetSubtype="4" fill="hold" nodeType="withEffect">
                                  <p:stCondLst>
                                    <p:cond delay="0"/>
                                  </p:stCondLst>
                                  <p:childTnLst>
                                    <p:set>
                                      <p:cBhvr>
                                        <p:cTn id="166" dur="1" fill="hold">
                                          <p:stCondLst>
                                            <p:cond delay="0"/>
                                          </p:stCondLst>
                                        </p:cTn>
                                        <p:tgtEl>
                                          <p:spTgt spid="93"/>
                                        </p:tgtEl>
                                        <p:attrNameLst>
                                          <p:attrName>style.visibility</p:attrName>
                                        </p:attrNameLst>
                                      </p:cBhvr>
                                      <p:to>
                                        <p:strVal val="visible"/>
                                      </p:to>
                                    </p:set>
                                    <p:animEffect transition="in" filter="wipe(down)">
                                      <p:cBhvr>
                                        <p:cTn id="167" dur="250"/>
                                        <p:tgtEl>
                                          <p:spTgt spid="93"/>
                                        </p:tgtEl>
                                      </p:cBhvr>
                                    </p:animEffect>
                                  </p:childTnLst>
                                </p:cTn>
                              </p:par>
                              <p:par>
                                <p:cTn id="168" presetID="22" presetClass="entr" presetSubtype="4" fill="hold" nodeType="withEffect">
                                  <p:stCondLst>
                                    <p:cond delay="0"/>
                                  </p:stCondLst>
                                  <p:childTnLst>
                                    <p:set>
                                      <p:cBhvr>
                                        <p:cTn id="169" dur="1" fill="hold">
                                          <p:stCondLst>
                                            <p:cond delay="0"/>
                                          </p:stCondLst>
                                        </p:cTn>
                                        <p:tgtEl>
                                          <p:spTgt spid="94"/>
                                        </p:tgtEl>
                                        <p:attrNameLst>
                                          <p:attrName>style.visibility</p:attrName>
                                        </p:attrNameLst>
                                      </p:cBhvr>
                                      <p:to>
                                        <p:strVal val="visible"/>
                                      </p:to>
                                    </p:set>
                                    <p:animEffect transition="in" filter="wipe(down)">
                                      <p:cBhvr>
                                        <p:cTn id="170" dur="250"/>
                                        <p:tgtEl>
                                          <p:spTgt spid="94"/>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95">
                                            <p:txEl>
                                              <p:pRg st="1" end="1"/>
                                            </p:txEl>
                                          </p:spTgt>
                                        </p:tgtEl>
                                        <p:attrNameLst>
                                          <p:attrName>style.visibility</p:attrName>
                                        </p:attrNameLst>
                                      </p:cBhvr>
                                      <p:to>
                                        <p:strVal val="visible"/>
                                      </p:to>
                                    </p:set>
                                    <p:animEffect transition="in" filter="fade">
                                      <p:cBhvr>
                                        <p:cTn id="175" dur="500"/>
                                        <p:tgtEl>
                                          <p:spTgt spid="95">
                                            <p:txEl>
                                              <p:pRg st="1" end="1"/>
                                            </p:txEl>
                                          </p:spTgt>
                                        </p:tgtEl>
                                      </p:cBhvr>
                                    </p:animEffect>
                                  </p:childTnLst>
                                </p:cTn>
                              </p:par>
                            </p:childTnLst>
                          </p:cTn>
                        </p:par>
                        <p:par>
                          <p:cTn id="176" fill="hold">
                            <p:stCondLst>
                              <p:cond delay="500"/>
                            </p:stCondLst>
                            <p:childTnLst>
                              <p:par>
                                <p:cTn id="177" presetID="10" presetClass="entr" presetSubtype="0" fill="hold" nodeType="afterEffect">
                                  <p:stCondLst>
                                    <p:cond delay="0"/>
                                  </p:stCondLst>
                                  <p:childTnLst>
                                    <p:set>
                                      <p:cBhvr>
                                        <p:cTn id="178" dur="1" fill="hold">
                                          <p:stCondLst>
                                            <p:cond delay="0"/>
                                          </p:stCondLst>
                                        </p:cTn>
                                        <p:tgtEl>
                                          <p:spTgt spid="96"/>
                                        </p:tgtEl>
                                        <p:attrNameLst>
                                          <p:attrName>style.visibility</p:attrName>
                                        </p:attrNameLst>
                                      </p:cBhvr>
                                      <p:to>
                                        <p:strVal val="visible"/>
                                      </p:to>
                                    </p:set>
                                    <p:animEffect transition="in" filter="fade">
                                      <p:cBhvr>
                                        <p:cTn id="179" dur="500"/>
                                        <p:tgtEl>
                                          <p:spTgt spid="96"/>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98">
                                            <p:bg/>
                                          </p:spTgt>
                                        </p:tgtEl>
                                        <p:attrNameLst>
                                          <p:attrName>style.visibility</p:attrName>
                                        </p:attrNameLst>
                                      </p:cBhvr>
                                      <p:to>
                                        <p:strVal val="visible"/>
                                      </p:to>
                                    </p:set>
                                    <p:animEffect transition="in" filter="fade">
                                      <p:cBhvr>
                                        <p:cTn id="184" dur="500"/>
                                        <p:tgtEl>
                                          <p:spTgt spid="98">
                                            <p:bg/>
                                          </p:spTgt>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98">
                                            <p:txEl>
                                              <p:pRg st="0" end="0"/>
                                            </p:txEl>
                                          </p:spTgt>
                                        </p:tgtEl>
                                        <p:attrNameLst>
                                          <p:attrName>style.visibility</p:attrName>
                                        </p:attrNameLst>
                                      </p:cBhvr>
                                      <p:to>
                                        <p:strVal val="visible"/>
                                      </p:to>
                                    </p:set>
                                    <p:animEffect transition="in" filter="fade">
                                      <p:cBhvr>
                                        <p:cTn id="189" dur="500"/>
                                        <p:tgtEl>
                                          <p:spTgt spid="98">
                                            <p:txEl>
                                              <p:pRg st="0" end="0"/>
                                            </p:txEl>
                                          </p:spTgt>
                                        </p:tgtEl>
                                      </p:cBhvr>
                                    </p:animEffect>
                                  </p:childTnLst>
                                </p:cTn>
                              </p:par>
                              <p:par>
                                <p:cTn id="190" presetID="10" presetClass="entr" presetSubtype="0" fill="hold" nodeType="withEffect">
                                  <p:stCondLst>
                                    <p:cond delay="0"/>
                                  </p:stCondLst>
                                  <p:childTnLst>
                                    <p:set>
                                      <p:cBhvr>
                                        <p:cTn id="191" dur="1" fill="hold">
                                          <p:stCondLst>
                                            <p:cond delay="0"/>
                                          </p:stCondLst>
                                        </p:cTn>
                                        <p:tgtEl>
                                          <p:spTgt spid="97"/>
                                        </p:tgtEl>
                                        <p:attrNameLst>
                                          <p:attrName>style.visibility</p:attrName>
                                        </p:attrNameLst>
                                      </p:cBhvr>
                                      <p:to>
                                        <p:strVal val="visible"/>
                                      </p:to>
                                    </p:set>
                                    <p:animEffect transition="in" filter="fade">
                                      <p:cBhvr>
                                        <p:cTn id="192" dur="500"/>
                                        <p:tgtEl>
                                          <p:spTgt spid="97"/>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98">
                                            <p:txEl>
                                              <p:pRg st="1" end="1"/>
                                            </p:txEl>
                                          </p:spTgt>
                                        </p:tgtEl>
                                        <p:attrNameLst>
                                          <p:attrName>style.visibility</p:attrName>
                                        </p:attrNameLst>
                                      </p:cBhvr>
                                      <p:to>
                                        <p:strVal val="visible"/>
                                      </p:to>
                                    </p:set>
                                    <p:animEffect transition="in" filter="fade">
                                      <p:cBhvr>
                                        <p:cTn id="197" dur="500"/>
                                        <p:tgtEl>
                                          <p:spTgt spid="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8" grpId="0" uiExpand="1" build="p"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The rubbish is moved by a crane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7336">
            <a:off x="1143000" y="1400175"/>
            <a:ext cx="6210300" cy="4657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5"/>
          <p:cNvSpPr/>
          <p:nvPr/>
        </p:nvSpPr>
        <p:spPr>
          <a:xfrm>
            <a:off x="7912100" y="3238500"/>
            <a:ext cx="3200400" cy="16383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Comic Sans MS" panose="030F0702030302020204" pitchFamily="66" charset="0"/>
              </a:rPr>
              <a:t>Here is a photo of 1 of the cranes in action</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1954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The rubbish is shredded </a:t>
            </a:r>
            <a:endParaRPr lang="en-GB" dirty="0"/>
          </a:p>
        </p:txBody>
      </p:sp>
      <p:sp>
        <p:nvSpPr>
          <p:cNvPr id="3" name="Content Placeholder 2"/>
          <p:cNvSpPr>
            <a:spLocks noGrp="1"/>
          </p:cNvSpPr>
          <p:nvPr>
            <p:ph idx="1"/>
          </p:nvPr>
        </p:nvSpPr>
        <p:spPr>
          <a:xfrm>
            <a:off x="838199" y="1356038"/>
            <a:ext cx="7206343" cy="2780534"/>
          </a:xfrm>
        </p:spPr>
        <p:txBody>
          <a:bodyPr>
            <a:normAutofit/>
          </a:bodyPr>
          <a:lstStyle/>
          <a:p>
            <a:r>
              <a:rPr lang="en-GB" sz="2400" dirty="0" smtClean="0">
                <a:latin typeface="Comic Sans MS" panose="030F0702030302020204" pitchFamily="66" charset="0"/>
              </a:rPr>
              <a:t>The crane moves the rubbish to the </a:t>
            </a:r>
            <a:r>
              <a:rPr lang="en-GB" sz="2400" b="1" dirty="0" smtClean="0">
                <a:latin typeface="Comic Sans MS" panose="030F0702030302020204" pitchFamily="66" charset="0"/>
              </a:rPr>
              <a:t>shredder pit</a:t>
            </a:r>
          </a:p>
          <a:p>
            <a:r>
              <a:rPr lang="en-GB" sz="2400" dirty="0" smtClean="0">
                <a:latin typeface="Comic Sans MS" panose="030F0702030302020204" pitchFamily="66" charset="0"/>
              </a:rPr>
              <a:t>The rubbish is then </a:t>
            </a:r>
            <a:r>
              <a:rPr lang="en-GB" sz="2400" b="1" dirty="0" smtClean="0">
                <a:latin typeface="Comic Sans MS" panose="030F0702030302020204" pitchFamily="66" charset="0"/>
              </a:rPr>
              <a:t>shredded</a:t>
            </a:r>
            <a:r>
              <a:rPr lang="en-GB" sz="2400" dirty="0" smtClean="0">
                <a:latin typeface="Comic Sans MS" panose="030F0702030302020204" pitchFamily="66" charset="0"/>
              </a:rPr>
              <a:t> into smaller pieces using a shredder- like one used for paper, but much bigger and much more powerful!</a:t>
            </a:r>
          </a:p>
          <a:p>
            <a:r>
              <a:rPr lang="en-GB" sz="2400" dirty="0" smtClean="0">
                <a:latin typeface="Comic Sans MS" panose="030F0702030302020204" pitchFamily="66" charset="0"/>
              </a:rPr>
              <a:t>Can you think why we might shred the rubbish?</a:t>
            </a:r>
            <a:endParaRPr lang="en-GB"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828" y="1371600"/>
            <a:ext cx="3135086" cy="3135086"/>
          </a:xfrm>
          <a:prstGeom prst="rect">
            <a:avLst/>
          </a:prstGeom>
        </p:spPr>
      </p:pic>
      <p:sp>
        <p:nvSpPr>
          <p:cNvPr id="6" name="Rounded Rectangle 5"/>
          <p:cNvSpPr/>
          <p:nvPr/>
        </p:nvSpPr>
        <p:spPr>
          <a:xfrm>
            <a:off x="957943" y="4103914"/>
            <a:ext cx="6803571" cy="201385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latin typeface="Comic Sans MS" panose="030F0702030302020204" pitchFamily="66" charset="0"/>
              </a:rPr>
              <a:t>Answer:</a:t>
            </a:r>
          </a:p>
          <a:p>
            <a:pPr marL="285750" indent="-285750" algn="ctr">
              <a:buFont typeface="Arial" panose="020B0604020202020204" pitchFamily="34" charset="0"/>
              <a:buChar char="•"/>
            </a:pPr>
            <a:r>
              <a:rPr lang="en-GB" dirty="0" smtClean="0">
                <a:latin typeface="Comic Sans MS" panose="030F0702030302020204" pitchFamily="66" charset="0"/>
              </a:rPr>
              <a:t>Our rubbish comes in all shapes and sizes so breaking it up makes the rubbish a similar size and easier to process as everything can fit on a conveyor belt</a:t>
            </a:r>
          </a:p>
          <a:p>
            <a:pPr marL="285750" indent="-285750" algn="ctr">
              <a:buFont typeface="Arial" panose="020B0604020202020204" pitchFamily="34" charset="0"/>
              <a:buChar char="•"/>
            </a:pPr>
            <a:r>
              <a:rPr lang="en-GB" dirty="0" smtClean="0">
                <a:latin typeface="Comic Sans MS" panose="030F0702030302020204" pitchFamily="66" charset="0"/>
              </a:rPr>
              <a:t>It also allows any bin bags to be broken up </a:t>
            </a:r>
            <a:endParaRPr lang="en-GB" dirty="0">
              <a:latin typeface="Comic Sans MS" panose="030F0702030302020204" pitchFamily="66" charset="0"/>
            </a:endParaRPr>
          </a:p>
        </p:txBody>
      </p:sp>
    </p:spTree>
    <p:extLst>
      <p:ext uri="{BB962C8B-B14F-4D97-AF65-F5344CB8AC3E}">
        <p14:creationId xmlns:p14="http://schemas.microsoft.com/office/powerpoint/2010/main" val="42554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8. The Bio-Drying Hall</a:t>
            </a:r>
            <a:endParaRPr lang="en-GB" dirty="0"/>
          </a:p>
        </p:txBody>
      </p:sp>
      <p:sp>
        <p:nvSpPr>
          <p:cNvPr id="3" name="Content Placeholder 2"/>
          <p:cNvSpPr>
            <a:spLocks noGrp="1"/>
          </p:cNvSpPr>
          <p:nvPr>
            <p:ph idx="1"/>
          </p:nvPr>
        </p:nvSpPr>
        <p:spPr>
          <a:xfrm>
            <a:off x="375558" y="1356037"/>
            <a:ext cx="5899830" cy="4505920"/>
          </a:xfrm>
        </p:spPr>
        <p:txBody>
          <a:bodyPr>
            <a:normAutofit fontScale="85000" lnSpcReduction="20000"/>
          </a:bodyPr>
          <a:lstStyle/>
          <a:p>
            <a:r>
              <a:rPr lang="en-GB" dirty="0" smtClean="0">
                <a:latin typeface="Comic Sans MS" panose="030F0702030302020204" pitchFamily="66" charset="0"/>
              </a:rPr>
              <a:t>Once the rubbish is shredded, it is taken to the </a:t>
            </a:r>
            <a:r>
              <a:rPr lang="en-GB" b="1" dirty="0" smtClean="0">
                <a:latin typeface="Comic Sans MS" panose="030F0702030302020204" pitchFamily="66" charset="0"/>
              </a:rPr>
              <a:t>bio-drying hall </a:t>
            </a:r>
          </a:p>
          <a:p>
            <a:r>
              <a:rPr lang="en-GB" dirty="0" smtClean="0">
                <a:latin typeface="Comic Sans MS" panose="030F0702030302020204" pitchFamily="66" charset="0"/>
              </a:rPr>
              <a:t>The </a:t>
            </a:r>
            <a:r>
              <a:rPr lang="en-GB" b="1" dirty="0" smtClean="0">
                <a:latin typeface="Comic Sans MS" panose="030F0702030302020204" pitchFamily="66" charset="0"/>
              </a:rPr>
              <a:t>bio-drying halls </a:t>
            </a:r>
            <a:r>
              <a:rPr lang="en-GB" dirty="0" smtClean="0">
                <a:latin typeface="Comic Sans MS" panose="030F0702030302020204" pitchFamily="66" charset="0"/>
              </a:rPr>
              <a:t>a large building where the rubbish is left to </a:t>
            </a:r>
            <a:r>
              <a:rPr lang="en-GB" b="1" dirty="0" smtClean="0">
                <a:latin typeface="Comic Sans MS" panose="030F0702030302020204" pitchFamily="66" charset="0"/>
              </a:rPr>
              <a:t>rot</a:t>
            </a:r>
            <a:r>
              <a:rPr lang="en-GB" dirty="0" smtClean="0">
                <a:latin typeface="Comic Sans MS" panose="030F0702030302020204" pitchFamily="66" charset="0"/>
              </a:rPr>
              <a:t> or </a:t>
            </a:r>
            <a:r>
              <a:rPr lang="en-GB" b="1" dirty="0" smtClean="0">
                <a:latin typeface="Comic Sans MS" panose="030F0702030302020204" pitchFamily="66" charset="0"/>
              </a:rPr>
              <a:t>biodegrade</a:t>
            </a:r>
            <a:r>
              <a:rPr lang="en-GB" dirty="0" smtClean="0">
                <a:latin typeface="Comic Sans MS" panose="030F0702030302020204" pitchFamily="66" charset="0"/>
              </a:rPr>
              <a:t> for 2 weeks</a:t>
            </a:r>
          </a:p>
          <a:p>
            <a:r>
              <a:rPr lang="en-GB" dirty="0" smtClean="0">
                <a:latin typeface="Comic Sans MS" panose="030F0702030302020204" pitchFamily="66" charset="0"/>
              </a:rPr>
              <a:t>This process </a:t>
            </a:r>
            <a:r>
              <a:rPr lang="en-GB" dirty="0">
                <a:latin typeface="Comic Sans MS" panose="030F0702030302020204" pitchFamily="66" charset="0"/>
              </a:rPr>
              <a:t>is similar in how it happens to dead plants rotting down into compost.  The organic waste (food, garden waste, pet poo and wood and paper-based items) break down as they </a:t>
            </a:r>
            <a:r>
              <a:rPr lang="en-GB" dirty="0" smtClean="0">
                <a:latin typeface="Comic Sans MS" panose="030F0702030302020204" pitchFamily="66" charset="0"/>
              </a:rPr>
              <a:t>rot</a:t>
            </a:r>
          </a:p>
          <a:p>
            <a:r>
              <a:rPr lang="en-GB" dirty="0" smtClean="0">
                <a:latin typeface="Comic Sans MS" panose="030F0702030302020204" pitchFamily="66" charset="0"/>
              </a:rPr>
              <a:t>This produces heat and is sped up by warm air being drawn though the waste</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42954">
            <a:off x="6901560" y="1427511"/>
            <a:ext cx="3937283" cy="2440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2416">
            <a:off x="7452391" y="3955824"/>
            <a:ext cx="3118597" cy="2065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le 10"/>
          <p:cNvSpPr/>
          <p:nvPr/>
        </p:nvSpPr>
        <p:spPr>
          <a:xfrm>
            <a:off x="10488706" y="1721224"/>
            <a:ext cx="1524000" cy="19543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This is what the Bio-drying hall looked like before any rubbish was added</a:t>
            </a:r>
            <a:endParaRPr lang="en-GB" sz="1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7323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 Conveyors</a:t>
            </a:r>
            <a:endParaRPr lang="en-GB" dirty="0"/>
          </a:p>
        </p:txBody>
      </p:sp>
      <p:sp>
        <p:nvSpPr>
          <p:cNvPr id="3" name="Content Placeholder 2"/>
          <p:cNvSpPr>
            <a:spLocks noGrp="1"/>
          </p:cNvSpPr>
          <p:nvPr>
            <p:ph idx="1"/>
          </p:nvPr>
        </p:nvSpPr>
        <p:spPr>
          <a:xfrm>
            <a:off x="943629" y="1266390"/>
            <a:ext cx="10663518" cy="661022"/>
          </a:xfrm>
        </p:spPr>
        <p:txBody>
          <a:bodyPr>
            <a:normAutofit fontScale="85000" lnSpcReduction="20000"/>
          </a:bodyPr>
          <a:lstStyle/>
          <a:p>
            <a:pPr marL="0" indent="0">
              <a:buNone/>
            </a:pPr>
            <a:r>
              <a:rPr lang="en-GB" dirty="0" smtClean="0">
                <a:latin typeface="Comic Sans MS" panose="030F0702030302020204" pitchFamily="66" charset="0"/>
              </a:rPr>
              <a:t>We move the waste using </a:t>
            </a:r>
            <a:r>
              <a:rPr lang="en-GB" b="1" dirty="0" smtClean="0">
                <a:latin typeface="Comic Sans MS" panose="030F0702030302020204" pitchFamily="66" charset="0"/>
              </a:rPr>
              <a:t>conveyor belts</a:t>
            </a:r>
            <a:r>
              <a:rPr lang="en-GB" dirty="0" smtClean="0">
                <a:latin typeface="Comic Sans MS" panose="030F0702030302020204" pitchFamily="66" charset="0"/>
              </a:rPr>
              <a:t>. This makes the process quicker and safer as there is no need for a person to touch the waste</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1026" name="Picture 2" descr="How to Get Rid of Paper Cutter Once and For All | Shredded pap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351" y="3776451"/>
            <a:ext cx="1012901" cy="67896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89964" y="4441038"/>
            <a:ext cx="250372" cy="217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1256082" y="4441038"/>
            <a:ext cx="250372" cy="217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60784" y="4419600"/>
            <a:ext cx="11178073" cy="239153"/>
          </a:xfrm>
          <a:prstGeom prst="roundRect">
            <a:avLst>
              <a:gd name="adj" fmla="val 50000"/>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urved Left Arrow 24"/>
          <p:cNvSpPr/>
          <p:nvPr/>
        </p:nvSpPr>
        <p:spPr>
          <a:xfrm>
            <a:off x="11519647" y="4195483"/>
            <a:ext cx="367553" cy="779929"/>
          </a:xfrm>
          <a:prstGeom prst="curvedLeftArrow">
            <a:avLst>
              <a:gd name="adj1" fmla="val 19965"/>
              <a:gd name="adj2" fmla="val 45083"/>
              <a:gd name="adj3" fmla="val 347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7" name="Curved Left Arrow 26"/>
          <p:cNvSpPr/>
          <p:nvPr/>
        </p:nvSpPr>
        <p:spPr>
          <a:xfrm rot="10800000">
            <a:off x="89647" y="4078942"/>
            <a:ext cx="367553" cy="779929"/>
          </a:xfrm>
          <a:prstGeom prst="curvedLeftArrow">
            <a:avLst>
              <a:gd name="adj1" fmla="val 19965"/>
              <a:gd name="adj2" fmla="val 45083"/>
              <a:gd name="adj3" fmla="val 347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6" name="Right Arrow 25"/>
          <p:cNvSpPr/>
          <p:nvPr/>
        </p:nvSpPr>
        <p:spPr>
          <a:xfrm>
            <a:off x="1999130" y="4204446"/>
            <a:ext cx="6562164" cy="116541"/>
          </a:xfrm>
          <a:prstGeom prst="rightArrow">
            <a:avLst>
              <a:gd name="adj1" fmla="val 32608"/>
              <a:gd name="adj2" fmla="val 1572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Right Arrow 28"/>
          <p:cNvSpPr/>
          <p:nvPr/>
        </p:nvSpPr>
        <p:spPr>
          <a:xfrm rot="10800000">
            <a:off x="1999130" y="4796117"/>
            <a:ext cx="6562164" cy="116541"/>
          </a:xfrm>
          <a:prstGeom prst="rightArrow">
            <a:avLst>
              <a:gd name="adj1" fmla="val 32608"/>
              <a:gd name="adj2" fmla="val 1572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Rounded Rectangle 27"/>
          <p:cNvSpPr/>
          <p:nvPr/>
        </p:nvSpPr>
        <p:spPr>
          <a:xfrm>
            <a:off x="1696533" y="2198914"/>
            <a:ext cx="2608540" cy="1430510"/>
          </a:xfrm>
          <a:prstGeom prst="roundRect">
            <a:avLst/>
          </a:prstGeom>
          <a:no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A </a:t>
            </a:r>
            <a:r>
              <a:rPr lang="en-GB" sz="1400" dirty="0">
                <a:solidFill>
                  <a:schemeClr val="tx1"/>
                </a:solidFill>
                <a:latin typeface="Comic Sans MS" panose="030F0702030302020204" pitchFamily="66" charset="0"/>
              </a:rPr>
              <a:t>conveyor belt is a simple machine made up of a rubber belt wrapped around 2 </a:t>
            </a:r>
            <a:r>
              <a:rPr lang="en-GB" sz="1400" dirty="0" smtClean="0">
                <a:solidFill>
                  <a:schemeClr val="tx1"/>
                </a:solidFill>
                <a:latin typeface="Comic Sans MS" panose="030F0702030302020204" pitchFamily="66" charset="0"/>
              </a:rPr>
              <a:t>rollers  </a:t>
            </a:r>
            <a:endParaRPr lang="en-GB" sz="1400" dirty="0">
              <a:solidFill>
                <a:schemeClr val="tx1"/>
              </a:solidFill>
              <a:latin typeface="Comic Sans MS" panose="030F0702030302020204" pitchFamily="66" charset="0"/>
            </a:endParaRPr>
          </a:p>
        </p:txBody>
      </p:sp>
      <p:sp>
        <p:nvSpPr>
          <p:cNvPr id="30" name="Rounded Rectangle 29"/>
          <p:cNvSpPr/>
          <p:nvPr/>
        </p:nvSpPr>
        <p:spPr>
          <a:xfrm>
            <a:off x="2225902" y="5150838"/>
            <a:ext cx="4724399" cy="1055608"/>
          </a:xfrm>
          <a:prstGeom prst="roundRect">
            <a:avLst/>
          </a:prstGeom>
          <a:solidFill>
            <a:schemeClr val="bg1"/>
          </a:solidFill>
          <a:ln w="25400">
            <a:solidFill>
              <a:srgbClr val="00B0F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400" dirty="0">
                <a:solidFill>
                  <a:schemeClr val="tx1"/>
                </a:solidFill>
                <a:latin typeface="Comic Sans MS" panose="030F0702030302020204" pitchFamily="66" charset="0"/>
              </a:rPr>
              <a:t>Turning one of the rollers with a simple motor makes the belt move and carries the waste along the conveyor belt</a:t>
            </a:r>
            <a:r>
              <a:rPr lang="en-GB" sz="1400" dirty="0" smtClean="0">
                <a:solidFill>
                  <a:schemeClr val="tx1"/>
                </a:solidFill>
                <a:latin typeface="Comic Sans MS" panose="030F0702030302020204" pitchFamily="66" charset="0"/>
              </a:rPr>
              <a:t>. The yellow arrows in the diagram show the direction of movement </a:t>
            </a:r>
            <a:endParaRPr lang="en-GB" sz="1400" dirty="0">
              <a:solidFill>
                <a:schemeClr val="tx1"/>
              </a:solidFill>
              <a:latin typeface="Comic Sans MS" panose="030F0702030302020204" pitchFamily="66" charset="0"/>
            </a:endParaRPr>
          </a:p>
        </p:txBody>
      </p:sp>
      <p:sp>
        <p:nvSpPr>
          <p:cNvPr id="32" name="Rounded Rectangle 31"/>
          <p:cNvSpPr/>
          <p:nvPr/>
        </p:nvSpPr>
        <p:spPr>
          <a:xfrm>
            <a:off x="6275388" y="2246754"/>
            <a:ext cx="2194431" cy="1293971"/>
          </a:xfrm>
          <a:prstGeom prst="roundRect">
            <a:avLst/>
          </a:prstGeom>
          <a:solidFill>
            <a:srgbClr val="EEA512"/>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400" dirty="0">
                <a:solidFill>
                  <a:schemeClr val="tx1"/>
                </a:solidFill>
                <a:latin typeface="Comic Sans MS" panose="030F0702030302020204" pitchFamily="66" charset="0"/>
              </a:rPr>
              <a:t>This is how the conveyor belt you put your shopping on in the supermarket works </a:t>
            </a:r>
            <a:r>
              <a:rPr lang="en-GB" sz="1400" dirty="0" smtClean="0">
                <a:solidFill>
                  <a:schemeClr val="tx1"/>
                </a:solidFill>
                <a:latin typeface="Comic Sans MS" panose="030F0702030302020204" pitchFamily="66" charset="0"/>
              </a:rPr>
              <a:t>too</a:t>
            </a:r>
            <a:endParaRPr lang="en-GB" sz="1400" dirty="0">
              <a:solidFill>
                <a:schemeClr val="tx1"/>
              </a:solidFill>
              <a:latin typeface="Comic Sans MS" panose="030F0702030302020204" pitchFamily="66" charset="0"/>
            </a:endParaRPr>
          </a:p>
        </p:txBody>
      </p:sp>
      <p:sp>
        <p:nvSpPr>
          <p:cNvPr id="31" name="TextBox 30"/>
          <p:cNvSpPr txBox="1"/>
          <p:nvPr/>
        </p:nvSpPr>
        <p:spPr>
          <a:xfrm>
            <a:off x="9382205" y="4061013"/>
            <a:ext cx="537883" cy="276999"/>
          </a:xfrm>
          <a:prstGeom prst="rect">
            <a:avLst/>
          </a:prstGeom>
          <a:noFill/>
          <a:ln>
            <a:solidFill>
              <a:srgbClr val="FF0000"/>
            </a:solidFill>
          </a:ln>
        </p:spPr>
        <p:txBody>
          <a:bodyPr wrap="square" rtlCol="0">
            <a:spAutoFit/>
          </a:bodyPr>
          <a:lstStyle/>
          <a:p>
            <a:r>
              <a:rPr lang="en-GB" sz="1200" dirty="0" smtClean="0">
                <a:solidFill>
                  <a:srgbClr val="FF0000"/>
                </a:solidFill>
                <a:latin typeface="Comic Sans MS" panose="030F0702030302020204" pitchFamily="66" charset="0"/>
              </a:rPr>
              <a:t>Belt</a:t>
            </a:r>
            <a:endParaRPr lang="en-GB" sz="1200" dirty="0">
              <a:solidFill>
                <a:srgbClr val="FF0000"/>
              </a:solidFill>
              <a:latin typeface="Comic Sans MS" panose="030F0702030302020204" pitchFamily="66" charset="0"/>
            </a:endParaRPr>
          </a:p>
        </p:txBody>
      </p:sp>
      <p:cxnSp>
        <p:nvCxnSpPr>
          <p:cNvPr id="34" name="Straight Arrow Connector 33"/>
          <p:cNvCxnSpPr>
            <a:stCxn id="31" idx="3"/>
          </p:cNvCxnSpPr>
          <p:nvPr/>
        </p:nvCxnSpPr>
        <p:spPr>
          <a:xfrm>
            <a:off x="9920088" y="4199513"/>
            <a:ext cx="618565" cy="229052"/>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001205" y="5274769"/>
            <a:ext cx="763281" cy="276999"/>
          </a:xfrm>
          <a:prstGeom prst="rect">
            <a:avLst/>
          </a:prstGeom>
          <a:noFill/>
          <a:ln>
            <a:solidFill>
              <a:schemeClr val="tx1"/>
            </a:solidFill>
          </a:ln>
        </p:spPr>
        <p:txBody>
          <a:bodyPr wrap="square" rtlCol="0">
            <a:spAutoFit/>
          </a:bodyPr>
          <a:lstStyle/>
          <a:p>
            <a:r>
              <a:rPr lang="en-GB" sz="1200" dirty="0" smtClean="0">
                <a:latin typeface="Comic Sans MS" panose="030F0702030302020204" pitchFamily="66" charset="0"/>
              </a:rPr>
              <a:t>Rollers</a:t>
            </a:r>
            <a:endParaRPr lang="en-GB" sz="1200" dirty="0">
              <a:latin typeface="Comic Sans MS" panose="030F0702030302020204" pitchFamily="66" charset="0"/>
            </a:endParaRPr>
          </a:p>
        </p:txBody>
      </p:sp>
      <p:cxnSp>
        <p:nvCxnSpPr>
          <p:cNvPr id="45" name="Elbow Connector 44"/>
          <p:cNvCxnSpPr>
            <a:stCxn id="38" idx="0"/>
            <a:endCxn id="6" idx="4"/>
          </p:cNvCxnSpPr>
          <p:nvPr/>
        </p:nvCxnSpPr>
        <p:spPr>
          <a:xfrm rot="16200000" flipV="1">
            <a:off x="4640990" y="532913"/>
            <a:ext cx="616016" cy="8867696"/>
          </a:xfrm>
          <a:prstGeom prst="bentConnector3">
            <a:avLst>
              <a:gd name="adj1" fmla="val 50000"/>
            </a:avLst>
          </a:prstGeom>
          <a:ln w="349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8" idx="3"/>
            <a:endCxn id="23" idx="4"/>
          </p:cNvCxnSpPr>
          <p:nvPr/>
        </p:nvCxnSpPr>
        <p:spPr>
          <a:xfrm flipV="1">
            <a:off x="9764486" y="4658753"/>
            <a:ext cx="1616782" cy="754516"/>
          </a:xfrm>
          <a:prstGeom prst="bentConnector2">
            <a:avLst/>
          </a:prstGeom>
          <a:ln w="349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1" name="Picture 2" descr="Hidden Contamination at Checkout: Grocery Conveyor Belts | Foo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598" y="2046515"/>
            <a:ext cx="2923269" cy="1800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218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23" grpId="0" animBg="1"/>
      <p:bldP spid="10" grpId="0" animBg="1"/>
      <p:bldP spid="25" grpId="0" animBg="1"/>
      <p:bldP spid="27" grpId="0" animBg="1"/>
      <p:bldP spid="26" grpId="0" animBg="1"/>
      <p:bldP spid="29" grpId="0" animBg="1"/>
      <p:bldP spid="28" grpId="0" animBg="1"/>
      <p:bldP spid="30" grpId="0" animBg="1"/>
      <p:bldP spid="32" grpId="0" animBg="1"/>
      <p:bldP spid="31"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The trommel</a:t>
            </a:r>
            <a:endParaRPr lang="en-GB" dirty="0"/>
          </a:p>
        </p:txBody>
      </p:sp>
      <p:sp>
        <p:nvSpPr>
          <p:cNvPr id="3" name="Content Placeholder 2"/>
          <p:cNvSpPr>
            <a:spLocks noGrp="1"/>
          </p:cNvSpPr>
          <p:nvPr>
            <p:ph idx="1"/>
          </p:nvPr>
        </p:nvSpPr>
        <p:spPr>
          <a:xfrm>
            <a:off x="281608" y="1256646"/>
            <a:ext cx="10154479" cy="1208258"/>
          </a:xfrm>
        </p:spPr>
        <p:txBody>
          <a:bodyPr>
            <a:normAutofit/>
          </a:bodyPr>
          <a:lstStyle/>
          <a:p>
            <a:r>
              <a:rPr lang="en-GB" sz="2000" dirty="0" smtClean="0">
                <a:latin typeface="Comic Sans MS" panose="030F0702030302020204" pitchFamily="66" charset="0"/>
              </a:rPr>
              <a:t>Next, we sort the rubbish by size using a machine called a </a:t>
            </a:r>
            <a:r>
              <a:rPr lang="en-GB" sz="2000" b="1" dirty="0" smtClean="0">
                <a:latin typeface="Comic Sans MS" panose="030F0702030302020204" pitchFamily="66" charset="0"/>
              </a:rPr>
              <a:t>trommel</a:t>
            </a:r>
          </a:p>
          <a:p>
            <a:r>
              <a:rPr lang="en-GB" sz="2000" dirty="0" smtClean="0">
                <a:latin typeface="Comic Sans MS" panose="030F0702030302020204" pitchFamily="66" charset="0"/>
              </a:rPr>
              <a:t>This is like a giant sieve (like the one in your kitchen) that separates the small pieces of rubbish from the big pieces</a:t>
            </a:r>
            <a:endParaRPr lang="en-GB" sz="20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sp>
        <p:nvSpPr>
          <p:cNvPr id="6" name="Flowchart: Direct Access Storage 5"/>
          <p:cNvSpPr/>
          <p:nvPr/>
        </p:nvSpPr>
        <p:spPr>
          <a:xfrm rot="10800000">
            <a:off x="4002156" y="2606813"/>
            <a:ext cx="4989444" cy="2772397"/>
          </a:xfrm>
          <a:prstGeom prst="flowChartMagneticDrum">
            <a:avLst/>
          </a:prstGeom>
          <a:pattFill prst="sphere">
            <a:fgClr>
              <a:schemeClr val="tx1"/>
            </a:fgClr>
            <a:bgClr>
              <a:schemeClr val="bg2">
                <a:lumMod val="90000"/>
              </a:schemeClr>
            </a:bgClr>
          </a:patt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urved Right Arrow 13"/>
          <p:cNvSpPr/>
          <p:nvPr/>
        </p:nvSpPr>
        <p:spPr>
          <a:xfrm>
            <a:off x="3263348" y="2477603"/>
            <a:ext cx="1152940" cy="3071191"/>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Right Arrow 14"/>
          <p:cNvSpPr/>
          <p:nvPr/>
        </p:nvSpPr>
        <p:spPr>
          <a:xfrm rot="10800000">
            <a:off x="5052390" y="2378212"/>
            <a:ext cx="1152940" cy="3071191"/>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ounded Rectangle 16"/>
          <p:cNvSpPr/>
          <p:nvPr/>
        </p:nvSpPr>
        <p:spPr>
          <a:xfrm>
            <a:off x="1524001" y="3511274"/>
            <a:ext cx="1530625" cy="944217"/>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shredded rubbish enters the trommel</a:t>
            </a:r>
            <a:endParaRPr lang="en-GB" sz="1400" dirty="0">
              <a:solidFill>
                <a:schemeClr val="tx1"/>
              </a:solidFill>
              <a:latin typeface="Comic Sans MS" panose="030F0702030302020204" pitchFamily="66" charset="0"/>
            </a:endParaRPr>
          </a:p>
        </p:txBody>
      </p:sp>
      <p:sp>
        <p:nvSpPr>
          <p:cNvPr id="18" name="Rounded Rectangle 17"/>
          <p:cNvSpPr/>
          <p:nvPr/>
        </p:nvSpPr>
        <p:spPr>
          <a:xfrm>
            <a:off x="7197586" y="5488056"/>
            <a:ext cx="2822714" cy="1139688"/>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smaller pieces of rubbish fall through the holes and onto a conveyor belt</a:t>
            </a:r>
            <a:endParaRPr lang="en-GB" sz="1400" dirty="0">
              <a:solidFill>
                <a:schemeClr val="tx1"/>
              </a:solidFill>
              <a:latin typeface="Comic Sans MS" panose="030F0702030302020204" pitchFamily="66" charset="0"/>
            </a:endParaRPr>
          </a:p>
        </p:txBody>
      </p:sp>
      <p:sp>
        <p:nvSpPr>
          <p:cNvPr id="19" name="Rounded Rectangle 18"/>
          <p:cNvSpPr/>
          <p:nvPr/>
        </p:nvSpPr>
        <p:spPr>
          <a:xfrm>
            <a:off x="10321235" y="3262174"/>
            <a:ext cx="1629465" cy="1289396"/>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bigger pieces move onto a different conveyor belt</a:t>
            </a:r>
            <a:endParaRPr lang="en-GB" sz="1400" dirty="0">
              <a:solidFill>
                <a:schemeClr val="tx1"/>
              </a:solidFill>
              <a:latin typeface="Comic Sans MS" panose="030F0702030302020204" pitchFamily="66" charset="0"/>
            </a:endParaRPr>
          </a:p>
        </p:txBody>
      </p:sp>
      <p:cxnSp>
        <p:nvCxnSpPr>
          <p:cNvPr id="21" name="Straight Arrow Connector 20"/>
          <p:cNvCxnSpPr>
            <a:stCxn id="17" idx="3"/>
          </p:cNvCxnSpPr>
          <p:nvPr/>
        </p:nvCxnSpPr>
        <p:spPr>
          <a:xfrm flipV="1">
            <a:off x="3054626" y="3958535"/>
            <a:ext cx="1729409" cy="24848"/>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011478" y="3857487"/>
            <a:ext cx="1268896" cy="21535"/>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01678" y="5419587"/>
            <a:ext cx="19879" cy="904461"/>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35001" y="4864100"/>
            <a:ext cx="2844800" cy="1409700"/>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trommel is constantly turning to allow the waste to move to other conveyor belts</a:t>
            </a:r>
            <a:endParaRPr lang="en-GB" sz="1400" dirty="0">
              <a:solidFill>
                <a:schemeClr val="tx1"/>
              </a:solidFill>
              <a:latin typeface="Comic Sans MS" panose="030F0702030302020204" pitchFamily="66" charset="0"/>
            </a:endParaRPr>
          </a:p>
        </p:txBody>
      </p:sp>
      <p:sp>
        <p:nvSpPr>
          <p:cNvPr id="5" name="TextBox 4"/>
          <p:cNvSpPr txBox="1"/>
          <p:nvPr/>
        </p:nvSpPr>
        <p:spPr>
          <a:xfrm>
            <a:off x="6604000" y="3746500"/>
            <a:ext cx="1168400" cy="369332"/>
          </a:xfrm>
          <a:prstGeom prst="rect">
            <a:avLst/>
          </a:prstGeom>
          <a:solidFill>
            <a:schemeClr val="bg1"/>
          </a:solidFill>
        </p:spPr>
        <p:txBody>
          <a:bodyPr wrap="square" rtlCol="0">
            <a:spAutoFit/>
          </a:bodyPr>
          <a:lstStyle/>
          <a:p>
            <a:pPr algn="ctr"/>
            <a:r>
              <a:rPr lang="en-GB" dirty="0" smtClean="0">
                <a:latin typeface="Comic Sans MS" panose="030F0702030302020204" pitchFamily="66" charset="0"/>
              </a:rPr>
              <a:t>Trommel</a:t>
            </a:r>
            <a:endParaRPr lang="en-GB" dirty="0">
              <a:latin typeface="Comic Sans MS" panose="030F0702030302020204" pitchFamily="66" charset="0"/>
            </a:endParaRPr>
          </a:p>
        </p:txBody>
      </p:sp>
    </p:spTree>
    <p:extLst>
      <p:ext uri="{BB962C8B-B14F-4D97-AF65-F5344CB8AC3E}">
        <p14:creationId xmlns:p14="http://schemas.microsoft.com/office/powerpoint/2010/main" val="345193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14" grpId="0" animBg="1"/>
      <p:bldP spid="15" grpId="0" animBg="1"/>
      <p:bldP spid="17" grpId="0" animBg="1"/>
      <p:bldP spid="18" grpId="0" animBg="1"/>
      <p:bldP spid="19" grpId="0" animBg="1"/>
      <p:bldP spid="2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Plastics are separated</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sp>
        <p:nvSpPr>
          <p:cNvPr id="7" name="Rectangle 6"/>
          <p:cNvSpPr/>
          <p:nvPr/>
        </p:nvSpPr>
        <p:spPr>
          <a:xfrm>
            <a:off x="7289800" y="1270000"/>
            <a:ext cx="965200" cy="11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Optical sorter</a:t>
            </a:r>
            <a:endParaRPr lang="en-GB" dirty="0"/>
          </a:p>
        </p:txBody>
      </p:sp>
      <p:sp>
        <p:nvSpPr>
          <p:cNvPr id="8" name="Rectangle 7"/>
          <p:cNvSpPr/>
          <p:nvPr/>
        </p:nvSpPr>
        <p:spPr>
          <a:xfrm>
            <a:off x="5803900" y="4572000"/>
            <a:ext cx="5105400" cy="266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Conveyor belt</a:t>
            </a:r>
            <a:endParaRPr lang="en-GB" dirty="0"/>
          </a:p>
        </p:txBody>
      </p:sp>
      <p:sp>
        <p:nvSpPr>
          <p:cNvPr id="9" name="Rectangle 8"/>
          <p:cNvSpPr/>
          <p:nvPr/>
        </p:nvSpPr>
        <p:spPr>
          <a:xfrm>
            <a:off x="9804400" y="5118100"/>
            <a:ext cx="9017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Air cannon</a:t>
            </a:r>
            <a:endParaRPr lang="en-GB" dirty="0"/>
          </a:p>
        </p:txBody>
      </p:sp>
      <p:sp>
        <p:nvSpPr>
          <p:cNvPr id="10" name="Oval 9"/>
          <p:cNvSpPr/>
          <p:nvPr/>
        </p:nvSpPr>
        <p:spPr>
          <a:xfrm>
            <a:off x="5880100" y="4051300"/>
            <a:ext cx="1282700" cy="495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Plastic</a:t>
            </a:r>
            <a:endParaRPr lang="en-GB" dirty="0"/>
          </a:p>
        </p:txBody>
      </p:sp>
      <p:sp>
        <p:nvSpPr>
          <p:cNvPr id="11" name="Rectangle 10"/>
          <p:cNvSpPr/>
          <p:nvPr/>
        </p:nvSpPr>
        <p:spPr>
          <a:xfrm>
            <a:off x="731838" y="2130336"/>
            <a:ext cx="2921000" cy="2862322"/>
          </a:xfrm>
          <a:prstGeom prst="rect">
            <a:avLst/>
          </a:prstGeom>
        </p:spPr>
        <p:txBody>
          <a:bodyPr wrap="square">
            <a:spAutoFit/>
          </a:bodyPr>
          <a:lstStyle/>
          <a:p>
            <a:r>
              <a:rPr lang="en-GB" sz="2000" dirty="0">
                <a:latin typeface="Comic Sans MS" panose="030F0702030302020204" pitchFamily="66" charset="0"/>
              </a:rPr>
              <a:t>The larger waste that moved through the </a:t>
            </a:r>
            <a:r>
              <a:rPr lang="en-GB" sz="2000" b="1" dirty="0">
                <a:latin typeface="Comic Sans MS" panose="030F0702030302020204" pitchFamily="66" charset="0"/>
              </a:rPr>
              <a:t>trommel</a:t>
            </a:r>
            <a:r>
              <a:rPr lang="en-GB" sz="2000" dirty="0">
                <a:latin typeface="Comic Sans MS" panose="030F0702030302020204" pitchFamily="66" charset="0"/>
              </a:rPr>
              <a:t> is dropped onto a </a:t>
            </a:r>
            <a:r>
              <a:rPr lang="en-GB" sz="2000" b="1" dirty="0">
                <a:latin typeface="Comic Sans MS" panose="030F0702030302020204" pitchFamily="66" charset="0"/>
              </a:rPr>
              <a:t>conveyor belt </a:t>
            </a:r>
            <a:r>
              <a:rPr lang="en-GB" sz="2000" dirty="0">
                <a:latin typeface="Comic Sans MS" panose="030F0702030302020204" pitchFamily="66" charset="0"/>
              </a:rPr>
              <a:t>that runs through an </a:t>
            </a:r>
            <a:r>
              <a:rPr lang="en-GB" sz="2000" b="1" dirty="0">
                <a:latin typeface="Comic Sans MS" panose="030F0702030302020204" pitchFamily="66" charset="0"/>
              </a:rPr>
              <a:t>optical sorting machine</a:t>
            </a:r>
            <a:r>
              <a:rPr lang="en-GB" sz="2000" dirty="0">
                <a:latin typeface="Comic Sans MS" panose="030F0702030302020204" pitchFamily="66" charset="0"/>
              </a:rPr>
              <a:t>.  </a:t>
            </a:r>
            <a:r>
              <a:rPr lang="en-GB" sz="2000" dirty="0" smtClean="0">
                <a:latin typeface="Comic Sans MS" panose="030F0702030302020204" pitchFamily="66" charset="0"/>
              </a:rPr>
              <a:t>This means that the machine </a:t>
            </a:r>
            <a:r>
              <a:rPr lang="en-GB" sz="2000" dirty="0">
                <a:latin typeface="Comic Sans MS" panose="030F0702030302020204" pitchFamily="66" charset="0"/>
              </a:rPr>
              <a:t>sorts using sight. </a:t>
            </a:r>
          </a:p>
        </p:txBody>
      </p:sp>
      <p:cxnSp>
        <p:nvCxnSpPr>
          <p:cNvPr id="14" name="Straight Arrow Connector 13"/>
          <p:cNvCxnSpPr>
            <a:stCxn id="7" idx="2"/>
          </p:cNvCxnSpPr>
          <p:nvPr/>
        </p:nvCxnSpPr>
        <p:spPr>
          <a:xfrm>
            <a:off x="7772400" y="2451100"/>
            <a:ext cx="12700" cy="163830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873500" y="2814934"/>
            <a:ext cx="200660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latin typeface="Comic Sans MS" panose="030F0702030302020204" pitchFamily="66" charset="0"/>
              </a:rPr>
              <a:t>Waste </a:t>
            </a:r>
            <a:r>
              <a:rPr lang="en-GB" dirty="0" smtClean="0">
                <a:latin typeface="Comic Sans MS" panose="030F0702030302020204" pitchFamily="66" charset="0"/>
              </a:rPr>
              <a:t>is on the conveyor</a:t>
            </a:r>
            <a:endParaRPr lang="en-GB" dirty="0">
              <a:latin typeface="Comic Sans MS" panose="030F0702030302020204" pitchFamily="66" charset="0"/>
            </a:endParaRPr>
          </a:p>
        </p:txBody>
      </p:sp>
      <p:sp>
        <p:nvSpPr>
          <p:cNvPr id="16" name="Rounded Rectangle 15"/>
          <p:cNvSpPr/>
          <p:nvPr/>
        </p:nvSpPr>
        <p:spPr>
          <a:xfrm>
            <a:off x="8089900" y="2649834"/>
            <a:ext cx="200660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smtClean="0">
                <a:latin typeface="Comic Sans MS" panose="030F0702030302020204" pitchFamily="66" charset="0"/>
              </a:rPr>
              <a:t>Scanner detects plastics </a:t>
            </a:r>
            <a:endParaRPr lang="en-GB" dirty="0">
              <a:latin typeface="Comic Sans MS" panose="030F0702030302020204" pitchFamily="66" charset="0"/>
            </a:endParaRPr>
          </a:p>
        </p:txBody>
      </p:sp>
      <p:cxnSp>
        <p:nvCxnSpPr>
          <p:cNvPr id="17" name="Straight Arrow Connector 16"/>
          <p:cNvCxnSpPr/>
          <p:nvPr/>
        </p:nvCxnSpPr>
        <p:spPr>
          <a:xfrm flipV="1">
            <a:off x="10248900" y="4584441"/>
            <a:ext cx="555949" cy="57175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985000" y="5036344"/>
            <a:ext cx="2667000"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smtClean="0">
                <a:latin typeface="Comic Sans MS" panose="030F0702030302020204" pitchFamily="66" charset="0"/>
              </a:rPr>
              <a:t>Air pushes the plastic onto a different conveyor</a:t>
            </a:r>
            <a:endParaRPr lang="en-GB" dirty="0">
              <a:latin typeface="Comic Sans MS" panose="030F0702030302020204" pitchFamily="66" charset="0"/>
            </a:endParaRPr>
          </a:p>
        </p:txBody>
      </p:sp>
    </p:spTree>
    <p:extLst>
      <p:ext uri="{BB962C8B-B14F-4D97-AF65-F5344CB8AC3E}">
        <p14:creationId xmlns:p14="http://schemas.microsoft.com/office/powerpoint/2010/main" val="13096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4.16667E-6 -1.85185E-6 L 0.10781 -0.00463 " pathEditMode="relative" rAng="0" ptsTypes="AA">
                                      <p:cBhvr>
                                        <p:cTn id="31" dur="2000" fill="hold"/>
                                        <p:tgtEl>
                                          <p:spTgt spid="10"/>
                                        </p:tgtEl>
                                        <p:attrNameLst>
                                          <p:attrName>ppt_x</p:attrName>
                                          <p:attrName>ppt_y</p:attrName>
                                        </p:attrNameLst>
                                      </p:cBhvr>
                                      <p:rCtr x="5391" y="-231"/>
                                    </p:animMotion>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2" nodeType="clickEffect">
                                  <p:stCondLst>
                                    <p:cond delay="0"/>
                                  </p:stCondLst>
                                  <p:childTnLst>
                                    <p:animMotion origin="layout" path="M 0.10781 -0.00463 L 0.33959 -4.07407E-6 " pathEditMode="relative" rAng="0" ptsTypes="AA">
                                      <p:cBhvr>
                                        <p:cTn id="48" dur="2000" fill="hold"/>
                                        <p:tgtEl>
                                          <p:spTgt spid="10"/>
                                        </p:tgtEl>
                                        <p:attrNameLst>
                                          <p:attrName>ppt_x</p:attrName>
                                          <p:attrName>ppt_y</p:attrName>
                                        </p:attrNameLst>
                                      </p:cBhvr>
                                      <p:rCtr x="10872" y="93"/>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path" presetSubtype="0" accel="50000" decel="50000" fill="hold" grpId="3" nodeType="clickEffect">
                                  <p:stCondLst>
                                    <p:cond delay="0"/>
                                  </p:stCondLst>
                                  <p:childTnLst>
                                    <p:animMotion origin="layout" path="M 0.33958 -1.85185E-6 L 0.39036 -0.13773 C 0.40091 -0.16944 0.41692 -0.18611 0.43359 -0.18611 C 0.45273 -0.18611 0.46783 -0.16944 0.47851 -0.13773 L 0.52968 -1.85185E-6 " pathEditMode="relative" rAng="0" ptsTypes="AAAAA">
                                      <p:cBhvr>
                                        <p:cTn id="61" dur="2000" fill="hold"/>
                                        <p:tgtEl>
                                          <p:spTgt spid="10"/>
                                        </p:tgtEl>
                                        <p:attrNameLst>
                                          <p:attrName>ppt_x</p:attrName>
                                          <p:attrName>ppt_y</p:attrName>
                                        </p:attrNameLst>
                                      </p:cBhvr>
                                      <p:rCtr x="9505" y="-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0" grpId="1" animBg="1"/>
      <p:bldP spid="10" grpId="2" animBg="1"/>
      <p:bldP spid="10" grpId="3" animBg="1"/>
      <p:bldP spid="11" grpId="0"/>
      <p:bldP spid="15" grpId="0" animBg="1"/>
      <p:bldP spid="1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509658" y="1240971"/>
            <a:ext cx="4604657" cy="9035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Magnet</a:t>
            </a:r>
            <a:endParaRPr lang="en-GB"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t>12. Ferrous metals are separated</a:t>
            </a:r>
            <a:endParaRPr lang="en-GB" dirty="0"/>
          </a:p>
        </p:txBody>
      </p:sp>
      <p:sp>
        <p:nvSpPr>
          <p:cNvPr id="3" name="Content Placeholder 2"/>
          <p:cNvSpPr>
            <a:spLocks noGrp="1"/>
          </p:cNvSpPr>
          <p:nvPr>
            <p:ph idx="1"/>
          </p:nvPr>
        </p:nvSpPr>
        <p:spPr>
          <a:xfrm>
            <a:off x="560388" y="1301609"/>
            <a:ext cx="5715000" cy="4837934"/>
          </a:xfrm>
        </p:spPr>
        <p:txBody>
          <a:bodyPr>
            <a:noAutofit/>
          </a:bodyPr>
          <a:lstStyle/>
          <a:p>
            <a:r>
              <a:rPr lang="en-GB" sz="2400" dirty="0">
                <a:latin typeface="Comic Sans MS" panose="030F0702030302020204" pitchFamily="66" charset="0"/>
              </a:rPr>
              <a:t>The rubbish that isn’t made of plastic carries on along the </a:t>
            </a:r>
            <a:r>
              <a:rPr lang="en-GB" sz="2400" b="1" dirty="0">
                <a:latin typeface="Comic Sans MS" panose="030F0702030302020204" pitchFamily="66" charset="0"/>
              </a:rPr>
              <a:t>conveyor </a:t>
            </a:r>
            <a:r>
              <a:rPr lang="en-GB" sz="2400" b="1" dirty="0" smtClean="0">
                <a:latin typeface="Comic Sans MS" panose="030F0702030302020204" pitchFamily="66" charset="0"/>
              </a:rPr>
              <a:t>belt</a:t>
            </a:r>
            <a:r>
              <a:rPr lang="en-GB" sz="2400" dirty="0" smtClean="0">
                <a:latin typeface="Comic Sans MS" panose="030F0702030302020204" pitchFamily="66" charset="0"/>
              </a:rPr>
              <a:t>  </a:t>
            </a:r>
            <a:endParaRPr lang="en-GB" sz="2400" dirty="0">
              <a:latin typeface="Comic Sans MS" panose="030F0702030302020204" pitchFamily="66" charset="0"/>
            </a:endParaRPr>
          </a:p>
          <a:p>
            <a:r>
              <a:rPr lang="en-GB" sz="2400" dirty="0" smtClean="0">
                <a:latin typeface="Comic Sans MS" panose="030F0702030302020204" pitchFamily="66" charset="0"/>
              </a:rPr>
              <a:t>Magnets </a:t>
            </a:r>
            <a:r>
              <a:rPr lang="en-GB" sz="2400" dirty="0">
                <a:latin typeface="Comic Sans MS" panose="030F0702030302020204" pitchFamily="66" charset="0"/>
              </a:rPr>
              <a:t>are used to separate </a:t>
            </a:r>
            <a:r>
              <a:rPr lang="en-GB" sz="2400" b="1" dirty="0">
                <a:latin typeface="Comic Sans MS" panose="030F0702030302020204" pitchFamily="66" charset="0"/>
              </a:rPr>
              <a:t>ferrous metals </a:t>
            </a:r>
            <a:r>
              <a:rPr lang="en-GB" sz="2400" dirty="0">
                <a:latin typeface="Comic Sans MS" panose="030F0702030302020204" pitchFamily="66" charset="0"/>
              </a:rPr>
              <a:t>such as steel and tin from the </a:t>
            </a:r>
            <a:r>
              <a:rPr lang="en-GB" sz="2400" dirty="0" smtClean="0">
                <a:latin typeface="Comic Sans MS" panose="030F0702030302020204" pitchFamily="66" charset="0"/>
              </a:rPr>
              <a:t>waste</a:t>
            </a:r>
          </a:p>
          <a:p>
            <a:r>
              <a:rPr lang="en-GB" sz="2400" dirty="0">
                <a:latin typeface="Comic Sans MS" panose="030F0702030302020204" pitchFamily="66" charset="0"/>
              </a:rPr>
              <a:t>Not all metals are magnetic, only those like iron, steel and tin, that contain iron.  These are called </a:t>
            </a:r>
            <a:r>
              <a:rPr lang="en-GB" sz="2400" b="1" dirty="0">
                <a:latin typeface="Comic Sans MS" panose="030F0702030302020204" pitchFamily="66" charset="0"/>
              </a:rPr>
              <a:t>ferrous </a:t>
            </a:r>
            <a:r>
              <a:rPr lang="en-GB" sz="2400" b="1" dirty="0" smtClean="0">
                <a:latin typeface="Comic Sans MS" panose="030F0702030302020204" pitchFamily="66" charset="0"/>
              </a:rPr>
              <a:t>metals</a:t>
            </a:r>
            <a:endParaRPr lang="en-GB" sz="2400" dirty="0">
              <a:latin typeface="Comic Sans MS" panose="030F0702030302020204" pitchFamily="66" charset="0"/>
            </a:endParaRPr>
          </a:p>
          <a:p>
            <a:r>
              <a:rPr lang="en-GB" sz="2400" dirty="0" smtClean="0">
                <a:latin typeface="Comic Sans MS" panose="030F0702030302020204" pitchFamily="66" charset="0"/>
              </a:rPr>
              <a:t>There </a:t>
            </a:r>
            <a:r>
              <a:rPr lang="en-GB" sz="2400" dirty="0">
                <a:latin typeface="Comic Sans MS" panose="030F0702030302020204" pitchFamily="66" charset="0"/>
              </a:rPr>
              <a:t>are </a:t>
            </a:r>
            <a:r>
              <a:rPr lang="en-GB" sz="2400" b="1" dirty="0">
                <a:latin typeface="Comic Sans MS" panose="030F0702030302020204" pitchFamily="66" charset="0"/>
              </a:rPr>
              <a:t>magnets</a:t>
            </a:r>
            <a:r>
              <a:rPr lang="en-GB" sz="2400" dirty="0">
                <a:latin typeface="Comic Sans MS" panose="030F0702030302020204" pitchFamily="66" charset="0"/>
              </a:rPr>
              <a:t> that sit above the </a:t>
            </a:r>
            <a:r>
              <a:rPr lang="en-GB" sz="2400" b="1" dirty="0">
                <a:latin typeface="Comic Sans MS" panose="030F0702030302020204" pitchFamily="66" charset="0"/>
              </a:rPr>
              <a:t>conveyor belt </a:t>
            </a:r>
            <a:r>
              <a:rPr lang="en-GB" sz="2400" dirty="0">
                <a:latin typeface="Comic Sans MS" panose="030F0702030302020204" pitchFamily="66" charset="0"/>
              </a:rPr>
              <a:t>and these </a:t>
            </a:r>
            <a:r>
              <a:rPr lang="en-GB" sz="2400" b="1" dirty="0">
                <a:latin typeface="Comic Sans MS" panose="030F0702030302020204" pitchFamily="66" charset="0"/>
              </a:rPr>
              <a:t>attract</a:t>
            </a:r>
            <a:r>
              <a:rPr lang="en-GB" sz="2400" dirty="0">
                <a:latin typeface="Comic Sans MS" panose="030F0702030302020204" pitchFamily="66" charset="0"/>
              </a:rPr>
              <a:t> magnetic </a:t>
            </a:r>
            <a:r>
              <a:rPr lang="en-GB" sz="2400" dirty="0" smtClean="0">
                <a:latin typeface="Comic Sans MS" panose="030F0702030302020204" pitchFamily="66" charset="0"/>
              </a:rPr>
              <a:t>metals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19</a:t>
            </a:fld>
            <a:endParaRPr lang="en-GB" dirty="0"/>
          </a:p>
        </p:txBody>
      </p:sp>
      <p:sp>
        <p:nvSpPr>
          <p:cNvPr id="5" name="Rounded Rectangle 4"/>
          <p:cNvSpPr/>
          <p:nvPr/>
        </p:nvSpPr>
        <p:spPr>
          <a:xfrm>
            <a:off x="6275388" y="5486401"/>
            <a:ext cx="5301342" cy="2612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Conveyor belt </a:t>
            </a:r>
            <a:endParaRPr lang="en-GB" dirty="0"/>
          </a:p>
        </p:txBody>
      </p:sp>
      <p:sp>
        <p:nvSpPr>
          <p:cNvPr id="8" name="Oval 7"/>
          <p:cNvSpPr/>
          <p:nvPr/>
        </p:nvSpPr>
        <p:spPr>
          <a:xfrm>
            <a:off x="6422571" y="5159829"/>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19999" y="5148944"/>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492341" y="5127173"/>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621486" y="5138057"/>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580914" y="5094514"/>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955971" y="5127172"/>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091057" y="5116286"/>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64286" y="5116286"/>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100457" y="5127172"/>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1005458" y="2830286"/>
            <a:ext cx="1128109" cy="1175657"/>
            <a:chOff x="11005458" y="2830286"/>
            <a:chExt cx="1128109" cy="1175657"/>
          </a:xfrm>
        </p:grpSpPr>
        <p:sp>
          <p:nvSpPr>
            <p:cNvPr id="18" name="Rounded Rectangle 17"/>
            <p:cNvSpPr/>
            <p:nvPr/>
          </p:nvSpPr>
          <p:spPr>
            <a:xfrm>
              <a:off x="11005458" y="2830286"/>
              <a:ext cx="1128109" cy="117565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smtClean="0">
                  <a:solidFill>
                    <a:schemeClr val="tx1"/>
                  </a:solidFill>
                  <a:latin typeface="Comic Sans MS" panose="030F0702030302020204" pitchFamily="66" charset="0"/>
                </a:rPr>
                <a:t>Key:</a:t>
              </a:r>
            </a:p>
            <a:p>
              <a:pPr marL="171450" indent="-171450">
                <a:buFont typeface="Arial" panose="020B0604020202020204" pitchFamily="34" charset="0"/>
                <a:buChar char="•"/>
              </a:pPr>
              <a:r>
                <a:rPr lang="en-GB" sz="1100" dirty="0" smtClean="0">
                  <a:solidFill>
                    <a:schemeClr val="tx1"/>
                  </a:solidFill>
                  <a:latin typeface="Comic Sans MS" panose="030F0702030302020204" pitchFamily="66" charset="0"/>
                </a:rPr>
                <a:t>Magnetic</a:t>
              </a:r>
              <a:br>
                <a:rPr lang="en-GB" sz="1100" dirty="0" smtClean="0">
                  <a:solidFill>
                    <a:schemeClr val="tx1"/>
                  </a:solidFill>
                  <a:latin typeface="Comic Sans MS" panose="030F0702030302020204" pitchFamily="66" charset="0"/>
                </a:rPr>
              </a:br>
              <a:endParaRPr lang="en-GB" sz="1100" dirty="0" smtClean="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smtClean="0">
                  <a:solidFill>
                    <a:schemeClr val="tx1"/>
                  </a:solidFill>
                  <a:latin typeface="Comic Sans MS" panose="030F0702030302020204" pitchFamily="66" charset="0"/>
                </a:rPr>
                <a:t>Not magnetic</a:t>
              </a:r>
              <a:endParaRPr lang="en-GB" sz="1100" dirty="0">
                <a:solidFill>
                  <a:schemeClr val="tx1"/>
                </a:solidFill>
                <a:latin typeface="Comic Sans MS" panose="030F0702030302020204" pitchFamily="66" charset="0"/>
              </a:endParaRPr>
            </a:p>
          </p:txBody>
        </p:sp>
        <p:sp>
          <p:nvSpPr>
            <p:cNvPr id="19" name="Oval 18"/>
            <p:cNvSpPr/>
            <p:nvPr/>
          </p:nvSpPr>
          <p:spPr>
            <a:xfrm>
              <a:off x="11975188" y="3140838"/>
              <a:ext cx="120476" cy="1093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952515" y="3581401"/>
              <a:ext cx="119743" cy="14151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300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grpId="1" nodeType="clickEffect">
                                  <p:stCondLst>
                                    <p:cond delay="0"/>
                                  </p:stCondLst>
                                  <p:childTnLst>
                                    <p:animMotion origin="layout" path="M 3.54167E-6 2.59259E-6 L 0.06614 -0.44977 " pathEditMode="relative" rAng="0" ptsTypes="AA">
                                      <p:cBhvr>
                                        <p:cTn id="69" dur="2000" fill="hold"/>
                                        <p:tgtEl>
                                          <p:spTgt spid="8"/>
                                        </p:tgtEl>
                                        <p:attrNameLst>
                                          <p:attrName>ppt_x</p:attrName>
                                          <p:attrName>ppt_y</p:attrName>
                                        </p:attrNameLst>
                                      </p:cBhvr>
                                      <p:rCtr x="3307" y="-22500"/>
                                    </p:animMotion>
                                  </p:childTnLst>
                                </p:cTn>
                              </p:par>
                              <p:par>
                                <p:cTn id="70" presetID="64" presetClass="path" presetSubtype="0" accel="50000" decel="50000" fill="hold" grpId="1" nodeType="withEffect">
                                  <p:stCondLst>
                                    <p:cond delay="0"/>
                                  </p:stCondLst>
                                  <p:childTnLst>
                                    <p:animMotion origin="layout" path="M -3.54167E-6 2.96296E-6 L 0.01888 -0.47199 " pathEditMode="relative" rAng="0" ptsTypes="AA">
                                      <p:cBhvr>
                                        <p:cTn id="71" dur="2000" fill="hold"/>
                                        <p:tgtEl>
                                          <p:spTgt spid="9"/>
                                        </p:tgtEl>
                                        <p:attrNameLst>
                                          <p:attrName>ppt_x</p:attrName>
                                          <p:attrName>ppt_y</p:attrName>
                                        </p:attrNameLst>
                                      </p:cBhvr>
                                      <p:rCtr x="938" y="-23611"/>
                                    </p:animMotion>
                                  </p:childTnLst>
                                </p:cTn>
                              </p:par>
                              <p:par>
                                <p:cTn id="72" presetID="64" presetClass="path" presetSubtype="0" accel="50000" decel="50000" fill="hold" grpId="1" nodeType="withEffect">
                                  <p:stCondLst>
                                    <p:cond delay="0"/>
                                  </p:stCondLst>
                                  <p:childTnLst>
                                    <p:animMotion origin="layout" path="M 8.33333E-7 3.7037E-6 L -0.04609 -0.47385 " pathEditMode="relative" rAng="0" ptsTypes="AA">
                                      <p:cBhvr>
                                        <p:cTn id="73" dur="2000" fill="hold"/>
                                        <p:tgtEl>
                                          <p:spTgt spid="10"/>
                                        </p:tgtEl>
                                        <p:attrNameLst>
                                          <p:attrName>ppt_x</p:attrName>
                                          <p:attrName>ppt_y</p:attrName>
                                        </p:attrNameLst>
                                      </p:cBhvr>
                                      <p:rCtr x="-2305" y="-23704"/>
                                    </p:animMotion>
                                  </p:childTnLst>
                                </p:cTn>
                              </p:par>
                              <p:par>
                                <p:cTn id="74" presetID="64" presetClass="path" presetSubtype="0" accel="50000" decel="50000" fill="hold" grpId="1" nodeType="withEffect">
                                  <p:stCondLst>
                                    <p:cond delay="0"/>
                                  </p:stCondLst>
                                  <p:childTnLst>
                                    <p:animMotion origin="layout" path="M 5E-6 3.33333E-6 L -0.01615 -0.46343 " pathEditMode="relative" rAng="0" ptsTypes="AA">
                                      <p:cBhvr>
                                        <p:cTn id="75" dur="2000" fill="hold"/>
                                        <p:tgtEl>
                                          <p:spTgt spid="11"/>
                                        </p:tgtEl>
                                        <p:attrNameLst>
                                          <p:attrName>ppt_x</p:attrName>
                                          <p:attrName>ppt_y</p:attrName>
                                        </p:attrNameLst>
                                      </p:cBhvr>
                                      <p:rCtr x="-807" y="-23171"/>
                                    </p:animMotion>
                                  </p:childTnLst>
                                </p:cTn>
                              </p:par>
                              <p:par>
                                <p:cTn id="76" presetID="64" presetClass="path" presetSubtype="0" accel="50000" decel="50000" fill="hold" grpId="1" nodeType="withEffect">
                                  <p:stCondLst>
                                    <p:cond delay="0"/>
                                  </p:stCondLst>
                                  <p:childTnLst>
                                    <p:animMotion origin="layout" path="M -2.08333E-6 3.33333E-6 L -0.05273 -0.4676 " pathEditMode="relative" rAng="0" ptsTypes="AA">
                                      <p:cBhvr>
                                        <p:cTn id="77" dur="2000" fill="hold"/>
                                        <p:tgtEl>
                                          <p:spTgt spid="12"/>
                                        </p:tgtEl>
                                        <p:attrNameLst>
                                          <p:attrName>ppt_x</p:attrName>
                                          <p:attrName>ppt_y</p:attrName>
                                        </p:attrNameLst>
                                      </p:cBhvr>
                                      <p:rCtr x="-2643" y="-23380"/>
                                    </p:animMotion>
                                  </p:childTnLst>
                                </p:cTn>
                              </p:par>
                              <p:par>
                                <p:cTn id="78" presetID="42" presetClass="path" presetSubtype="0" accel="50000" decel="50000" fill="hold" grpId="1" nodeType="withEffect">
                                  <p:stCondLst>
                                    <p:cond delay="0"/>
                                  </p:stCondLst>
                                  <p:childTnLst>
                                    <p:animMotion origin="layout" path="M 3.54167E-6 3.7037E-6 L 0.45312 0.02708 " pathEditMode="relative" rAng="0" ptsTypes="AA">
                                      <p:cBhvr>
                                        <p:cTn id="79" dur="2000" fill="hold"/>
                                        <p:tgtEl>
                                          <p:spTgt spid="14"/>
                                        </p:tgtEl>
                                        <p:attrNameLst>
                                          <p:attrName>ppt_x</p:attrName>
                                          <p:attrName>ppt_y</p:attrName>
                                        </p:attrNameLst>
                                      </p:cBhvr>
                                      <p:rCtr x="22656" y="1343"/>
                                    </p:animMotion>
                                  </p:childTnLst>
                                </p:cTn>
                              </p:par>
                              <p:par>
                                <p:cTn id="80" presetID="42" presetClass="path" presetSubtype="0" accel="50000" decel="50000" fill="hold" grpId="1" nodeType="withEffect">
                                  <p:stCondLst>
                                    <p:cond delay="0"/>
                                  </p:stCondLst>
                                  <p:childTnLst>
                                    <p:animMotion origin="layout" path="M 2.08333E-6 2.59259E-6 L 0.18164 -0.01273 " pathEditMode="relative" rAng="0" ptsTypes="AA">
                                      <p:cBhvr>
                                        <p:cTn id="81" dur="2000" fill="hold"/>
                                        <p:tgtEl>
                                          <p:spTgt spid="15"/>
                                        </p:tgtEl>
                                        <p:attrNameLst>
                                          <p:attrName>ppt_x</p:attrName>
                                          <p:attrName>ppt_y</p:attrName>
                                        </p:attrNameLst>
                                      </p:cBhvr>
                                      <p:rCtr x="9076" y="-648"/>
                                    </p:animMotion>
                                  </p:childTnLst>
                                </p:cTn>
                              </p:par>
                              <p:par>
                                <p:cTn id="82" presetID="42" presetClass="path" presetSubtype="0" accel="50000" decel="50000" fill="hold" grpId="1" nodeType="withEffect">
                                  <p:stCondLst>
                                    <p:cond delay="0"/>
                                  </p:stCondLst>
                                  <p:childTnLst>
                                    <p:animMotion origin="layout" path="M 5E-6 2.59259E-6 L 0.35404 -0.00926 " pathEditMode="relative" rAng="0" ptsTypes="AA">
                                      <p:cBhvr>
                                        <p:cTn id="83" dur="2000" fill="hold"/>
                                        <p:tgtEl>
                                          <p:spTgt spid="16"/>
                                        </p:tgtEl>
                                        <p:attrNameLst>
                                          <p:attrName>ppt_x</p:attrName>
                                          <p:attrName>ppt_y</p:attrName>
                                        </p:attrNameLst>
                                      </p:cBhvr>
                                      <p:rCtr x="17695" y="-463"/>
                                    </p:animMotion>
                                  </p:childTnLst>
                                </p:cTn>
                              </p:par>
                              <p:par>
                                <p:cTn id="84" presetID="42" presetClass="path" presetSubtype="0" accel="50000" decel="50000" fill="hold" grpId="1" nodeType="withEffect">
                                  <p:stCondLst>
                                    <p:cond delay="0"/>
                                  </p:stCondLst>
                                  <p:childTnLst>
                                    <p:animMotion origin="layout" path="M 2.08333E-6 3.7037E-6 L 0.26953 0.00648 " pathEditMode="relative" rAng="0" ptsTypes="AA">
                                      <p:cBhvr>
                                        <p:cTn id="85" dur="2000" fill="hold"/>
                                        <p:tgtEl>
                                          <p:spTgt spid="17"/>
                                        </p:tgtEl>
                                        <p:attrNameLst>
                                          <p:attrName>ppt_x</p:attrName>
                                          <p:attrName>ppt_y</p:attrName>
                                        </p:attrNameLst>
                                      </p:cBhvr>
                                      <p:rCtr x="134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uiExpand="1" build="p"/>
      <p:bldP spid="5"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a:t>
            </a:r>
            <a:r>
              <a:rPr lang="en-GB" dirty="0" smtClean="0">
                <a:latin typeface="Comic Sans MS" panose="030F0702030302020204" pitchFamily="66" charset="0"/>
              </a:rPr>
              <a:t>how our waste is processed</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smtClean="0">
                <a:latin typeface="Comic Sans MS" panose="030F0702030302020204" pitchFamily="66" charset="0"/>
              </a:rPr>
              <a:t>I can describe the processes our waste goes through</a:t>
            </a:r>
          </a:p>
          <a:p>
            <a:pPr algn="ctr">
              <a:lnSpc>
                <a:spcPct val="150000"/>
              </a:lnSpc>
            </a:pPr>
            <a:r>
              <a:rPr lang="en-GB" dirty="0" smtClean="0">
                <a:latin typeface="Comic Sans MS" panose="030F0702030302020204" pitchFamily="66" charset="0"/>
              </a:rPr>
              <a:t>I can explain the benefits of the waste treatment facility </a:t>
            </a:r>
          </a:p>
          <a:p>
            <a:pPr algn="ctr">
              <a:lnSpc>
                <a:spcPct val="150000"/>
              </a:lnSpc>
            </a:pPr>
            <a:r>
              <a:rPr lang="en-GB" dirty="0">
                <a:latin typeface="Comic Sans MS"/>
                <a:cs typeface="Arial"/>
              </a:rPr>
              <a:t> </a:t>
            </a:r>
            <a:r>
              <a:rPr lang="en-GB" dirty="0" smtClean="0">
                <a:latin typeface="Comic Sans MS"/>
                <a:cs typeface="Arial"/>
              </a:rPr>
              <a:t>I understand the importance of recycling at home</a:t>
            </a:r>
            <a:endParaRPr lang="en-GB" dirty="0">
              <a:latin typeface="Comic Sans MS" panose="030F0702030302020204" pitchFamily="66" charset="0"/>
            </a:endParaRPr>
          </a:p>
        </p:txBody>
      </p:sp>
    </p:spTree>
    <p:extLst>
      <p:ext uri="{BB962C8B-B14F-4D97-AF65-F5344CB8AC3E}">
        <p14:creationId xmlns:p14="http://schemas.microsoft.com/office/powerpoint/2010/main" val="814435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13. Non-Ferrous metals are separated</a:t>
            </a:r>
            <a:endParaRPr lang="en-GB" dirty="0"/>
          </a:p>
        </p:txBody>
      </p:sp>
      <p:sp>
        <p:nvSpPr>
          <p:cNvPr id="3" name="Content Placeholder 2"/>
          <p:cNvSpPr>
            <a:spLocks noGrp="1"/>
          </p:cNvSpPr>
          <p:nvPr>
            <p:ph idx="1"/>
          </p:nvPr>
        </p:nvSpPr>
        <p:spPr>
          <a:xfrm>
            <a:off x="826477" y="1414652"/>
            <a:ext cx="5972908" cy="4060025"/>
          </a:xfrm>
        </p:spPr>
        <p:txBody>
          <a:bodyPr/>
          <a:lstStyle/>
          <a:p>
            <a:r>
              <a:rPr lang="en-GB" dirty="0">
                <a:latin typeface="Comic Sans MS" panose="030F0702030302020204" pitchFamily="66" charset="0"/>
              </a:rPr>
              <a:t>The </a:t>
            </a:r>
            <a:r>
              <a:rPr lang="en-GB" dirty="0" smtClean="0">
                <a:latin typeface="Comic Sans MS" panose="030F0702030302020204" pitchFamily="66" charset="0"/>
              </a:rPr>
              <a:t>waste </a:t>
            </a:r>
            <a:r>
              <a:rPr lang="en-GB" dirty="0">
                <a:latin typeface="Comic Sans MS" panose="030F0702030302020204" pitchFamily="66" charset="0"/>
              </a:rPr>
              <a:t>that </a:t>
            </a:r>
            <a:r>
              <a:rPr lang="en-GB" dirty="0" smtClean="0">
                <a:latin typeface="Comic Sans MS" panose="030F0702030302020204" pitchFamily="66" charset="0"/>
              </a:rPr>
              <a:t>is </a:t>
            </a:r>
            <a:r>
              <a:rPr lang="en-GB" dirty="0">
                <a:latin typeface="Comic Sans MS" panose="030F0702030302020204" pitchFamily="66" charset="0"/>
              </a:rPr>
              <a:t>made of non-magnetic metals aren’t attracted to </a:t>
            </a:r>
            <a:r>
              <a:rPr lang="en-GB" dirty="0" smtClean="0">
                <a:latin typeface="Comic Sans MS" panose="030F0702030302020204" pitchFamily="66" charset="0"/>
              </a:rPr>
              <a:t>magnets  </a:t>
            </a:r>
          </a:p>
          <a:p>
            <a:r>
              <a:rPr lang="en-GB" dirty="0" smtClean="0">
                <a:latin typeface="Comic Sans MS" panose="030F0702030302020204" pitchFamily="66" charset="0"/>
              </a:rPr>
              <a:t>The </a:t>
            </a:r>
            <a:r>
              <a:rPr lang="en-GB" dirty="0">
                <a:latin typeface="Comic Sans MS" panose="030F0702030302020204" pitchFamily="66" charset="0"/>
              </a:rPr>
              <a:t>next piece of equipment the waste gets to is called an </a:t>
            </a:r>
            <a:r>
              <a:rPr lang="en-GB" b="1" dirty="0">
                <a:latin typeface="Comic Sans MS" panose="030F0702030302020204" pitchFamily="66" charset="0"/>
              </a:rPr>
              <a:t>eddy </a:t>
            </a:r>
            <a:r>
              <a:rPr lang="en-GB" b="1" dirty="0" smtClean="0">
                <a:latin typeface="Comic Sans MS" panose="030F0702030302020204" pitchFamily="66" charset="0"/>
              </a:rPr>
              <a:t>current </a:t>
            </a:r>
          </a:p>
          <a:p>
            <a:r>
              <a:rPr lang="en-GB" dirty="0">
                <a:latin typeface="Comic Sans MS" panose="030F0702030302020204" pitchFamily="66" charset="0"/>
              </a:rPr>
              <a:t>T</a:t>
            </a:r>
            <a:r>
              <a:rPr lang="en-GB" dirty="0" smtClean="0">
                <a:latin typeface="Comic Sans MS" panose="030F0702030302020204" pitchFamily="66" charset="0"/>
              </a:rPr>
              <a:t>his pushes </a:t>
            </a:r>
            <a:r>
              <a:rPr lang="en-GB" b="1" dirty="0" smtClean="0">
                <a:latin typeface="Comic Sans MS" panose="030F0702030302020204" pitchFamily="66" charset="0"/>
              </a:rPr>
              <a:t>non-magnetic </a:t>
            </a:r>
            <a:r>
              <a:rPr lang="en-GB" b="1" dirty="0">
                <a:latin typeface="Comic Sans MS" panose="030F0702030302020204" pitchFamily="66" charset="0"/>
              </a:rPr>
              <a:t>metals </a:t>
            </a:r>
            <a:r>
              <a:rPr lang="en-GB" dirty="0">
                <a:latin typeface="Comic Sans MS" panose="030F0702030302020204" pitchFamily="66" charset="0"/>
              </a:rPr>
              <a:t>like </a:t>
            </a:r>
            <a:r>
              <a:rPr lang="en-GB" b="1" dirty="0">
                <a:latin typeface="Comic Sans MS" panose="030F0702030302020204" pitchFamily="66" charset="0"/>
              </a:rPr>
              <a:t>aluminium</a:t>
            </a:r>
            <a:r>
              <a:rPr lang="en-GB" dirty="0">
                <a:latin typeface="Comic Sans MS" panose="030F0702030302020204" pitchFamily="66" charset="0"/>
              </a:rPr>
              <a:t> away from it onto a different conveyor </a:t>
            </a:r>
            <a:r>
              <a:rPr lang="en-GB" dirty="0" smtClean="0">
                <a:latin typeface="Comic Sans MS" panose="030F0702030302020204" pitchFamily="66" charset="0"/>
              </a:rPr>
              <a:t>belt</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pic>
        <p:nvPicPr>
          <p:cNvPr id="6" name="IMG_944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922407" y="1836964"/>
            <a:ext cx="4963886" cy="2792186"/>
          </a:xfrm>
          <a:prstGeom prst="rect">
            <a:avLst/>
          </a:prstGeom>
        </p:spPr>
      </p:pic>
    </p:spTree>
    <p:extLst>
      <p:ext uri="{BB962C8B-B14F-4D97-AF65-F5344CB8AC3E}">
        <p14:creationId xmlns:p14="http://schemas.microsoft.com/office/powerpoint/2010/main" val="17295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mediacall" presetSubtype="0" fill="hold" nodeType="afterEffect">
                                  <p:stCondLst>
                                    <p:cond delay="0"/>
                                  </p:stCondLst>
                                  <p:childTnLst>
                                    <p:cmd type="call" cmd="playFrom(0.0)">
                                      <p:cBhvr>
                                        <p:cTn id="24" dur="15116" fill="hold"/>
                                        <p:tgtEl>
                                          <p:spTgt spid="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repeatCount="indefinite" fill="hold" display="0">
                  <p:stCondLst>
                    <p:cond delay="indefinite"/>
                  </p:stCondLst>
                </p:cTn>
                <p:tgtEl>
                  <p:spTgt spid="6"/>
                </p:tgtEl>
              </p:cMediaNode>
            </p:video>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 Fine materials are sieved</a:t>
            </a:r>
            <a:endParaRPr lang="en-GB" dirty="0"/>
          </a:p>
        </p:txBody>
      </p:sp>
      <p:sp>
        <p:nvSpPr>
          <p:cNvPr id="3" name="Content Placeholder 2"/>
          <p:cNvSpPr>
            <a:spLocks noGrp="1"/>
          </p:cNvSpPr>
          <p:nvPr>
            <p:ph idx="1"/>
          </p:nvPr>
        </p:nvSpPr>
        <p:spPr>
          <a:xfrm>
            <a:off x="351693" y="1402930"/>
            <a:ext cx="5357446" cy="3004947"/>
          </a:xfrm>
        </p:spPr>
        <p:txBody>
          <a:bodyPr>
            <a:normAutofit/>
          </a:bodyPr>
          <a:lstStyle/>
          <a:p>
            <a:r>
              <a:rPr lang="en-GB" dirty="0">
                <a:latin typeface="Comic Sans MS" panose="030F0702030302020204" pitchFamily="66" charset="0"/>
              </a:rPr>
              <a:t>The small waste fraction (that fell through the holes in the trommel) is passed over a </a:t>
            </a:r>
            <a:r>
              <a:rPr lang="en-GB" b="1" dirty="0">
                <a:latin typeface="Comic Sans MS" panose="030F0702030302020204" pitchFamily="66" charset="0"/>
              </a:rPr>
              <a:t>vibrating </a:t>
            </a:r>
            <a:r>
              <a:rPr lang="en-GB" b="1" dirty="0" smtClean="0">
                <a:latin typeface="Comic Sans MS" panose="030F0702030302020204" pitchFamily="66" charset="0"/>
              </a:rPr>
              <a:t>screen</a:t>
            </a:r>
            <a:r>
              <a:rPr lang="en-GB" dirty="0" smtClean="0">
                <a:latin typeface="Comic Sans MS" panose="030F0702030302020204" pitchFamily="66" charset="0"/>
              </a:rPr>
              <a:t>  </a:t>
            </a:r>
          </a:p>
          <a:p>
            <a:r>
              <a:rPr lang="en-GB" dirty="0" smtClean="0">
                <a:latin typeface="Comic Sans MS" panose="030F0702030302020204" pitchFamily="66" charset="0"/>
              </a:rPr>
              <a:t>This </a:t>
            </a:r>
            <a:r>
              <a:rPr lang="en-GB" dirty="0">
                <a:latin typeface="Comic Sans MS" panose="030F0702030302020204" pitchFamily="66" charset="0"/>
              </a:rPr>
              <a:t>acts like a sieve that </a:t>
            </a:r>
            <a:r>
              <a:rPr lang="en-GB" dirty="0" smtClean="0">
                <a:latin typeface="Comic Sans MS" panose="030F0702030302020204" pitchFamily="66" charset="0"/>
              </a:rPr>
              <a:t>shakes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sp>
        <p:nvSpPr>
          <p:cNvPr id="6" name="Rectangle 5"/>
          <p:cNvSpPr/>
          <p:nvPr/>
        </p:nvSpPr>
        <p:spPr>
          <a:xfrm>
            <a:off x="6134711" y="4208585"/>
            <a:ext cx="5506304" cy="363415"/>
          </a:xfrm>
          <a:prstGeom prst="rect">
            <a:avLst/>
          </a:prstGeom>
          <a:pattFill prst="sphere">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p:cNvCxnSpPr/>
          <p:nvPr/>
        </p:nvCxnSpPr>
        <p:spPr>
          <a:xfrm>
            <a:off x="6482862" y="4689231"/>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383108" y="4595447"/>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003324" y="4642339"/>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0289" y="5649277"/>
            <a:ext cx="3014694" cy="408623"/>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smtClean="0"/>
              <a:t>Very small pieces fall through </a:t>
            </a:r>
            <a:endParaRPr lang="en-GB" dirty="0"/>
          </a:p>
        </p:txBody>
      </p:sp>
      <p:sp>
        <p:nvSpPr>
          <p:cNvPr id="12" name="TextBox 11"/>
          <p:cNvSpPr txBox="1"/>
          <p:nvPr/>
        </p:nvSpPr>
        <p:spPr>
          <a:xfrm>
            <a:off x="5849817" y="3083114"/>
            <a:ext cx="5674182" cy="408623"/>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smtClean="0"/>
              <a:t>Bigger pieces move across the surface to the next process</a:t>
            </a:r>
            <a:endParaRPr lang="en-GB" dirty="0"/>
          </a:p>
        </p:txBody>
      </p:sp>
      <p:cxnSp>
        <p:nvCxnSpPr>
          <p:cNvPr id="13" name="Straight Arrow Connector 12"/>
          <p:cNvCxnSpPr/>
          <p:nvPr/>
        </p:nvCxnSpPr>
        <p:spPr>
          <a:xfrm>
            <a:off x="6122988" y="3739663"/>
            <a:ext cx="5060827" cy="117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261230" y="3915508"/>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053754" y="3880339"/>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0597661" y="3927231"/>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600092" y="3915508"/>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128849" y="3927231"/>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9090170" y="409948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8707615" y="410881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118300" y="4080826"/>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449607" y="410881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0128978" y="4080826"/>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563059" y="410259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8086530" y="4248538"/>
            <a:ext cx="1399592" cy="261610"/>
          </a:xfrm>
          <a:prstGeom prst="rect">
            <a:avLst/>
          </a:prstGeom>
          <a:solidFill>
            <a:schemeClr val="bg1"/>
          </a:solidFill>
        </p:spPr>
        <p:txBody>
          <a:bodyPr wrap="square" rtlCol="0">
            <a:spAutoFit/>
          </a:bodyPr>
          <a:lstStyle/>
          <a:p>
            <a:pPr algn="ctr"/>
            <a:r>
              <a:rPr lang="en-GB" sz="1050" dirty="0" smtClean="0">
                <a:latin typeface="Comic Sans MS" panose="030F0702030302020204" pitchFamily="66" charset="0"/>
              </a:rPr>
              <a:t>Vibrating screen </a:t>
            </a:r>
            <a:endParaRPr lang="en-GB" sz="1050" dirty="0">
              <a:latin typeface="Comic Sans MS" panose="030F0702030302020204" pitchFamily="66" charset="0"/>
            </a:endParaRPr>
          </a:p>
        </p:txBody>
      </p:sp>
    </p:spTree>
    <p:extLst>
      <p:ext uri="{BB962C8B-B14F-4D97-AF65-F5344CB8AC3E}">
        <p14:creationId xmlns:p14="http://schemas.microsoft.com/office/powerpoint/2010/main" val="34723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4.58333E-6 4.81481E-6 L 0.28698 -0.00139 " pathEditMode="relative" rAng="0" ptsTypes="AA">
                                      <p:cBhvr>
                                        <p:cTn id="69" dur="2000" fill="hold"/>
                                        <p:tgtEl>
                                          <p:spTgt spid="17"/>
                                        </p:tgtEl>
                                        <p:attrNameLst>
                                          <p:attrName>ppt_x</p:attrName>
                                          <p:attrName>ppt_y</p:attrName>
                                        </p:attrNameLst>
                                      </p:cBhvr>
                                      <p:rCtr x="14349" y="-69"/>
                                    </p:animMotion>
                                  </p:childTnLst>
                                </p:cTn>
                              </p:par>
                              <p:par>
                                <p:cTn id="70" presetID="42" presetClass="path" presetSubtype="0" accel="50000" decel="50000" fill="hold" grpId="1" nodeType="withEffect">
                                  <p:stCondLst>
                                    <p:cond delay="0"/>
                                  </p:stCondLst>
                                  <p:childTnLst>
                                    <p:animMotion origin="layout" path="M 3.95833E-6 -2.59259E-6 L 0.37838 0.01135 " pathEditMode="relative" rAng="0" ptsTypes="AA">
                                      <p:cBhvr>
                                        <p:cTn id="71" dur="2000" fill="hold"/>
                                        <p:tgtEl>
                                          <p:spTgt spid="20"/>
                                        </p:tgtEl>
                                        <p:attrNameLst>
                                          <p:attrName>ppt_x</p:attrName>
                                          <p:attrName>ppt_y</p:attrName>
                                        </p:attrNameLst>
                                      </p:cBhvr>
                                      <p:rCtr x="18919" y="556"/>
                                    </p:animMotion>
                                  </p:childTnLst>
                                </p:cTn>
                              </p:par>
                              <p:par>
                                <p:cTn id="72" presetID="42" presetClass="path" presetSubtype="0" accel="50000" decel="50000" fill="hold" grpId="1" nodeType="withEffect">
                                  <p:stCondLst>
                                    <p:cond delay="0"/>
                                  </p:stCondLst>
                                  <p:childTnLst>
                                    <p:animMotion origin="layout" path="M 1.11022E-16 4.44444E-6 L 0.16615 0.00625 " pathEditMode="relative" rAng="0" ptsTypes="AA">
                                      <p:cBhvr>
                                        <p:cTn id="73" dur="2000" fill="hold"/>
                                        <p:tgtEl>
                                          <p:spTgt spid="21"/>
                                        </p:tgtEl>
                                        <p:attrNameLst>
                                          <p:attrName>ppt_x</p:attrName>
                                          <p:attrName>ppt_y</p:attrName>
                                        </p:attrNameLst>
                                      </p:cBhvr>
                                      <p:rCtr x="8307" y="301"/>
                                    </p:animMotion>
                                  </p:childTnLst>
                                </p:cTn>
                              </p:par>
                              <p:par>
                                <p:cTn id="74" presetID="42" presetClass="path" presetSubtype="0" accel="50000" decel="50000" fill="hold" grpId="1" nodeType="withEffect">
                                  <p:stCondLst>
                                    <p:cond delay="0"/>
                                  </p:stCondLst>
                                  <p:childTnLst>
                                    <p:animMotion origin="layout" path="M 4.58333E-6 4.81481E-6 L 0.4983 0.02013 " pathEditMode="relative" rAng="0" ptsTypes="AA">
                                      <p:cBhvr>
                                        <p:cTn id="75" dur="2000" fill="hold"/>
                                        <p:tgtEl>
                                          <p:spTgt spid="22"/>
                                        </p:tgtEl>
                                        <p:attrNameLst>
                                          <p:attrName>ppt_x</p:attrName>
                                          <p:attrName>ppt_y</p:attrName>
                                        </p:attrNameLst>
                                      </p:cBhvr>
                                      <p:rCtr x="24909" y="995"/>
                                    </p:animMotion>
                                  </p:childTnLst>
                                </p:cTn>
                              </p:par>
                              <p:par>
                                <p:cTn id="76" presetID="42" presetClass="path" presetSubtype="0" accel="50000" decel="50000" fill="hold" grpId="1" nodeType="withEffect">
                                  <p:stCondLst>
                                    <p:cond delay="0"/>
                                  </p:stCondLst>
                                  <p:childTnLst>
                                    <p:animMotion origin="layout" path="M -3.54167E-6 4.44444E-6 L 0.5448 0.003 " pathEditMode="relative" rAng="0" ptsTypes="AA">
                                      <p:cBhvr>
                                        <p:cTn id="77" dur="2000" fill="hold"/>
                                        <p:tgtEl>
                                          <p:spTgt spid="23"/>
                                        </p:tgtEl>
                                        <p:attrNameLst>
                                          <p:attrName>ppt_x</p:attrName>
                                          <p:attrName>ppt_y</p:attrName>
                                        </p:attrNameLst>
                                      </p:cBhvr>
                                      <p:rCtr x="27240" y="139"/>
                                    </p:animMotion>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par>
                          <p:cTn id="83" fill="hold">
                            <p:stCondLst>
                              <p:cond delay="500"/>
                            </p:stCondLst>
                            <p:childTnLst>
                              <p:par>
                                <p:cTn id="84" presetID="22" presetClass="entr" presetSubtype="1"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childTnLst>
                          </p:cTn>
                        </p:par>
                        <p:par>
                          <p:cTn id="87" fill="hold">
                            <p:stCondLst>
                              <p:cond delay="1000"/>
                            </p:stCondLst>
                            <p:childTnLst>
                              <p:par>
                                <p:cTn id="88" presetID="22" presetClass="entr" presetSubtype="1"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500"/>
                            </p:stCondLst>
                            <p:childTnLst>
                              <p:par>
                                <p:cTn id="92" presetID="22" presetClass="entr" presetSubtype="1"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up)">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1" nodeType="clickEffect">
                                  <p:stCondLst>
                                    <p:cond delay="0"/>
                                  </p:stCondLst>
                                  <p:childTnLst>
                                    <p:animMotion origin="layout" path="M -6.25E-7 -4.07407E-6 L -0.00117 0.20278 " pathEditMode="relative" rAng="0" ptsTypes="AA">
                                      <p:cBhvr>
                                        <p:cTn id="98" dur="2000" fill="hold"/>
                                        <p:tgtEl>
                                          <p:spTgt spid="24"/>
                                        </p:tgtEl>
                                        <p:attrNameLst>
                                          <p:attrName>ppt_x</p:attrName>
                                          <p:attrName>ppt_y</p:attrName>
                                        </p:attrNameLst>
                                      </p:cBhvr>
                                      <p:rCtr x="-65" y="10139"/>
                                    </p:animMotion>
                                  </p:childTnLst>
                                </p:cTn>
                              </p:par>
                              <p:par>
                                <p:cTn id="99" presetID="42" presetClass="path" presetSubtype="0" accel="50000" decel="50000" fill="hold" grpId="1" nodeType="withEffect">
                                  <p:stCondLst>
                                    <p:cond delay="0"/>
                                  </p:stCondLst>
                                  <p:childTnLst>
                                    <p:animMotion origin="layout" path="M -4.16667E-7 -2.96296E-6 L -0.00234 0.20718 " pathEditMode="relative" rAng="0" ptsTypes="AA">
                                      <p:cBhvr>
                                        <p:cTn id="100" dur="2000" fill="hold"/>
                                        <p:tgtEl>
                                          <p:spTgt spid="25"/>
                                        </p:tgtEl>
                                        <p:attrNameLst>
                                          <p:attrName>ppt_x</p:attrName>
                                          <p:attrName>ppt_y</p:attrName>
                                        </p:attrNameLst>
                                      </p:cBhvr>
                                      <p:rCtr x="-117" y="10347"/>
                                    </p:animMotion>
                                  </p:childTnLst>
                                </p:cTn>
                              </p:par>
                              <p:par>
                                <p:cTn id="101" presetID="42" presetClass="path" presetSubtype="0" accel="50000" decel="50000" fill="hold" grpId="1" nodeType="withEffect">
                                  <p:stCondLst>
                                    <p:cond delay="0"/>
                                  </p:stCondLst>
                                  <p:childTnLst>
                                    <p:animMotion origin="layout" path="M -1.875E-6 2.22222E-6 L 0.00222 0.20532 " pathEditMode="relative" rAng="0" ptsTypes="AA">
                                      <p:cBhvr>
                                        <p:cTn id="102" dur="2000" fill="hold"/>
                                        <p:tgtEl>
                                          <p:spTgt spid="26"/>
                                        </p:tgtEl>
                                        <p:attrNameLst>
                                          <p:attrName>ppt_x</p:attrName>
                                          <p:attrName>ppt_y</p:attrName>
                                        </p:attrNameLst>
                                      </p:cBhvr>
                                      <p:rCtr x="104" y="10255"/>
                                    </p:animMotion>
                                  </p:childTnLst>
                                </p:cTn>
                              </p:par>
                              <p:par>
                                <p:cTn id="103" presetID="42" presetClass="path" presetSubtype="0" accel="50000" decel="50000" fill="hold" grpId="1" nodeType="withEffect">
                                  <p:stCondLst>
                                    <p:cond delay="0"/>
                                  </p:stCondLst>
                                  <p:childTnLst>
                                    <p:animMotion origin="layout" path="M -4.16667E-6 -2.96296E-6 L 0.00026 0.20857 " pathEditMode="relative" rAng="0" ptsTypes="AA">
                                      <p:cBhvr>
                                        <p:cTn id="104" dur="2000" fill="hold"/>
                                        <p:tgtEl>
                                          <p:spTgt spid="27"/>
                                        </p:tgtEl>
                                        <p:attrNameLst>
                                          <p:attrName>ppt_x</p:attrName>
                                          <p:attrName>ppt_y</p:attrName>
                                        </p:attrNameLst>
                                      </p:cBhvr>
                                      <p:rCtr x="13" y="10417"/>
                                    </p:animMotion>
                                  </p:childTnLst>
                                </p:cTn>
                              </p:par>
                              <p:par>
                                <p:cTn id="105" presetID="42" presetClass="path" presetSubtype="0" accel="50000" decel="50000" fill="hold" grpId="1" nodeType="withEffect">
                                  <p:stCondLst>
                                    <p:cond delay="0"/>
                                  </p:stCondLst>
                                  <p:childTnLst>
                                    <p:animMotion origin="layout" path="M 3.125E-6 2.22222E-6 L -0.00274 0.2081 " pathEditMode="relative" rAng="0" ptsTypes="AA">
                                      <p:cBhvr>
                                        <p:cTn id="106" dur="2000" fill="hold"/>
                                        <p:tgtEl>
                                          <p:spTgt spid="28"/>
                                        </p:tgtEl>
                                        <p:attrNameLst>
                                          <p:attrName>ppt_x</p:attrName>
                                          <p:attrName>ppt_y</p:attrName>
                                        </p:attrNameLst>
                                      </p:cBhvr>
                                      <p:rCtr x="-143" y="10394"/>
                                    </p:animMotion>
                                  </p:childTnLst>
                                </p:cTn>
                              </p:par>
                              <p:par>
                                <p:cTn id="107" presetID="42" presetClass="path" presetSubtype="0" accel="50000" decel="50000" fill="hold" grpId="1" nodeType="withEffect">
                                  <p:stCondLst>
                                    <p:cond delay="0"/>
                                  </p:stCondLst>
                                  <p:childTnLst>
                                    <p:animMotion origin="layout" path="M -2.08333E-7 2.96296E-6 L -0.00169 0.21041 " pathEditMode="relative" rAng="0" ptsTypes="AA">
                                      <p:cBhvr>
                                        <p:cTn id="108" dur="2000" fill="hold"/>
                                        <p:tgtEl>
                                          <p:spTgt spid="29"/>
                                        </p:tgtEl>
                                        <p:attrNameLst>
                                          <p:attrName>ppt_x</p:attrName>
                                          <p:attrName>ppt_y</p:attrName>
                                        </p:attrNameLst>
                                      </p:cBhvr>
                                      <p:rCtr x="-91" y="1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11" grpId="0" animBg="1"/>
      <p:bldP spid="12" grpId="0" animBg="1"/>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Glass is separated</a:t>
            </a:r>
            <a:endParaRPr lang="en-GB" dirty="0"/>
          </a:p>
        </p:txBody>
      </p:sp>
      <p:sp>
        <p:nvSpPr>
          <p:cNvPr id="3" name="Content Placeholder 2"/>
          <p:cNvSpPr>
            <a:spLocks noGrp="1"/>
          </p:cNvSpPr>
          <p:nvPr>
            <p:ph idx="1"/>
          </p:nvPr>
        </p:nvSpPr>
        <p:spPr>
          <a:xfrm>
            <a:off x="319088" y="1368737"/>
            <a:ext cx="2259012" cy="1996763"/>
          </a:xfrm>
        </p:spPr>
        <p:txBody>
          <a:bodyPr>
            <a:normAutofit fontScale="85000" lnSpcReduction="10000"/>
          </a:bodyPr>
          <a:lstStyle/>
          <a:p>
            <a:pPr marL="0" indent="0">
              <a:buNone/>
            </a:pPr>
            <a:r>
              <a:rPr lang="en-GB" dirty="0" smtClean="0">
                <a:latin typeface="Comic Sans MS" panose="030F0702030302020204" pitchFamily="66" charset="0"/>
              </a:rPr>
              <a:t>Next we separate the glass out from the organic waste using air</a:t>
            </a:r>
            <a:endParaRPr lang="en-GB" b="1"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22</a:t>
            </a:fld>
            <a:endParaRPr lang="en-GB" dirty="0"/>
          </a:p>
        </p:txBody>
      </p:sp>
      <p:sp>
        <p:nvSpPr>
          <p:cNvPr id="14" name="AutoShape 2" descr="Air Separation Systems | CP Manufactu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p:nvSpPr>
        <p:spPr>
          <a:xfrm>
            <a:off x="9893300" y="2095501"/>
            <a:ext cx="2159000" cy="2554545"/>
          </a:xfrm>
          <a:prstGeom prst="rect">
            <a:avLst/>
          </a:prstGeom>
          <a:solidFill>
            <a:srgbClr val="00B0F0"/>
          </a:solidFill>
        </p:spPr>
        <p:txBody>
          <a:bodyPr wrap="square">
            <a:spAutoFit/>
          </a:bodyPr>
          <a:lstStyle/>
          <a:p>
            <a:pPr algn="ctr"/>
            <a:r>
              <a:rPr lang="en-GB" sz="1600" dirty="0">
                <a:solidFill>
                  <a:schemeClr val="bg1"/>
                </a:solidFill>
                <a:latin typeface="Comic Sans MS" panose="030F0702030302020204" pitchFamily="66" charset="0"/>
              </a:rPr>
              <a:t>Imagine a balloon and a bowling bowl on a table, if you blow at them both the balloon will </a:t>
            </a:r>
            <a:r>
              <a:rPr lang="en-GB" sz="1600" dirty="0" smtClean="0">
                <a:solidFill>
                  <a:schemeClr val="bg1"/>
                </a:solidFill>
                <a:latin typeface="Comic Sans MS" panose="030F0702030302020204" pitchFamily="66" charset="0"/>
              </a:rPr>
              <a:t>move, just like </a:t>
            </a:r>
            <a:r>
              <a:rPr lang="en-GB" sz="1600" dirty="0">
                <a:solidFill>
                  <a:schemeClr val="bg1"/>
                </a:solidFill>
                <a:latin typeface="Comic Sans MS" panose="030F0702030302020204" pitchFamily="66" charset="0"/>
              </a:rPr>
              <a:t>the organic waste </a:t>
            </a:r>
            <a:r>
              <a:rPr lang="en-GB" sz="1600" dirty="0" smtClean="0">
                <a:solidFill>
                  <a:schemeClr val="bg1"/>
                </a:solidFill>
                <a:latin typeface="Comic Sans MS" panose="030F0702030302020204" pitchFamily="66" charset="0"/>
              </a:rPr>
              <a:t>does, </a:t>
            </a:r>
            <a:r>
              <a:rPr lang="en-GB" sz="1600" dirty="0">
                <a:solidFill>
                  <a:schemeClr val="bg1"/>
                </a:solidFill>
                <a:latin typeface="Comic Sans MS" panose="030F0702030302020204" pitchFamily="66" charset="0"/>
              </a:rPr>
              <a:t>and the bowling ball will roll downhill if it </a:t>
            </a:r>
            <a:r>
              <a:rPr lang="en-GB" sz="1600" dirty="0" smtClean="0">
                <a:solidFill>
                  <a:schemeClr val="bg1"/>
                </a:solidFill>
                <a:latin typeface="Comic Sans MS" panose="030F0702030302020204" pitchFamily="66" charset="0"/>
              </a:rPr>
              <a:t>can</a:t>
            </a:r>
            <a:endParaRPr lang="en-GB" sz="1600" b="1" dirty="0">
              <a:solidFill>
                <a:schemeClr val="bg1"/>
              </a:solidFill>
              <a:latin typeface="Comic Sans MS" panose="030F0702030302020204" pitchFamily="66" charset="0"/>
            </a:endParaRPr>
          </a:p>
        </p:txBody>
      </p:sp>
      <p:sp>
        <p:nvSpPr>
          <p:cNvPr id="17" name="Rectangle 16"/>
          <p:cNvSpPr/>
          <p:nvPr/>
        </p:nvSpPr>
        <p:spPr>
          <a:xfrm>
            <a:off x="5283200" y="1498600"/>
            <a:ext cx="3086100" cy="45593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V="1">
            <a:off x="58547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580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8105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3608388" y="2908300"/>
            <a:ext cx="1890712"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Incoming waste</a:t>
            </a:r>
            <a:endParaRPr lang="en-GB" dirty="0"/>
          </a:p>
        </p:txBody>
      </p:sp>
      <p:cxnSp>
        <p:nvCxnSpPr>
          <p:cNvPr id="24" name="Curved Connector 23"/>
          <p:cNvCxnSpPr>
            <a:stCxn id="22" idx="3"/>
          </p:cNvCxnSpPr>
          <p:nvPr/>
        </p:nvCxnSpPr>
        <p:spPr>
          <a:xfrm flipV="1">
            <a:off x="5499100" y="2032000"/>
            <a:ext cx="3390900" cy="1371600"/>
          </a:xfrm>
          <a:prstGeom prst="curvedConnector3">
            <a:avLst/>
          </a:prstGeom>
          <a:ln w="254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22" idx="3"/>
          </p:cNvCxnSpPr>
          <p:nvPr/>
        </p:nvCxnSpPr>
        <p:spPr>
          <a:xfrm>
            <a:off x="5499100" y="3403600"/>
            <a:ext cx="1955800" cy="2146300"/>
          </a:xfrm>
          <a:prstGeom prst="curvedConnector2">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666816" y="2241034"/>
            <a:ext cx="2213344" cy="830997"/>
          </a:xfrm>
          <a:prstGeom prst="rect">
            <a:avLst/>
          </a:prstGeom>
          <a:ln>
            <a:solidFill>
              <a:srgbClr val="00B0F0"/>
            </a:solidFill>
          </a:ln>
        </p:spPr>
        <p:txBody>
          <a:bodyPr wrap="square">
            <a:spAutoFit/>
          </a:bodyPr>
          <a:lstStyle/>
          <a:p>
            <a:pPr algn="ctr"/>
            <a:r>
              <a:rPr lang="en-GB" sz="1600" dirty="0">
                <a:latin typeface="Comic Sans MS" panose="030F0702030302020204" pitchFamily="66" charset="0"/>
              </a:rPr>
              <a:t>The waste is dropped in to a big tube from half-way </a:t>
            </a:r>
            <a:r>
              <a:rPr lang="en-GB" sz="1600" dirty="0" smtClean="0">
                <a:latin typeface="Comic Sans MS" panose="030F0702030302020204" pitchFamily="66" charset="0"/>
              </a:rPr>
              <a:t>up  </a:t>
            </a:r>
            <a:endParaRPr lang="en-GB" sz="1600" dirty="0">
              <a:latin typeface="Comic Sans MS" panose="030F0702030302020204" pitchFamily="66" charset="0"/>
            </a:endParaRPr>
          </a:p>
        </p:txBody>
      </p:sp>
      <p:sp>
        <p:nvSpPr>
          <p:cNvPr id="29" name="Rectangle 28"/>
          <p:cNvSpPr/>
          <p:nvPr/>
        </p:nvSpPr>
        <p:spPr>
          <a:xfrm>
            <a:off x="8498251" y="4730234"/>
            <a:ext cx="1191849" cy="1200329"/>
          </a:xfrm>
          <a:prstGeom prst="rect">
            <a:avLst/>
          </a:prstGeom>
          <a:ln>
            <a:solidFill>
              <a:srgbClr val="FF0000"/>
            </a:solidFill>
          </a:ln>
        </p:spPr>
        <p:txBody>
          <a:bodyPr wrap="square">
            <a:spAutoFit/>
          </a:bodyPr>
          <a:lstStyle/>
          <a:p>
            <a:r>
              <a:rPr lang="en-GB" dirty="0">
                <a:latin typeface="Comic Sans MS" panose="030F0702030302020204" pitchFamily="66" charset="0"/>
              </a:rPr>
              <a:t>Air is blown up from the </a:t>
            </a:r>
            <a:r>
              <a:rPr lang="en-GB" dirty="0" smtClean="0">
                <a:latin typeface="Comic Sans MS" panose="030F0702030302020204" pitchFamily="66" charset="0"/>
              </a:rPr>
              <a:t>bottom  </a:t>
            </a:r>
            <a:endParaRPr lang="en-GB" dirty="0">
              <a:latin typeface="Comic Sans MS" panose="030F0702030302020204" pitchFamily="66" charset="0"/>
            </a:endParaRPr>
          </a:p>
        </p:txBody>
      </p:sp>
      <p:sp>
        <p:nvSpPr>
          <p:cNvPr id="30" name="Rectangle 29"/>
          <p:cNvSpPr/>
          <p:nvPr/>
        </p:nvSpPr>
        <p:spPr>
          <a:xfrm>
            <a:off x="5519738" y="1772334"/>
            <a:ext cx="1511300" cy="954107"/>
          </a:xfrm>
          <a:prstGeom prst="rect">
            <a:avLst/>
          </a:prstGeom>
          <a:solidFill>
            <a:schemeClr val="bg1"/>
          </a:solidFill>
          <a:ln>
            <a:solidFill>
              <a:srgbClr val="FFC000"/>
            </a:solidFill>
          </a:ln>
        </p:spPr>
        <p:txBody>
          <a:bodyPr wrap="square">
            <a:spAutoFit/>
          </a:bodyPr>
          <a:lstStyle/>
          <a:p>
            <a:r>
              <a:rPr lang="en-GB" sz="1400" dirty="0">
                <a:latin typeface="Comic Sans MS" panose="030F0702030302020204" pitchFamily="66" charset="0"/>
              </a:rPr>
              <a:t>The light organic waste is pushed up onto a conveyor belt </a:t>
            </a:r>
            <a:endParaRPr lang="en-GB" sz="1400" dirty="0"/>
          </a:p>
        </p:txBody>
      </p:sp>
      <p:sp>
        <p:nvSpPr>
          <p:cNvPr id="31" name="Rectangle 30"/>
          <p:cNvSpPr/>
          <p:nvPr/>
        </p:nvSpPr>
        <p:spPr>
          <a:xfrm>
            <a:off x="7035800" y="3055035"/>
            <a:ext cx="2336800" cy="954107"/>
          </a:xfrm>
          <a:prstGeom prst="rect">
            <a:avLst/>
          </a:prstGeom>
          <a:solidFill>
            <a:schemeClr val="bg1"/>
          </a:solidFill>
          <a:ln>
            <a:solidFill>
              <a:srgbClr val="002060"/>
            </a:solidFill>
          </a:ln>
        </p:spPr>
        <p:txBody>
          <a:bodyPr wrap="square">
            <a:spAutoFit/>
          </a:bodyPr>
          <a:lstStyle/>
          <a:p>
            <a:r>
              <a:rPr lang="en-GB" sz="1400" dirty="0" smtClean="0">
                <a:latin typeface="Comic Sans MS" panose="030F0702030302020204" pitchFamily="66" charset="0"/>
              </a:rPr>
              <a:t>The </a:t>
            </a:r>
            <a:r>
              <a:rPr lang="en-GB" sz="1400" dirty="0">
                <a:latin typeface="Comic Sans MS" panose="030F0702030302020204" pitchFamily="66" charset="0"/>
              </a:rPr>
              <a:t>heavy pieces of glass drop down the tube to a conveyor belt at the </a:t>
            </a:r>
            <a:r>
              <a:rPr lang="en-GB" sz="1400" dirty="0" smtClean="0">
                <a:latin typeface="Comic Sans MS" panose="030F0702030302020204" pitchFamily="66" charset="0"/>
              </a:rPr>
              <a:t>bottom  </a:t>
            </a:r>
            <a:endParaRPr lang="en-GB" sz="1400" dirty="0">
              <a:latin typeface="Comic Sans MS" panose="030F0702030302020204" pitchFamily="66" charset="0"/>
            </a:endParaRPr>
          </a:p>
        </p:txBody>
      </p:sp>
    </p:spTree>
    <p:extLst>
      <p:ext uri="{BB962C8B-B14F-4D97-AF65-F5344CB8AC3E}">
        <p14:creationId xmlns:p14="http://schemas.microsoft.com/office/powerpoint/2010/main" val="169394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animBg="1"/>
      <p:bldP spid="17" grpId="0" animBg="1"/>
      <p:bldP spid="22"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8493" y="3131419"/>
            <a:ext cx="3898900" cy="168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2192000" cy="1247628"/>
          </a:xfrm>
        </p:spPr>
        <p:txBody>
          <a:bodyPr/>
          <a:lstStyle/>
          <a:p>
            <a:r>
              <a:rPr lang="en-GB" dirty="0" smtClean="0"/>
              <a:t>16. Fuel is compacted</a:t>
            </a:r>
            <a:endParaRPr lang="en-GB" dirty="0"/>
          </a:p>
        </p:txBody>
      </p:sp>
      <p:sp>
        <p:nvSpPr>
          <p:cNvPr id="3" name="Content Placeholder 2"/>
          <p:cNvSpPr>
            <a:spLocks noGrp="1"/>
          </p:cNvSpPr>
          <p:nvPr>
            <p:ph idx="1"/>
          </p:nvPr>
        </p:nvSpPr>
        <p:spPr>
          <a:xfrm>
            <a:off x="838200" y="1356037"/>
            <a:ext cx="4413308" cy="4601703"/>
          </a:xfrm>
        </p:spPr>
        <p:txBody>
          <a:bodyPr>
            <a:normAutofit lnSpcReduction="10000"/>
          </a:bodyPr>
          <a:lstStyle/>
          <a:p>
            <a:r>
              <a:rPr lang="en-GB" dirty="0">
                <a:latin typeface="Comic Sans MS" panose="030F0702030302020204" pitchFamily="66" charset="0"/>
              </a:rPr>
              <a:t>Once the recycling has been removed the remaining material is fed into a </a:t>
            </a:r>
            <a:r>
              <a:rPr lang="en-GB" b="1" dirty="0">
                <a:latin typeface="Comic Sans MS" panose="030F0702030302020204" pitchFamily="66" charset="0"/>
              </a:rPr>
              <a:t>compactor </a:t>
            </a:r>
            <a:endParaRPr lang="en-GB" b="1" dirty="0" smtClean="0">
              <a:latin typeface="Comic Sans MS" panose="030F0702030302020204" pitchFamily="66" charset="0"/>
            </a:endParaRPr>
          </a:p>
          <a:p>
            <a:r>
              <a:rPr lang="en-GB" dirty="0" smtClean="0">
                <a:latin typeface="Comic Sans MS" panose="030F0702030302020204" pitchFamily="66" charset="0"/>
              </a:rPr>
              <a:t> It is then </a:t>
            </a:r>
            <a:r>
              <a:rPr lang="en-GB" b="1" dirty="0">
                <a:latin typeface="Comic Sans MS" panose="030F0702030302020204" pitchFamily="66" charset="0"/>
              </a:rPr>
              <a:t>compressed</a:t>
            </a:r>
            <a:r>
              <a:rPr lang="en-GB" dirty="0">
                <a:latin typeface="Comic Sans MS" panose="030F0702030302020204" pitchFamily="66" charset="0"/>
              </a:rPr>
              <a:t> to remove air and formed into a large block which can be loaded into an articulated lorry to be taken away and used to generate </a:t>
            </a:r>
            <a:r>
              <a:rPr lang="en-GB" dirty="0" smtClean="0">
                <a:latin typeface="Comic Sans MS" panose="030F0702030302020204" pitchFamily="66" charset="0"/>
              </a:rPr>
              <a:t>electricity</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pic>
        <p:nvPicPr>
          <p:cNvPr id="36" name="Picture 2" descr="Circular economy: More recycling of household waste, less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13" t="47304"/>
          <a:stretch/>
        </p:blipFill>
        <p:spPr bwMode="auto">
          <a:xfrm>
            <a:off x="9175531" y="3129229"/>
            <a:ext cx="1744717" cy="17018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493093" y="3155610"/>
            <a:ext cx="749300" cy="1625112"/>
            <a:chOff x="7429500" y="2818191"/>
            <a:chExt cx="749300" cy="1625112"/>
          </a:xfrm>
        </p:grpSpPr>
        <p:sp>
          <p:nvSpPr>
            <p:cNvPr id="6" name="Rectangle 5"/>
            <p:cNvSpPr/>
            <p:nvPr/>
          </p:nvSpPr>
          <p:spPr>
            <a:xfrm>
              <a:off x="7429500" y="3378200"/>
              <a:ext cx="558800" cy="431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7269887" y="3534390"/>
              <a:ext cx="1625112" cy="1927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5112093" y="2547219"/>
            <a:ext cx="1197764" cy="338554"/>
          </a:xfrm>
          <a:prstGeom prst="rect">
            <a:avLst/>
          </a:prstGeom>
          <a:noFill/>
          <a:ln>
            <a:solidFill>
              <a:srgbClr val="00B0F0"/>
            </a:solidFill>
          </a:ln>
        </p:spPr>
        <p:txBody>
          <a:bodyPr wrap="none" rtlCol="0">
            <a:spAutoFit/>
          </a:bodyPr>
          <a:lstStyle/>
          <a:p>
            <a:r>
              <a:rPr lang="en-GB" sz="1600" dirty="0" smtClean="0">
                <a:latin typeface="Comic Sans MS" panose="030F0702030302020204" pitchFamily="66" charset="0"/>
              </a:rPr>
              <a:t>Compactor</a:t>
            </a:r>
            <a:endParaRPr lang="en-GB" sz="1600" dirty="0">
              <a:latin typeface="Comic Sans MS" panose="030F0702030302020204" pitchFamily="66" charset="0"/>
            </a:endParaRPr>
          </a:p>
        </p:txBody>
      </p:sp>
      <p:sp>
        <p:nvSpPr>
          <p:cNvPr id="12" name="TextBox 11"/>
          <p:cNvSpPr txBox="1"/>
          <p:nvPr/>
        </p:nvSpPr>
        <p:spPr>
          <a:xfrm>
            <a:off x="8071193" y="2013819"/>
            <a:ext cx="712054" cy="338554"/>
          </a:xfrm>
          <a:prstGeom prst="rect">
            <a:avLst/>
          </a:prstGeom>
          <a:noFill/>
          <a:ln>
            <a:solidFill>
              <a:srgbClr val="FF0000"/>
            </a:solidFill>
          </a:ln>
        </p:spPr>
        <p:txBody>
          <a:bodyPr wrap="none" rtlCol="0">
            <a:spAutoFit/>
          </a:bodyPr>
          <a:lstStyle/>
          <a:p>
            <a:r>
              <a:rPr lang="en-GB" sz="1600" dirty="0" smtClean="0">
                <a:latin typeface="Comic Sans MS" panose="030F0702030302020204" pitchFamily="66" charset="0"/>
              </a:rPr>
              <a:t>Lorry</a:t>
            </a:r>
            <a:endParaRPr lang="en-GB" sz="1600" dirty="0">
              <a:latin typeface="Comic Sans MS" panose="030F0702030302020204" pitchFamily="66" charset="0"/>
            </a:endParaRPr>
          </a:p>
        </p:txBody>
      </p:sp>
      <p:cxnSp>
        <p:nvCxnSpPr>
          <p:cNvPr id="13" name="Straight Arrow Connector 12"/>
          <p:cNvCxnSpPr>
            <a:stCxn id="10" idx="2"/>
            <a:endCxn id="6" idx="0"/>
          </p:cNvCxnSpPr>
          <p:nvPr/>
        </p:nvCxnSpPr>
        <p:spPr>
          <a:xfrm>
            <a:off x="5710975" y="2885773"/>
            <a:ext cx="61518" cy="82984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p:cNvCxnSpPr>
          <p:nvPr/>
        </p:nvCxnSpPr>
        <p:spPr>
          <a:xfrm>
            <a:off x="8427220" y="2352373"/>
            <a:ext cx="63073" cy="7917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12704" t="30727" r="61502" b="29874"/>
          <a:stretch/>
        </p:blipFill>
        <p:spPr>
          <a:xfrm flipH="1">
            <a:off x="10906124" y="3127516"/>
            <a:ext cx="1203566" cy="2425559"/>
          </a:xfrm>
          <a:prstGeom prst="rect">
            <a:avLst/>
          </a:prstGeom>
        </p:spPr>
      </p:pic>
      <p:pic>
        <p:nvPicPr>
          <p:cNvPr id="5122" name="Picture 2" descr="Circular economy: More recycling of household waste, less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13" t="47304"/>
          <a:stretch/>
        </p:blipFill>
        <p:spPr bwMode="auto">
          <a:xfrm>
            <a:off x="6788493" y="3131418"/>
            <a:ext cx="4131434" cy="1701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9725026" y="4352926"/>
            <a:ext cx="1295400" cy="895350"/>
          </a:xfrm>
          <a:prstGeom prst="rect">
            <a:avLst/>
          </a:prstGeom>
        </p:spPr>
      </p:pic>
      <p:pic>
        <p:nvPicPr>
          <p:cNvPr id="39" name="Picture 38"/>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8105776" y="4381501"/>
            <a:ext cx="1295400" cy="895350"/>
          </a:xfrm>
          <a:prstGeom prst="rect">
            <a:avLst/>
          </a:prstGeom>
        </p:spPr>
      </p:pic>
      <p:pic>
        <p:nvPicPr>
          <p:cNvPr id="40" name="Picture 39"/>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8886826" y="4362451"/>
            <a:ext cx="1295400" cy="895350"/>
          </a:xfrm>
          <a:prstGeom prst="rect">
            <a:avLst/>
          </a:prstGeom>
        </p:spPr>
      </p:pic>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6505576" y="4400551"/>
            <a:ext cx="1295400" cy="895350"/>
          </a:xfrm>
          <a:prstGeom prst="rect">
            <a:avLst/>
          </a:prstGeom>
        </p:spPr>
      </p:pic>
      <p:pic>
        <p:nvPicPr>
          <p:cNvPr id="42" name="Picture 41"/>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7315201" y="4391026"/>
            <a:ext cx="1295400" cy="895350"/>
          </a:xfrm>
          <a:prstGeom prst="rect">
            <a:avLst/>
          </a:prstGeom>
        </p:spPr>
      </p:pic>
    </p:spTree>
    <p:extLst>
      <p:ext uri="{BB962C8B-B14F-4D97-AF65-F5344CB8AC3E}">
        <p14:creationId xmlns:p14="http://schemas.microsoft.com/office/powerpoint/2010/main" val="20027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500"/>
                                        <p:tgtEl>
                                          <p:spTgt spid="5122"/>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0 -2.22222E-6 L 0.24141 0.00209 " pathEditMode="relative" rAng="0" ptsTypes="AA">
                                      <p:cBhvr>
                                        <p:cTn id="65" dur="2000" fill="hold"/>
                                        <p:tgtEl>
                                          <p:spTgt spid="8"/>
                                        </p:tgtEl>
                                        <p:attrNameLst>
                                          <p:attrName>ppt_x</p:attrName>
                                          <p:attrName>ppt_y</p:attrName>
                                        </p:attrNameLst>
                                      </p:cBhvr>
                                      <p:rCtr x="12070" y="93"/>
                                    </p:animMotion>
                                  </p:childTnLst>
                                </p:cTn>
                              </p:par>
                              <p:par>
                                <p:cTn id="66" presetID="22" presetClass="exit" presetSubtype="8" fill="hold" nodeType="withEffect">
                                  <p:stCondLst>
                                    <p:cond delay="0"/>
                                  </p:stCondLst>
                                  <p:childTnLst>
                                    <p:animEffect transition="out" filter="wipe(left)">
                                      <p:cBhvr>
                                        <p:cTn id="67" dur="2000"/>
                                        <p:tgtEl>
                                          <p:spTgt spid="5122"/>
                                        </p:tgtEl>
                                      </p:cBhvr>
                                    </p:animEffect>
                                    <p:set>
                                      <p:cBhvr>
                                        <p:cTn id="68"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16. Fuel is used for electricity</a:t>
            </a:r>
            <a:endParaRPr lang="en-GB" dirty="0"/>
          </a:p>
        </p:txBody>
      </p:sp>
      <p:sp>
        <p:nvSpPr>
          <p:cNvPr id="3" name="Content Placeholder 2"/>
          <p:cNvSpPr>
            <a:spLocks noGrp="1"/>
          </p:cNvSpPr>
          <p:nvPr>
            <p:ph idx="1"/>
          </p:nvPr>
        </p:nvSpPr>
        <p:spPr>
          <a:xfrm>
            <a:off x="482600" y="1343337"/>
            <a:ext cx="11226800" cy="2238063"/>
          </a:xfrm>
        </p:spPr>
        <p:txBody>
          <a:bodyPr/>
          <a:lstStyle/>
          <a:p>
            <a:r>
              <a:rPr lang="en-GB" dirty="0" smtClean="0">
                <a:latin typeface="Comic Sans MS" panose="030F0702030302020204" pitchFamily="66" charset="0"/>
              </a:rPr>
              <a:t>The fuel is then transported to a power station called Ferrybridge Multifuel in West Yorkshire</a:t>
            </a:r>
          </a:p>
          <a:p>
            <a:r>
              <a:rPr lang="en-GB" dirty="0" smtClean="0">
                <a:latin typeface="Comic Sans MS" panose="030F0702030302020204" pitchFamily="66" charset="0"/>
              </a:rPr>
              <a:t>Here they can generate enough electricity to power 160,000 homes!</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pic>
        <p:nvPicPr>
          <p:cNvPr id="7170" name="Picture 2" descr="Ferrybridge Multifuel 2 'fully operational' - letsrecycl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5909">
            <a:off x="3425031" y="3019924"/>
            <a:ext cx="5341938" cy="3039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301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25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 </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
        <p:nvSpPr>
          <p:cNvPr id="6" name="Rounded Rectangle 5"/>
          <p:cNvSpPr/>
          <p:nvPr/>
        </p:nvSpPr>
        <p:spPr>
          <a:xfrm>
            <a:off x="241300" y="1341625"/>
            <a:ext cx="1232452" cy="69573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Waste is collected by the bin lorries</a:t>
            </a:r>
            <a:endParaRPr lang="en-GB" sz="1000" dirty="0">
              <a:solidFill>
                <a:schemeClr val="tx1"/>
              </a:solidFill>
              <a:latin typeface="Comic Sans MS" panose="030F0702030302020204" pitchFamily="66" charset="0"/>
            </a:endParaRPr>
          </a:p>
        </p:txBody>
      </p:sp>
      <p:sp>
        <p:nvSpPr>
          <p:cNvPr id="7" name="Rounded Rectangle 6"/>
          <p:cNvSpPr/>
          <p:nvPr/>
        </p:nvSpPr>
        <p:spPr>
          <a:xfrm>
            <a:off x="1726567" y="1279069"/>
            <a:ext cx="1368287" cy="75206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Waste is transported to the waste treatment facility</a:t>
            </a:r>
            <a:endParaRPr lang="en-GB" sz="1000" dirty="0">
              <a:solidFill>
                <a:schemeClr val="tx1"/>
              </a:solidFill>
              <a:latin typeface="Comic Sans MS" panose="030F0702030302020204" pitchFamily="66" charset="0"/>
            </a:endParaRPr>
          </a:p>
        </p:txBody>
      </p:sp>
      <p:sp>
        <p:nvSpPr>
          <p:cNvPr id="8" name="Rounded Rectangle 7"/>
          <p:cNvSpPr/>
          <p:nvPr/>
        </p:nvSpPr>
        <p:spPr>
          <a:xfrm>
            <a:off x="3391923" y="1721757"/>
            <a:ext cx="1613453" cy="11699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bin lorry is weighed on the weighbridge on the way in and out to calculate how much rubbish is dropped off at the facility</a:t>
            </a:r>
            <a:endParaRPr lang="en-GB" sz="1000" dirty="0">
              <a:solidFill>
                <a:schemeClr val="tx1"/>
              </a:solidFill>
              <a:latin typeface="Comic Sans MS" panose="030F0702030302020204" pitchFamily="66" charset="0"/>
            </a:endParaRPr>
          </a:p>
        </p:txBody>
      </p:sp>
      <p:sp>
        <p:nvSpPr>
          <p:cNvPr id="9" name="Rounded Rectangle 8"/>
          <p:cNvSpPr/>
          <p:nvPr/>
        </p:nvSpPr>
        <p:spPr>
          <a:xfrm>
            <a:off x="3038927" y="3383170"/>
            <a:ext cx="1567069"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bin lorry takes the waste to the reception hall and empties into the reception pit </a:t>
            </a:r>
            <a:endParaRPr lang="en-GB" sz="1000" dirty="0">
              <a:solidFill>
                <a:schemeClr val="tx1"/>
              </a:solidFill>
              <a:latin typeface="Comic Sans MS" panose="030F0702030302020204" pitchFamily="66" charset="0"/>
            </a:endParaRPr>
          </a:p>
        </p:txBody>
      </p:sp>
      <p:sp>
        <p:nvSpPr>
          <p:cNvPr id="10" name="Rounded Rectangle 9"/>
          <p:cNvSpPr/>
          <p:nvPr/>
        </p:nvSpPr>
        <p:spPr>
          <a:xfrm>
            <a:off x="510522" y="2708570"/>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waste is moved from the reception pit to the shredder using cranes</a:t>
            </a:r>
            <a:endParaRPr lang="en-GB" sz="1000" dirty="0">
              <a:solidFill>
                <a:schemeClr val="tx1"/>
              </a:solidFill>
              <a:latin typeface="Comic Sans MS" panose="030F0702030302020204" pitchFamily="66" charset="0"/>
            </a:endParaRPr>
          </a:p>
        </p:txBody>
      </p:sp>
      <p:sp>
        <p:nvSpPr>
          <p:cNvPr id="11" name="Rounded Rectangle 10"/>
          <p:cNvSpPr/>
          <p:nvPr/>
        </p:nvSpPr>
        <p:spPr>
          <a:xfrm>
            <a:off x="335324" y="4188712"/>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rubbish is shredded so that big items break up and will fit on the conveyor</a:t>
            </a:r>
            <a:endParaRPr lang="en-GB" sz="1000" dirty="0">
              <a:solidFill>
                <a:schemeClr val="tx1"/>
              </a:solidFill>
              <a:latin typeface="Comic Sans MS" panose="030F0702030302020204" pitchFamily="66" charset="0"/>
            </a:endParaRPr>
          </a:p>
        </p:txBody>
      </p:sp>
      <p:sp>
        <p:nvSpPr>
          <p:cNvPr id="12" name="Rounded Rectangle 11"/>
          <p:cNvSpPr/>
          <p:nvPr/>
        </p:nvSpPr>
        <p:spPr>
          <a:xfrm>
            <a:off x="2414813" y="4994847"/>
            <a:ext cx="1580794"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It is then taken to the bio-drying hall where it decomposes for 2 weeks and any liquid is removed</a:t>
            </a:r>
            <a:endParaRPr lang="en-GB" sz="1000" dirty="0">
              <a:solidFill>
                <a:schemeClr val="tx1"/>
              </a:solidFill>
              <a:latin typeface="Comic Sans MS" panose="030F0702030302020204" pitchFamily="66" charset="0"/>
            </a:endParaRPr>
          </a:p>
        </p:txBody>
      </p:sp>
      <p:sp>
        <p:nvSpPr>
          <p:cNvPr id="13" name="Rounded Rectangle 12"/>
          <p:cNvSpPr/>
          <p:nvPr/>
        </p:nvSpPr>
        <p:spPr>
          <a:xfrm>
            <a:off x="7524167" y="1584815"/>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waste is then separated by size using the trommel</a:t>
            </a:r>
            <a:endParaRPr lang="en-GB" sz="1000" dirty="0">
              <a:solidFill>
                <a:schemeClr val="tx1"/>
              </a:solidFill>
              <a:latin typeface="Comic Sans MS" panose="030F0702030302020204" pitchFamily="66" charset="0"/>
            </a:endParaRPr>
          </a:p>
        </p:txBody>
      </p:sp>
      <p:sp>
        <p:nvSpPr>
          <p:cNvPr id="14" name="Rounded Rectangle 13"/>
          <p:cNvSpPr/>
          <p:nvPr/>
        </p:nvSpPr>
        <p:spPr>
          <a:xfrm>
            <a:off x="5735362" y="197740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Plastics are separated using an optical sorter</a:t>
            </a:r>
            <a:endParaRPr lang="en-GB" sz="1000" dirty="0">
              <a:solidFill>
                <a:schemeClr val="tx1"/>
              </a:solidFill>
              <a:latin typeface="Comic Sans MS" panose="030F0702030302020204" pitchFamily="66" charset="0"/>
            </a:endParaRPr>
          </a:p>
        </p:txBody>
      </p:sp>
      <p:sp>
        <p:nvSpPr>
          <p:cNvPr id="15" name="Rounded Rectangle 14"/>
          <p:cNvSpPr/>
          <p:nvPr/>
        </p:nvSpPr>
        <p:spPr>
          <a:xfrm>
            <a:off x="5746367" y="318484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Ferrous metals are separated using magnets</a:t>
            </a:r>
            <a:endParaRPr lang="en-GB" sz="1000" dirty="0">
              <a:solidFill>
                <a:schemeClr val="tx1"/>
              </a:solidFill>
              <a:latin typeface="Comic Sans MS" panose="030F0702030302020204" pitchFamily="66" charset="0"/>
            </a:endParaRPr>
          </a:p>
        </p:txBody>
      </p:sp>
      <p:sp>
        <p:nvSpPr>
          <p:cNvPr id="16" name="Rounded Rectangle 15"/>
          <p:cNvSpPr/>
          <p:nvPr/>
        </p:nvSpPr>
        <p:spPr>
          <a:xfrm>
            <a:off x="5785531" y="4413752"/>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Non-Ferrous metals are separated using an eddy current</a:t>
            </a:r>
            <a:endParaRPr lang="en-GB" sz="1000" dirty="0">
              <a:solidFill>
                <a:schemeClr val="tx1"/>
              </a:solidFill>
              <a:latin typeface="Comic Sans MS" panose="030F0702030302020204" pitchFamily="66" charset="0"/>
            </a:endParaRPr>
          </a:p>
        </p:txBody>
      </p:sp>
      <p:sp>
        <p:nvSpPr>
          <p:cNvPr id="17" name="Rounded Rectangle 16"/>
          <p:cNvSpPr/>
          <p:nvPr/>
        </p:nvSpPr>
        <p:spPr>
          <a:xfrm>
            <a:off x="10137912" y="429899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Glass is separated using </a:t>
            </a:r>
            <a:r>
              <a:rPr lang="en-GB" sz="1000" dirty="0">
                <a:solidFill>
                  <a:schemeClr val="tx1"/>
                </a:solidFill>
                <a:latin typeface="Comic Sans MS" panose="030F0702030302020204" pitchFamily="66" charset="0"/>
              </a:rPr>
              <a:t> </a:t>
            </a:r>
            <a:r>
              <a:rPr lang="en-GB" sz="1000" dirty="0" smtClean="0">
                <a:solidFill>
                  <a:schemeClr val="tx1"/>
                </a:solidFill>
                <a:latin typeface="Comic Sans MS" panose="030F0702030302020204" pitchFamily="66" charset="0"/>
              </a:rPr>
              <a:t>air</a:t>
            </a:r>
            <a:endParaRPr lang="en-GB" sz="1000" dirty="0">
              <a:solidFill>
                <a:schemeClr val="tx1"/>
              </a:solidFill>
              <a:latin typeface="Comic Sans MS" panose="030F0702030302020204" pitchFamily="66" charset="0"/>
            </a:endParaRPr>
          </a:p>
        </p:txBody>
      </p:sp>
      <p:sp>
        <p:nvSpPr>
          <p:cNvPr id="18" name="Rounded Rectangle 17"/>
          <p:cNvSpPr/>
          <p:nvPr/>
        </p:nvSpPr>
        <p:spPr>
          <a:xfrm>
            <a:off x="10135951" y="1929866"/>
            <a:ext cx="1613453" cy="95847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Ferrous metals are separated using magnets</a:t>
            </a:r>
            <a:endParaRPr lang="en-GB" sz="1000" dirty="0">
              <a:solidFill>
                <a:schemeClr val="tx1"/>
              </a:solidFill>
              <a:latin typeface="Comic Sans MS" panose="030F0702030302020204" pitchFamily="66" charset="0"/>
            </a:endParaRPr>
          </a:p>
        </p:txBody>
      </p:sp>
      <p:sp>
        <p:nvSpPr>
          <p:cNvPr id="19" name="Rounded Rectangle 18"/>
          <p:cNvSpPr/>
          <p:nvPr/>
        </p:nvSpPr>
        <p:spPr>
          <a:xfrm>
            <a:off x="10177916" y="3097400"/>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waste is sieved again to get out any remaining small particles</a:t>
            </a:r>
            <a:endParaRPr lang="en-GB" sz="1000" dirty="0">
              <a:solidFill>
                <a:schemeClr val="tx1"/>
              </a:solidFill>
              <a:latin typeface="Comic Sans MS" panose="030F0702030302020204" pitchFamily="66" charset="0"/>
            </a:endParaRPr>
          </a:p>
        </p:txBody>
      </p:sp>
      <p:sp>
        <p:nvSpPr>
          <p:cNvPr id="20" name="Rounded Rectangle 19"/>
          <p:cNvSpPr/>
          <p:nvPr/>
        </p:nvSpPr>
        <p:spPr>
          <a:xfrm>
            <a:off x="7976677" y="3275810"/>
            <a:ext cx="1470992" cy="8680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Everything that is left is sent to the compactor and will be used as fuel</a:t>
            </a:r>
            <a:endParaRPr lang="en-GB" sz="1000" dirty="0">
              <a:solidFill>
                <a:schemeClr val="tx1"/>
              </a:solidFill>
              <a:latin typeface="Comic Sans MS" panose="030F0702030302020204" pitchFamily="66" charset="0"/>
            </a:endParaRPr>
          </a:p>
        </p:txBody>
      </p:sp>
      <p:sp>
        <p:nvSpPr>
          <p:cNvPr id="21" name="Rounded Rectangle 20"/>
          <p:cNvSpPr/>
          <p:nvPr/>
        </p:nvSpPr>
        <p:spPr>
          <a:xfrm>
            <a:off x="7776028" y="4763119"/>
            <a:ext cx="1930400" cy="116415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fuel is transported to Ferrybridge power station, where it generates enough electricity to power 160,000 homes!</a:t>
            </a:r>
            <a:endParaRPr lang="en-GB" sz="1000" dirty="0">
              <a:solidFill>
                <a:schemeClr val="tx1"/>
              </a:solidFill>
              <a:latin typeface="Comic Sans MS" panose="030F0702030302020204" pitchFamily="66" charset="0"/>
            </a:endParaRPr>
          </a:p>
        </p:txBody>
      </p:sp>
      <p:cxnSp>
        <p:nvCxnSpPr>
          <p:cNvPr id="23" name="Straight Arrow Connector 22"/>
          <p:cNvCxnSpPr>
            <a:stCxn id="6" idx="3"/>
            <a:endCxn id="7" idx="1"/>
          </p:cNvCxnSpPr>
          <p:nvPr/>
        </p:nvCxnSpPr>
        <p:spPr>
          <a:xfrm flipV="1">
            <a:off x="1473752" y="1655100"/>
            <a:ext cx="252815" cy="343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8" idx="1"/>
          </p:cNvCxnSpPr>
          <p:nvPr/>
        </p:nvCxnSpPr>
        <p:spPr>
          <a:xfrm>
            <a:off x="3094854" y="1655100"/>
            <a:ext cx="297069" cy="651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12" idx="1"/>
          </p:cNvCxnSpPr>
          <p:nvPr/>
        </p:nvCxnSpPr>
        <p:spPr>
          <a:xfrm>
            <a:off x="1948777" y="4677387"/>
            <a:ext cx="466036" cy="806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9" idx="0"/>
          </p:cNvCxnSpPr>
          <p:nvPr/>
        </p:nvCxnSpPr>
        <p:spPr>
          <a:xfrm flipH="1">
            <a:off x="3822462" y="2891735"/>
            <a:ext cx="376188" cy="4914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2"/>
            <a:endCxn id="11" idx="0"/>
          </p:cNvCxnSpPr>
          <p:nvPr/>
        </p:nvCxnSpPr>
        <p:spPr>
          <a:xfrm flipH="1">
            <a:off x="1142051" y="3685919"/>
            <a:ext cx="175198" cy="5027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a:endCxn id="10" idx="3"/>
          </p:cNvCxnSpPr>
          <p:nvPr/>
        </p:nvCxnSpPr>
        <p:spPr>
          <a:xfrm flipH="1" flipV="1">
            <a:off x="2123975" y="3197245"/>
            <a:ext cx="914952" cy="674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2" idx="3"/>
            <a:endCxn id="13" idx="0"/>
          </p:cNvCxnSpPr>
          <p:nvPr/>
        </p:nvCxnSpPr>
        <p:spPr>
          <a:xfrm flipV="1">
            <a:off x="3995607" y="1584815"/>
            <a:ext cx="4335287" cy="3898707"/>
          </a:xfrm>
          <a:prstGeom prst="bentConnector4">
            <a:avLst>
              <a:gd name="adj1" fmla="val 28643"/>
              <a:gd name="adj2" fmla="val 105863"/>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2"/>
            <a:endCxn id="15" idx="0"/>
          </p:cNvCxnSpPr>
          <p:nvPr/>
        </p:nvCxnSpPr>
        <p:spPr>
          <a:xfrm>
            <a:off x="6542089" y="2954758"/>
            <a:ext cx="11005" cy="2300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a:endCxn id="16" idx="0"/>
          </p:cNvCxnSpPr>
          <p:nvPr/>
        </p:nvCxnSpPr>
        <p:spPr>
          <a:xfrm>
            <a:off x="6553094" y="4162198"/>
            <a:ext cx="39164" cy="251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2"/>
            <a:endCxn id="19" idx="0"/>
          </p:cNvCxnSpPr>
          <p:nvPr/>
        </p:nvCxnSpPr>
        <p:spPr>
          <a:xfrm>
            <a:off x="10942678" y="2888341"/>
            <a:ext cx="41965" cy="2090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2"/>
            <a:endCxn id="17" idx="0"/>
          </p:cNvCxnSpPr>
          <p:nvPr/>
        </p:nvCxnSpPr>
        <p:spPr>
          <a:xfrm flipH="1">
            <a:off x="10944639" y="4074749"/>
            <a:ext cx="40004" cy="224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6" idx="3"/>
            <a:endCxn id="20" idx="1"/>
          </p:cNvCxnSpPr>
          <p:nvPr/>
        </p:nvCxnSpPr>
        <p:spPr>
          <a:xfrm flipV="1">
            <a:off x="7398984" y="3709820"/>
            <a:ext cx="577693" cy="1192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1"/>
            <a:endCxn id="20" idx="3"/>
          </p:cNvCxnSpPr>
          <p:nvPr/>
        </p:nvCxnSpPr>
        <p:spPr>
          <a:xfrm flipH="1" flipV="1">
            <a:off x="9447669" y="3709820"/>
            <a:ext cx="690243" cy="1077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2"/>
            <a:endCxn id="21" idx="0"/>
          </p:cNvCxnSpPr>
          <p:nvPr/>
        </p:nvCxnSpPr>
        <p:spPr>
          <a:xfrm>
            <a:off x="8712173" y="4143829"/>
            <a:ext cx="29055" cy="619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3" idx="3"/>
            <a:endCxn id="18" idx="0"/>
          </p:cNvCxnSpPr>
          <p:nvPr/>
        </p:nvCxnSpPr>
        <p:spPr>
          <a:xfrm flipV="1">
            <a:off x="9137620" y="1929866"/>
            <a:ext cx="1805058" cy="143624"/>
          </a:xfrm>
          <a:prstGeom prst="bentConnector4">
            <a:avLst>
              <a:gd name="adj1" fmla="val 27654"/>
              <a:gd name="adj2" fmla="val 510780"/>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13" idx="1"/>
            <a:endCxn id="14" idx="0"/>
          </p:cNvCxnSpPr>
          <p:nvPr/>
        </p:nvCxnSpPr>
        <p:spPr>
          <a:xfrm rot="10800000">
            <a:off x="6542089" y="1977410"/>
            <a:ext cx="982078" cy="96081"/>
          </a:xfrm>
          <a:prstGeom prst="bentConnector4">
            <a:avLst>
              <a:gd name="adj1" fmla="val 8928"/>
              <a:gd name="adj2" fmla="val 509758"/>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07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31838" y="2138363"/>
            <a:ext cx="10233991" cy="3638480"/>
          </a:xfrm>
        </p:spPr>
        <p:txBody>
          <a:bodyPr>
            <a:noAutofit/>
          </a:bodyPr>
          <a:lstStyle/>
          <a:p>
            <a:r>
              <a:rPr lang="en-GB" sz="11500" dirty="0" smtClean="0">
                <a:solidFill>
                  <a:schemeClr val="bg1"/>
                </a:solidFill>
              </a:rPr>
              <a:t>What are the benefits of the facility?</a:t>
            </a:r>
            <a:endParaRPr lang="en-GB" sz="11500" dirty="0">
              <a:solidFill>
                <a:schemeClr val="bg1"/>
              </a:solidFill>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26</a:t>
            </a:fld>
            <a:endParaRPr lang="en-GB" dirty="0"/>
          </a:p>
        </p:txBody>
      </p:sp>
    </p:spTree>
    <p:extLst>
      <p:ext uri="{BB962C8B-B14F-4D97-AF65-F5344CB8AC3E}">
        <p14:creationId xmlns:p14="http://schemas.microsoft.com/office/powerpoint/2010/main" val="162764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Landfill</a:t>
            </a:r>
            <a:endParaRPr lang="en-GB" dirty="0"/>
          </a:p>
        </p:txBody>
      </p:sp>
      <p:sp>
        <p:nvSpPr>
          <p:cNvPr id="3" name="Content Placeholder 2"/>
          <p:cNvSpPr>
            <a:spLocks noGrp="1"/>
          </p:cNvSpPr>
          <p:nvPr>
            <p:ph idx="1"/>
          </p:nvPr>
        </p:nvSpPr>
        <p:spPr>
          <a:xfrm>
            <a:off x="731838" y="1330637"/>
            <a:ext cx="10370270" cy="1082363"/>
          </a:xfrm>
        </p:spPr>
        <p:txBody>
          <a:bodyPr>
            <a:normAutofit/>
          </a:bodyPr>
          <a:lstStyle/>
          <a:p>
            <a:r>
              <a:rPr lang="en-GB" sz="2400" dirty="0" smtClean="0">
                <a:latin typeface="Comic Sans MS" panose="030F0702030302020204" pitchFamily="66" charset="0"/>
              </a:rPr>
              <a:t>In the past, most general waste used to go straight to </a:t>
            </a:r>
            <a:r>
              <a:rPr lang="en-GB" sz="2400" b="1" dirty="0" smtClean="0">
                <a:latin typeface="Comic Sans MS" panose="030F0702030302020204" pitchFamily="66" charset="0"/>
              </a:rPr>
              <a:t>landfill </a:t>
            </a:r>
          </a:p>
          <a:p>
            <a:r>
              <a:rPr lang="en-GB" sz="2400" dirty="0" smtClean="0">
                <a:latin typeface="Comic Sans MS" panose="030F0702030302020204" pitchFamily="66" charset="0"/>
              </a:rPr>
              <a:t>This is a giant hole in the ground that is filled up with rubbish</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27</a:t>
            </a:fld>
            <a:endParaRPr lang="en-GB" dirty="0"/>
          </a:p>
        </p:txBody>
      </p:sp>
      <p:pic>
        <p:nvPicPr>
          <p:cNvPr id="6146" name="Picture 2" descr="Hard Brexit a 'disaster scenario' for waste treatment capacit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399" y="2966399"/>
            <a:ext cx="5143501" cy="2913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4762574" y="2590800"/>
            <a:ext cx="2577950" cy="369332"/>
          </a:xfrm>
          <a:prstGeom prst="rect">
            <a:avLst/>
          </a:prstGeom>
          <a:noFill/>
        </p:spPr>
        <p:txBody>
          <a:bodyPr wrap="none" rtlCol="0">
            <a:spAutoFit/>
          </a:bodyPr>
          <a:lstStyle/>
          <a:p>
            <a:r>
              <a:rPr lang="en-GB" b="1" dirty="0" smtClean="0">
                <a:solidFill>
                  <a:srgbClr val="FF0000"/>
                </a:solidFill>
                <a:latin typeface="Comic Sans MS" panose="030F0702030302020204" pitchFamily="66" charset="0"/>
              </a:rPr>
              <a:t>Problems with landfill</a:t>
            </a:r>
            <a:endParaRPr lang="en-GB" b="1" dirty="0">
              <a:solidFill>
                <a:srgbClr val="FF0000"/>
              </a:solidFill>
              <a:latin typeface="Comic Sans MS" panose="030F0702030302020204" pitchFamily="66" charset="0"/>
            </a:endParaRPr>
          </a:p>
        </p:txBody>
      </p:sp>
      <p:sp>
        <p:nvSpPr>
          <p:cNvPr id="7" name="TextBox 6"/>
          <p:cNvSpPr txBox="1"/>
          <p:nvPr/>
        </p:nvSpPr>
        <p:spPr>
          <a:xfrm>
            <a:off x="8877300" y="2882900"/>
            <a:ext cx="2019300" cy="919401"/>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Some materials such as plastics can take a long time to bio-degrade naturally</a:t>
            </a:r>
            <a:endParaRPr lang="en-GB" sz="1200" dirty="0">
              <a:solidFill>
                <a:schemeClr val="bg1"/>
              </a:solidFill>
              <a:latin typeface="Comic Sans MS" panose="030F0702030302020204" pitchFamily="66" charset="0"/>
            </a:endParaRPr>
          </a:p>
        </p:txBody>
      </p:sp>
      <p:sp>
        <p:nvSpPr>
          <p:cNvPr id="9" name="TextBox 8"/>
          <p:cNvSpPr txBox="1"/>
          <p:nvPr/>
        </p:nvSpPr>
        <p:spPr>
          <a:xfrm>
            <a:off x="1409700" y="3263900"/>
            <a:ext cx="2019300" cy="510778"/>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Landfill takes up a lot of space</a:t>
            </a:r>
            <a:endParaRPr lang="en-GB" sz="1200" dirty="0">
              <a:solidFill>
                <a:schemeClr val="bg1"/>
              </a:solidFill>
              <a:latin typeface="Comic Sans MS" panose="030F0702030302020204" pitchFamily="66" charset="0"/>
            </a:endParaRPr>
          </a:p>
        </p:txBody>
      </p:sp>
      <p:sp>
        <p:nvSpPr>
          <p:cNvPr id="10" name="TextBox 9"/>
          <p:cNvSpPr txBox="1"/>
          <p:nvPr/>
        </p:nvSpPr>
        <p:spPr>
          <a:xfrm>
            <a:off x="1257300" y="4140200"/>
            <a:ext cx="2019300" cy="1123712"/>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When rubbish decomposes in landfill it creates a gas called methane, which causes climate change</a:t>
            </a:r>
            <a:endParaRPr lang="en-GB" sz="1200" dirty="0">
              <a:solidFill>
                <a:schemeClr val="bg1"/>
              </a:solidFill>
              <a:latin typeface="Comic Sans MS" panose="030F0702030302020204" pitchFamily="66" charset="0"/>
            </a:endParaRPr>
          </a:p>
        </p:txBody>
      </p:sp>
      <p:sp>
        <p:nvSpPr>
          <p:cNvPr id="11" name="TextBox 10"/>
          <p:cNvSpPr txBox="1"/>
          <p:nvPr/>
        </p:nvSpPr>
        <p:spPr>
          <a:xfrm>
            <a:off x="8839200" y="3968988"/>
            <a:ext cx="2019300" cy="510778"/>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It is expensive to bury our rubbish in landfill</a:t>
            </a:r>
            <a:endParaRPr lang="en-GB" sz="1200" dirty="0">
              <a:solidFill>
                <a:schemeClr val="bg1"/>
              </a:solidFill>
              <a:latin typeface="Comic Sans MS" panose="030F0702030302020204" pitchFamily="66" charset="0"/>
            </a:endParaRPr>
          </a:p>
        </p:txBody>
      </p:sp>
      <p:sp>
        <p:nvSpPr>
          <p:cNvPr id="12" name="TextBox 11"/>
          <p:cNvSpPr txBox="1"/>
          <p:nvPr/>
        </p:nvSpPr>
        <p:spPr>
          <a:xfrm>
            <a:off x="1295400" y="5416788"/>
            <a:ext cx="2019300" cy="510778"/>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It can effect wildlife and human health</a:t>
            </a:r>
            <a:endParaRPr lang="en-GB" sz="1200" dirty="0">
              <a:solidFill>
                <a:schemeClr val="bg1"/>
              </a:solidFill>
              <a:latin typeface="Comic Sans MS" panose="030F0702030302020204" pitchFamily="66" charset="0"/>
            </a:endParaRPr>
          </a:p>
        </p:txBody>
      </p:sp>
      <p:sp>
        <p:nvSpPr>
          <p:cNvPr id="8" name="Rounded Rectangle 7"/>
          <p:cNvSpPr/>
          <p:nvPr/>
        </p:nvSpPr>
        <p:spPr>
          <a:xfrm rot="157986">
            <a:off x="7670800" y="4699000"/>
            <a:ext cx="4102100" cy="12065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latin typeface="Comic Sans MS" panose="030F0702030302020204" pitchFamily="66" charset="0"/>
              </a:rPr>
              <a:t>Facilities like the BDR one were built to help reduce these problem. Since the BDR facility opened over 97% of rubbish has been diverted from landfill</a:t>
            </a:r>
            <a:endParaRPr lang="en-GB" sz="1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195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animBg="1"/>
      <p:bldP spid="9" grpId="0" animBg="1"/>
      <p:bldP spid="10" grpId="0" animBg="1"/>
      <p:bldP spid="11" grpId="0" animBg="1"/>
      <p:bldP spid="1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Recycling</a:t>
            </a:r>
            <a:endParaRPr lang="en-GB" dirty="0"/>
          </a:p>
        </p:txBody>
      </p:sp>
      <p:sp>
        <p:nvSpPr>
          <p:cNvPr id="3" name="Content Placeholder 2"/>
          <p:cNvSpPr>
            <a:spLocks noGrp="1"/>
          </p:cNvSpPr>
          <p:nvPr>
            <p:ph idx="1"/>
          </p:nvPr>
        </p:nvSpPr>
        <p:spPr>
          <a:xfrm>
            <a:off x="838200" y="1356037"/>
            <a:ext cx="6426200" cy="4601703"/>
          </a:xfrm>
        </p:spPr>
        <p:txBody>
          <a:bodyPr/>
          <a:lstStyle/>
          <a:p>
            <a:r>
              <a:rPr lang="en-GB" dirty="0" smtClean="0">
                <a:latin typeface="Comic Sans MS" panose="030F0702030302020204" pitchFamily="66" charset="0"/>
              </a:rPr>
              <a:t>By separating out as much recycling as we can at the plant, we can increase the levels of recycling across the area</a:t>
            </a:r>
          </a:p>
          <a:p>
            <a:r>
              <a:rPr lang="en-GB" dirty="0" smtClean="0">
                <a:latin typeface="Comic Sans MS" panose="030F0702030302020204" pitchFamily="66" charset="0"/>
              </a:rPr>
              <a:t>Some of the materials we separate cannot be recycled using your bins at home such as plastic film and carrier bags and sauce pans</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3273">
            <a:off x="8166099" y="1339454"/>
            <a:ext cx="3060701" cy="4599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17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this replace recycling at home?</a:t>
            </a:r>
            <a:endParaRPr lang="en-GB" dirty="0"/>
          </a:p>
        </p:txBody>
      </p:sp>
      <p:sp>
        <p:nvSpPr>
          <p:cNvPr id="3" name="Content Placeholder 2"/>
          <p:cNvSpPr>
            <a:spLocks noGrp="1"/>
          </p:cNvSpPr>
          <p:nvPr>
            <p:ph idx="1"/>
          </p:nvPr>
        </p:nvSpPr>
        <p:spPr>
          <a:xfrm>
            <a:off x="139700" y="1841500"/>
            <a:ext cx="5689600" cy="3657600"/>
          </a:xfrm>
          <a:prstGeom prst="roundRect">
            <a:avLst/>
          </a:prstGeom>
          <a:solidFill>
            <a:srgbClr val="00B0F0"/>
          </a:solidFill>
          <a:ln>
            <a:noFill/>
          </a:ln>
        </p:spPr>
        <p:txBody>
          <a:bodyPr anchor="ctr">
            <a:noAutofit/>
          </a:bodyPr>
          <a:lstStyle/>
          <a:p>
            <a:r>
              <a:rPr lang="en-GB" sz="2400" b="1" dirty="0" smtClean="0">
                <a:solidFill>
                  <a:schemeClr val="bg1"/>
                </a:solidFill>
                <a:latin typeface="Comic Sans MS" panose="030F0702030302020204" pitchFamily="66" charset="0"/>
              </a:rPr>
              <a:t>Imagine if you were running a recycling company-</a:t>
            </a:r>
          </a:p>
          <a:p>
            <a:pPr lvl="1"/>
            <a:r>
              <a:rPr lang="en-GB" sz="2000" dirty="0" smtClean="0">
                <a:solidFill>
                  <a:schemeClr val="bg1"/>
                </a:solidFill>
                <a:latin typeface="Comic Sans MS" panose="030F0702030302020204" pitchFamily="66" charset="0"/>
              </a:rPr>
              <a:t>Would you want the nice clean recycling that has been washed, squashed and put in the correct bin at home</a:t>
            </a:r>
          </a:p>
          <a:p>
            <a:pPr lvl="1"/>
            <a:r>
              <a:rPr lang="en-GB" sz="2000" dirty="0" smtClean="0">
                <a:solidFill>
                  <a:schemeClr val="bg1"/>
                </a:solidFill>
                <a:latin typeface="Comic Sans MS" panose="030F0702030302020204" pitchFamily="66" charset="0"/>
              </a:rPr>
              <a:t>Or would you prefer the dirty recycling that has been sitting with food waste, pet poo and nappies for 2 weeks?</a:t>
            </a:r>
            <a:endParaRPr lang="en-GB" sz="2000" dirty="0">
              <a:solidFill>
                <a:schemeClr val="bg1"/>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29</a:t>
            </a:fld>
            <a:endParaRPr lang="en-GB" dirty="0"/>
          </a:p>
        </p:txBody>
      </p:sp>
      <p:sp>
        <p:nvSpPr>
          <p:cNvPr id="5" name="Hexagon 4"/>
          <p:cNvSpPr/>
          <p:nvPr/>
        </p:nvSpPr>
        <p:spPr>
          <a:xfrm rot="822466">
            <a:off x="10233231" y="482599"/>
            <a:ext cx="1816100" cy="142240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latin typeface="Comic Sans MS" panose="030F0702030302020204" pitchFamily="66" charset="0"/>
              </a:rPr>
              <a:t>NO!</a:t>
            </a:r>
            <a:endParaRPr lang="en-GB" sz="4400" dirty="0">
              <a:solidFill>
                <a:schemeClr val="bg1"/>
              </a:solidFill>
              <a:latin typeface="Comic Sans MS" panose="030F0702030302020204" pitchFamily="66" charset="0"/>
            </a:endParaRPr>
          </a:p>
        </p:txBody>
      </p:sp>
      <p:sp>
        <p:nvSpPr>
          <p:cNvPr id="6" name="TextBox 5"/>
          <p:cNvSpPr txBox="1"/>
          <p:nvPr/>
        </p:nvSpPr>
        <p:spPr>
          <a:xfrm>
            <a:off x="6311900" y="4013201"/>
            <a:ext cx="5245100" cy="1736646"/>
          </a:xfrm>
          <a:prstGeom prst="roundRect">
            <a:avLst/>
          </a:prstGeom>
          <a:solidFill>
            <a:srgbClr val="FFC000"/>
          </a:solidFill>
        </p:spPr>
        <p:txBody>
          <a:bodyPr wrap="square" rtlCol="0">
            <a:spAutoFit/>
          </a:bodyPr>
          <a:lstStyle/>
          <a:p>
            <a:pPr algn="ctr"/>
            <a:r>
              <a:rPr lang="en-GB" sz="2400" b="1" dirty="0" smtClean="0">
                <a:latin typeface="Comic Sans MS" panose="030F0702030302020204" pitchFamily="66" charset="0"/>
              </a:rPr>
              <a:t>The facility is not designed to replace recycling a home, but it is there to catch the things we miss or cannot recycle at home!</a:t>
            </a:r>
            <a:endParaRPr lang="en-GB" sz="2400" b="1" dirty="0">
              <a:latin typeface="Comic Sans MS" panose="030F0702030302020204" pitchFamily="66" charset="0"/>
            </a:endParaRPr>
          </a:p>
        </p:txBody>
      </p:sp>
      <p:sp>
        <p:nvSpPr>
          <p:cNvPr id="7" name="L-Shape 6"/>
          <p:cNvSpPr/>
          <p:nvPr/>
        </p:nvSpPr>
        <p:spPr>
          <a:xfrm rot="19003485">
            <a:off x="5181308" y="2567705"/>
            <a:ext cx="1109153" cy="613701"/>
          </a:xfrm>
          <a:prstGeom prst="corner">
            <a:avLst>
              <a:gd name="adj1" fmla="val 34270"/>
              <a:gd name="adj2" fmla="val 3219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64300" y="1973977"/>
            <a:ext cx="4191000" cy="1634490"/>
          </a:xfrm>
          <a:prstGeom prst="roundRect">
            <a:avLst/>
          </a:prstGeom>
          <a:noFill/>
          <a:ln>
            <a:solidFill>
              <a:srgbClr val="00B050"/>
            </a:solidFill>
          </a:ln>
        </p:spPr>
        <p:txBody>
          <a:bodyPr wrap="square" rtlCol="0">
            <a:spAutoFit/>
          </a:bodyPr>
          <a:lstStyle/>
          <a:p>
            <a:pPr algn="ctr"/>
            <a:r>
              <a:rPr lang="en-GB" dirty="0" smtClean="0">
                <a:latin typeface="Comic Sans MS" panose="030F0702030302020204" pitchFamily="66" charset="0"/>
              </a:rPr>
              <a:t>Even though both of these can be recycled, it is easier to do so when it is clean. The quality of clean recycling can also be much higher and is worth more money</a:t>
            </a:r>
            <a:endParaRPr lang="en-GB" dirty="0">
              <a:latin typeface="Comic Sans MS" panose="030F0702030302020204" pitchFamily="66" charset="0"/>
            </a:endParaRPr>
          </a:p>
        </p:txBody>
      </p:sp>
    </p:spTree>
    <p:extLst>
      <p:ext uri="{BB962C8B-B14F-4D97-AF65-F5344CB8AC3E}">
        <p14:creationId xmlns:p14="http://schemas.microsoft.com/office/powerpoint/2010/main" val="35294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500"/>
                                        <p:tgtEl>
                                          <p:spTgt spid="3">
                                            <p:bg/>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Rotherham, we have 4 bins</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5" name="Rounded Rectangle 4"/>
          <p:cNvSpPr/>
          <p:nvPr/>
        </p:nvSpPr>
        <p:spPr>
          <a:xfrm>
            <a:off x="764979" y="5369527"/>
            <a:ext cx="1141702" cy="74481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Garden waste</a:t>
            </a:r>
            <a:endParaRPr lang="en-GB" dirty="0">
              <a:latin typeface="Comic Sans MS" panose="030F0702030302020204" pitchFamily="66" charset="0"/>
            </a:endParaRPr>
          </a:p>
        </p:txBody>
      </p:sp>
      <p:sp>
        <p:nvSpPr>
          <p:cNvPr id="6" name="Rounded Rectangle 5"/>
          <p:cNvSpPr/>
          <p:nvPr/>
        </p:nvSpPr>
        <p:spPr>
          <a:xfrm>
            <a:off x="3114372" y="5385598"/>
            <a:ext cx="1437750" cy="7448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Paper and Cardboard</a:t>
            </a:r>
            <a:endParaRPr lang="en-GB" dirty="0">
              <a:latin typeface="Comic Sans MS" panose="030F0702030302020204" pitchFamily="66" charset="0"/>
            </a:endParaRPr>
          </a:p>
        </p:txBody>
      </p:sp>
      <p:sp>
        <p:nvSpPr>
          <p:cNvPr id="7" name="Rounded Rectangle 6"/>
          <p:cNvSpPr/>
          <p:nvPr/>
        </p:nvSpPr>
        <p:spPr>
          <a:xfrm>
            <a:off x="5236029" y="5157787"/>
            <a:ext cx="2740478" cy="116953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Plastic </a:t>
            </a:r>
            <a:r>
              <a:rPr lang="en-GB" dirty="0">
                <a:latin typeface="Comic Sans MS" panose="030F0702030302020204" pitchFamily="66" charset="0"/>
              </a:rPr>
              <a:t>(</a:t>
            </a:r>
            <a:r>
              <a:rPr lang="en-GB" dirty="0" smtClean="0">
                <a:latin typeface="Comic Sans MS" panose="030F0702030302020204" pitchFamily="66" charset="0"/>
              </a:rPr>
              <a:t>bottles/pots/tubs/</a:t>
            </a:r>
          </a:p>
          <a:p>
            <a:pPr algn="ctr"/>
            <a:r>
              <a:rPr lang="en-GB" dirty="0" smtClean="0">
                <a:latin typeface="Comic Sans MS" panose="030F0702030302020204" pitchFamily="66" charset="0"/>
              </a:rPr>
              <a:t>trays), tins and cans, glass bottles and jars</a:t>
            </a:r>
            <a:endParaRPr lang="en-GB" dirty="0">
              <a:latin typeface="Comic Sans MS" panose="030F0702030302020204" pitchFamily="66" charset="0"/>
            </a:endParaRPr>
          </a:p>
        </p:txBody>
      </p:sp>
      <p:sp>
        <p:nvSpPr>
          <p:cNvPr id="8" name="Rounded Rectangle 7"/>
          <p:cNvSpPr/>
          <p:nvPr/>
        </p:nvSpPr>
        <p:spPr>
          <a:xfrm>
            <a:off x="8532178" y="5062600"/>
            <a:ext cx="1864152" cy="74481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…Everything else</a:t>
            </a:r>
            <a:endParaRPr lang="en-GB" dirty="0">
              <a:latin typeface="Comic Sans MS" panose="030F0702030302020204" pitchFamily="66" charset="0"/>
            </a:endParaRPr>
          </a:p>
        </p:txBody>
      </p:sp>
      <p:sp>
        <p:nvSpPr>
          <p:cNvPr id="9" name="Rounded Rectangle 8"/>
          <p:cNvSpPr/>
          <p:nvPr/>
        </p:nvSpPr>
        <p:spPr>
          <a:xfrm>
            <a:off x="10194878" y="1931157"/>
            <a:ext cx="1867469" cy="21904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The rubbish in this bin is what we are going to look at today</a:t>
            </a:r>
            <a:endParaRPr lang="en-GB" dirty="0">
              <a:latin typeface="Comic Sans MS" panose="030F0702030302020204" pitchFamily="66" charset="0"/>
            </a:endParaRPr>
          </a:p>
        </p:txBody>
      </p:sp>
      <p:pic>
        <p:nvPicPr>
          <p:cNvPr id="14"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97522" y="2435809"/>
            <a:ext cx="1850842" cy="2603969"/>
          </a:xfr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12" y="2454965"/>
            <a:ext cx="1825016" cy="256763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069" y="2454965"/>
            <a:ext cx="1825016" cy="25676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315" y="2454965"/>
            <a:ext cx="1825016" cy="2567633"/>
          </a:xfrm>
          <a:prstGeom prst="rect">
            <a:avLst/>
          </a:prstGeom>
        </p:spPr>
      </p:pic>
      <p:sp>
        <p:nvSpPr>
          <p:cNvPr id="18" name="Right Brace 17"/>
          <p:cNvSpPr/>
          <p:nvPr/>
        </p:nvSpPr>
        <p:spPr>
          <a:xfrm rot="16200000">
            <a:off x="3793810" y="-1083550"/>
            <a:ext cx="302863" cy="6638154"/>
          </a:xfrm>
          <a:prstGeom prst="rightBrace">
            <a:avLst>
              <a:gd name="adj1" fmla="val 92394"/>
              <a:gd name="adj2" fmla="val 51947"/>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ounded Rectangle 19"/>
          <p:cNvSpPr/>
          <p:nvPr/>
        </p:nvSpPr>
        <p:spPr>
          <a:xfrm>
            <a:off x="1709532" y="1172818"/>
            <a:ext cx="4701208" cy="88458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The items in these bins are taken to specialist recycling facilities to be turned into new things</a:t>
            </a:r>
          </a:p>
        </p:txBody>
      </p:sp>
    </p:spTree>
    <p:extLst>
      <p:ext uri="{BB962C8B-B14F-4D97-AF65-F5344CB8AC3E}">
        <p14:creationId xmlns:p14="http://schemas.microsoft.com/office/powerpoint/2010/main" val="166724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8"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 right things, right bin!</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30</a:t>
            </a:fld>
            <a:endParaRPr lang="en-GB" dirty="0"/>
          </a:p>
        </p:txBody>
      </p:sp>
      <p:sp>
        <p:nvSpPr>
          <p:cNvPr id="5" name="Rounded Rectangle 4"/>
          <p:cNvSpPr/>
          <p:nvPr/>
        </p:nvSpPr>
        <p:spPr>
          <a:xfrm>
            <a:off x="764979" y="5369527"/>
            <a:ext cx="1141702" cy="74481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Garden waste</a:t>
            </a:r>
            <a:endParaRPr lang="en-GB" dirty="0">
              <a:latin typeface="Comic Sans MS" panose="030F0702030302020204" pitchFamily="66" charset="0"/>
            </a:endParaRPr>
          </a:p>
        </p:txBody>
      </p:sp>
      <p:sp>
        <p:nvSpPr>
          <p:cNvPr id="6" name="Rounded Rectangle 5"/>
          <p:cNvSpPr/>
          <p:nvPr/>
        </p:nvSpPr>
        <p:spPr>
          <a:xfrm>
            <a:off x="3320560" y="5313082"/>
            <a:ext cx="1437750" cy="7448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Paper and Cardboard</a:t>
            </a:r>
            <a:endParaRPr lang="en-GB" dirty="0">
              <a:latin typeface="Comic Sans MS" panose="030F0702030302020204" pitchFamily="66" charset="0"/>
            </a:endParaRPr>
          </a:p>
        </p:txBody>
      </p:sp>
      <p:sp>
        <p:nvSpPr>
          <p:cNvPr id="7" name="Rounded Rectangle 6"/>
          <p:cNvSpPr/>
          <p:nvPr/>
        </p:nvSpPr>
        <p:spPr>
          <a:xfrm>
            <a:off x="5236029" y="5157787"/>
            <a:ext cx="2781300" cy="12266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Plastic (bottles/pots/tubs/</a:t>
            </a:r>
          </a:p>
          <a:p>
            <a:pPr algn="ctr"/>
            <a:r>
              <a:rPr lang="en-GB" dirty="0">
                <a:latin typeface="Comic Sans MS" panose="030F0702030302020204" pitchFamily="66" charset="0"/>
              </a:rPr>
              <a:t>trays), tins </a:t>
            </a:r>
            <a:r>
              <a:rPr lang="en-GB" dirty="0" smtClean="0">
                <a:latin typeface="Comic Sans MS" panose="030F0702030302020204" pitchFamily="66" charset="0"/>
              </a:rPr>
              <a:t>and </a:t>
            </a:r>
            <a:r>
              <a:rPr lang="en-GB" dirty="0">
                <a:latin typeface="Comic Sans MS" panose="030F0702030302020204" pitchFamily="66" charset="0"/>
              </a:rPr>
              <a:t>cans, </a:t>
            </a:r>
            <a:r>
              <a:rPr lang="en-GB" dirty="0" smtClean="0">
                <a:latin typeface="Comic Sans MS" panose="030F0702030302020204" pitchFamily="66" charset="0"/>
              </a:rPr>
              <a:t>glass bottles and jars</a:t>
            </a:r>
            <a:endParaRPr lang="en-GB" dirty="0">
              <a:latin typeface="Comic Sans MS" panose="030F0702030302020204" pitchFamily="66" charset="0"/>
            </a:endParaRPr>
          </a:p>
        </p:txBody>
      </p:sp>
      <p:sp>
        <p:nvSpPr>
          <p:cNvPr id="8" name="Rounded Rectangle 7"/>
          <p:cNvSpPr/>
          <p:nvPr/>
        </p:nvSpPr>
        <p:spPr>
          <a:xfrm>
            <a:off x="8532178" y="5062600"/>
            <a:ext cx="1864152" cy="74481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…Everything else</a:t>
            </a:r>
            <a:endParaRPr lang="en-GB" dirty="0">
              <a:latin typeface="Comic Sans MS" panose="030F0702030302020204" pitchFamily="66" charset="0"/>
            </a:endParaRPr>
          </a:p>
        </p:txBody>
      </p:sp>
      <p:pic>
        <p:nvPicPr>
          <p:cNvPr id="14"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97522" y="2435809"/>
            <a:ext cx="1850842" cy="2603969"/>
          </a:xfr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12" y="2454965"/>
            <a:ext cx="1825016" cy="256763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069" y="2454965"/>
            <a:ext cx="1825016" cy="25676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315" y="2454965"/>
            <a:ext cx="1825016" cy="2567633"/>
          </a:xfrm>
          <a:prstGeom prst="rect">
            <a:avLst/>
          </a:prstGeom>
        </p:spPr>
      </p:pic>
      <p:sp>
        <p:nvSpPr>
          <p:cNvPr id="19" name="Rounded Rectangle 18"/>
          <p:cNvSpPr/>
          <p:nvPr/>
        </p:nvSpPr>
        <p:spPr>
          <a:xfrm>
            <a:off x="10194878" y="1931157"/>
            <a:ext cx="1867469" cy="2190467"/>
          </a:xfrm>
          <a:prstGeom prst="roundRect">
            <a:avLst/>
          </a:prstGeom>
          <a:solidFill>
            <a:schemeClr val="accent2"/>
          </a:solidFill>
          <a:ln>
            <a:solidFill>
              <a:srgbClr val="EEA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If you are unsure, just ask an adult or check your </a:t>
            </a:r>
            <a:r>
              <a:rPr lang="en-GB" dirty="0" smtClean="0">
                <a:latin typeface="Comic Sans MS" panose="030F0702030302020204" pitchFamily="66" charset="0"/>
              </a:rPr>
              <a:t>Council’s </a:t>
            </a:r>
            <a:r>
              <a:rPr lang="en-GB" dirty="0">
                <a:latin typeface="Comic Sans MS" panose="030F0702030302020204" pitchFamily="66" charset="0"/>
              </a:rPr>
              <a:t>website!</a:t>
            </a:r>
          </a:p>
        </p:txBody>
      </p:sp>
      <p:sp>
        <p:nvSpPr>
          <p:cNvPr id="21" name="Rounded Rectangle 20"/>
          <p:cNvSpPr/>
          <p:nvPr/>
        </p:nvSpPr>
        <p:spPr>
          <a:xfrm>
            <a:off x="1709532" y="1172818"/>
            <a:ext cx="4701208" cy="88458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It is still important for us to put the correct things in the correct bin</a:t>
            </a:r>
            <a:endParaRPr lang="en-GB" dirty="0">
              <a:latin typeface="Comic Sans MS" panose="030F0702030302020204" pitchFamily="66" charset="0"/>
            </a:endParaRPr>
          </a:p>
        </p:txBody>
      </p:sp>
    </p:spTree>
    <p:extLst>
      <p:ext uri="{BB962C8B-B14F-4D97-AF65-F5344CB8AC3E}">
        <p14:creationId xmlns:p14="http://schemas.microsoft.com/office/powerpoint/2010/main" val="23887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19"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a:t>
            </a:r>
            <a:r>
              <a:rPr lang="en-GB" dirty="0" smtClean="0">
                <a:latin typeface="Comic Sans MS" panose="030F0702030302020204" pitchFamily="66" charset="0"/>
              </a:rPr>
              <a:t>how our waste is processed</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31</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smtClean="0">
                <a:latin typeface="Comic Sans MS" panose="030F0702030302020204" pitchFamily="66" charset="0"/>
              </a:rPr>
              <a:t>I can describe the processes our waste goes through</a:t>
            </a:r>
          </a:p>
          <a:p>
            <a:pPr algn="ctr">
              <a:lnSpc>
                <a:spcPct val="150000"/>
              </a:lnSpc>
            </a:pPr>
            <a:r>
              <a:rPr lang="en-GB" dirty="0" smtClean="0">
                <a:latin typeface="Comic Sans MS" panose="030F0702030302020204" pitchFamily="66" charset="0"/>
              </a:rPr>
              <a:t>I can explain the benefits of the waste treatment facility </a:t>
            </a:r>
          </a:p>
          <a:p>
            <a:pPr algn="ctr">
              <a:lnSpc>
                <a:spcPct val="150000"/>
              </a:lnSpc>
            </a:pPr>
            <a:r>
              <a:rPr lang="en-GB" dirty="0">
                <a:latin typeface="Comic Sans MS"/>
                <a:cs typeface="Arial"/>
              </a:rPr>
              <a:t> </a:t>
            </a:r>
            <a:r>
              <a:rPr lang="en-GB" dirty="0" smtClean="0">
                <a:latin typeface="Comic Sans MS"/>
                <a:cs typeface="Arial"/>
              </a:rPr>
              <a:t>I understand the importance of recycling at home</a:t>
            </a:r>
            <a:endParaRPr lang="en-GB" dirty="0">
              <a:latin typeface="Comic Sans MS" panose="030F0702030302020204" pitchFamily="66" charset="0"/>
            </a:endParaRPr>
          </a:p>
        </p:txBody>
      </p:sp>
      <p:sp>
        <p:nvSpPr>
          <p:cNvPr id="7" name="Rectangle 6"/>
          <p:cNvSpPr/>
          <p:nvPr/>
        </p:nvSpPr>
        <p:spPr>
          <a:xfrm>
            <a:off x="10528300" y="38227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807700" y="44958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210800" y="51689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003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Rubbish is collected from your home</a:t>
            </a:r>
            <a:endParaRPr lang="en-GB" dirty="0"/>
          </a:p>
        </p:txBody>
      </p:sp>
      <p:sp>
        <p:nvSpPr>
          <p:cNvPr id="3" name="Content Placeholder 2"/>
          <p:cNvSpPr>
            <a:spLocks noGrp="1"/>
          </p:cNvSpPr>
          <p:nvPr>
            <p:ph idx="1"/>
          </p:nvPr>
        </p:nvSpPr>
        <p:spPr>
          <a:xfrm>
            <a:off x="838200" y="1356038"/>
            <a:ext cx="10370270" cy="841252"/>
          </a:xfrm>
        </p:spPr>
        <p:txBody>
          <a:bodyPr>
            <a:normAutofit lnSpcReduction="10000"/>
          </a:bodyPr>
          <a:lstStyle/>
          <a:p>
            <a:pPr marL="0" indent="0">
              <a:buNone/>
            </a:pPr>
            <a:r>
              <a:rPr lang="en-GB" dirty="0" smtClean="0">
                <a:latin typeface="Comic Sans MS" panose="030F0702030302020204" pitchFamily="66" charset="0"/>
              </a:rPr>
              <a:t>The bin lorry will come to your house and collect the rubbish inside your bin </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0629" y="2813957"/>
            <a:ext cx="4065815" cy="40440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137" y="2081892"/>
            <a:ext cx="1981031" cy="2122716"/>
          </a:xfrm>
          <a:prstGeom prst="rect">
            <a:avLst/>
          </a:prstGeom>
        </p:spPr>
      </p:pic>
    </p:spTree>
    <p:extLst>
      <p:ext uri="{BB962C8B-B14F-4D97-AF65-F5344CB8AC3E}">
        <p14:creationId xmlns:p14="http://schemas.microsoft.com/office/powerpoint/2010/main" val="40433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75E-6 -2.59259E-6 L 0.49571 -0.00162 " pathEditMode="relative" rAng="0" ptsTypes="AA">
                                      <p:cBhvr>
                                        <p:cTn id="25" dur="2000" fill="hold"/>
                                        <p:tgtEl>
                                          <p:spTgt spid="5"/>
                                        </p:tgtEl>
                                        <p:attrNameLst>
                                          <p:attrName>ppt_x</p:attrName>
                                          <p:attrName>ppt_y</p:attrName>
                                        </p:attrNameLst>
                                      </p:cBhvr>
                                      <p:rCtr x="2477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Rubbish is collected from your home</a:t>
            </a:r>
            <a:endParaRPr lang="en-GB" dirty="0"/>
          </a:p>
        </p:txBody>
      </p:sp>
      <p:sp>
        <p:nvSpPr>
          <p:cNvPr id="3" name="Content Placeholder 2"/>
          <p:cNvSpPr>
            <a:spLocks noGrp="1"/>
          </p:cNvSpPr>
          <p:nvPr>
            <p:ph idx="1"/>
          </p:nvPr>
        </p:nvSpPr>
        <p:spPr>
          <a:xfrm>
            <a:off x="838200" y="1356037"/>
            <a:ext cx="10370270" cy="1593351"/>
          </a:xfrm>
        </p:spPr>
        <p:txBody>
          <a:bodyPr>
            <a:normAutofit fontScale="92500" lnSpcReduction="20000"/>
          </a:bodyPr>
          <a:lstStyle/>
          <a:p>
            <a:r>
              <a:rPr lang="en-GB" sz="2400" dirty="0" smtClean="0">
                <a:latin typeface="Comic Sans MS" panose="030F0702030302020204" pitchFamily="66" charset="0"/>
              </a:rPr>
              <a:t>The bin lorry lifts up your bin and empties all of your rubbish into the back of the vehicle </a:t>
            </a:r>
          </a:p>
          <a:p>
            <a:r>
              <a:rPr lang="en-GB" sz="2400" dirty="0" smtClean="0">
                <a:latin typeface="Comic Sans MS" panose="030F0702030302020204" pitchFamily="66" charset="0"/>
              </a:rPr>
              <a:t>It then lowers your bin back on the ground and the bin worker will move it back to where it was</a:t>
            </a:r>
          </a:p>
          <a:p>
            <a:r>
              <a:rPr lang="en-GB" sz="2400" dirty="0" smtClean="0">
                <a:latin typeface="Comic Sans MS" panose="030F0702030302020204" pitchFamily="66" charset="0"/>
              </a:rPr>
              <a:t>They will keep doing this until the truck is full </a:t>
            </a:r>
            <a:endParaRPr lang="en-GB"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881648">
            <a:off x="3530634" y="3020450"/>
            <a:ext cx="834721" cy="117437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704" t="30727" r="14948" b="29874"/>
          <a:stretch/>
        </p:blipFill>
        <p:spPr>
          <a:xfrm flipH="1">
            <a:off x="4087905" y="3500064"/>
            <a:ext cx="5825680" cy="3155576"/>
          </a:xfrm>
          <a:prstGeom prst="rect">
            <a:avLst/>
          </a:prstGeom>
        </p:spPr>
      </p:pic>
    </p:spTree>
    <p:extLst>
      <p:ext uri="{BB962C8B-B14F-4D97-AF65-F5344CB8AC3E}">
        <p14:creationId xmlns:p14="http://schemas.microsoft.com/office/powerpoint/2010/main" val="3715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smtClean="0"/>
              <a:t>2. It is then transported</a:t>
            </a:r>
            <a:endParaRPr lang="en-GB" sz="4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6</a:t>
            </a:fld>
            <a:endParaRPr lang="en-GB" dirty="0"/>
          </a:p>
        </p:txBody>
      </p:sp>
      <p:sp>
        <p:nvSpPr>
          <p:cNvPr id="3" name="Content Placeholder 2"/>
          <p:cNvSpPr>
            <a:spLocks noGrp="1"/>
          </p:cNvSpPr>
          <p:nvPr>
            <p:ph idx="1"/>
          </p:nvPr>
        </p:nvSpPr>
        <p:spPr>
          <a:xfrm>
            <a:off x="838200" y="1356037"/>
            <a:ext cx="10370270" cy="1055469"/>
          </a:xfrm>
        </p:spPr>
        <p:txBody>
          <a:bodyPr/>
          <a:lstStyle/>
          <a:p>
            <a:pPr marL="0" indent="0">
              <a:buNone/>
            </a:pPr>
            <a:r>
              <a:rPr lang="en-GB" dirty="0" smtClean="0">
                <a:latin typeface="Comic Sans MS" panose="030F0702030302020204" pitchFamily="66" charset="0"/>
              </a:rPr>
              <a:t>The bin lorry then travels to the BDR waste treatment facility in Rotherham</a:t>
            </a:r>
            <a:endParaRPr lang="en-GB" dirty="0">
              <a:latin typeface="Comic Sans MS" panose="030F0702030302020204" pitchFamily="66"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2704" t="30727" r="14948" b="29874"/>
          <a:stretch/>
        </p:blipFill>
        <p:spPr>
          <a:xfrm flipH="1">
            <a:off x="564776" y="3392488"/>
            <a:ext cx="3935507" cy="2131733"/>
          </a:xfrm>
          <a:prstGeom prst="rect">
            <a:avLst/>
          </a:prstGeom>
        </p:spPr>
      </p:pic>
    </p:spTree>
    <p:extLst>
      <p:ext uri="{BB962C8B-B14F-4D97-AF65-F5344CB8AC3E}">
        <p14:creationId xmlns:p14="http://schemas.microsoft.com/office/powerpoint/2010/main" val="729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2.29167E-6 1.11022E-16 L 0.52175 -0.00301 " pathEditMode="relative" rAng="0" ptsTypes="AA">
                                      <p:cBhvr>
                                        <p:cTn id="18" dur="2000" fill="hold"/>
                                        <p:tgtEl>
                                          <p:spTgt spid="10"/>
                                        </p:tgtEl>
                                        <p:attrNameLst>
                                          <p:attrName>ppt_x</p:attrName>
                                          <p:attrName>ppt_y</p:attrName>
                                        </p:attrNameLst>
                                      </p:cBhvr>
                                      <p:rCtr x="2608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smtClean="0"/>
              <a:t>2. It is then transported</a:t>
            </a:r>
            <a:endParaRPr lang="en-GB" sz="4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7</a:t>
            </a:fld>
            <a:endParaRPr lang="en-GB" dirty="0"/>
          </a:p>
        </p:txBody>
      </p:sp>
      <p:sp>
        <p:nvSpPr>
          <p:cNvPr id="5" name="Content Placeholder 2"/>
          <p:cNvSpPr>
            <a:spLocks noGrp="1"/>
          </p:cNvSpPr>
          <p:nvPr>
            <p:ph idx="1"/>
          </p:nvPr>
        </p:nvSpPr>
        <p:spPr>
          <a:xfrm>
            <a:off x="2206438" y="2225453"/>
            <a:ext cx="8289471" cy="676870"/>
          </a:xfrm>
        </p:spPr>
        <p:txBody>
          <a:bodyPr>
            <a:normAutofit/>
          </a:bodyPr>
          <a:lstStyle/>
          <a:p>
            <a:pPr marL="0" indent="0">
              <a:buNone/>
            </a:pPr>
            <a:r>
              <a:rPr lang="en-GB" sz="4000" dirty="0" smtClean="0">
                <a:latin typeface="Comic Sans MS" panose="030F0702030302020204" pitchFamily="66" charset="0"/>
              </a:rPr>
              <a:t>BDR Waste Treatment facility </a:t>
            </a:r>
            <a:endParaRPr lang="en-GB" sz="4000" dirty="0">
              <a:latin typeface="Comic Sans MS" panose="030F0702030302020204" pitchFamily="66" charset="0"/>
            </a:endParaRPr>
          </a:p>
        </p:txBody>
      </p:sp>
      <p:sp>
        <p:nvSpPr>
          <p:cNvPr id="6" name="Left Brace 5"/>
          <p:cNvSpPr/>
          <p:nvPr/>
        </p:nvSpPr>
        <p:spPr>
          <a:xfrm rot="16200000">
            <a:off x="2388670" y="2710383"/>
            <a:ext cx="857250" cy="1162242"/>
          </a:xfrm>
          <a:prstGeom prst="leftBrace">
            <a:avLst>
              <a:gd name="adj1" fmla="val 39058"/>
              <a:gd name="adj2" fmla="val 464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e 6"/>
          <p:cNvSpPr/>
          <p:nvPr/>
        </p:nvSpPr>
        <p:spPr>
          <a:xfrm rot="16200000">
            <a:off x="6127917" y="271980"/>
            <a:ext cx="857250" cy="6033606"/>
          </a:xfrm>
          <a:prstGeom prst="leftBrace">
            <a:avLst>
              <a:gd name="adj1" fmla="val 39058"/>
              <a:gd name="adj2" fmla="val 464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ounded Rectangle 7"/>
          <p:cNvSpPr/>
          <p:nvPr/>
        </p:nvSpPr>
        <p:spPr>
          <a:xfrm>
            <a:off x="1768288" y="3816723"/>
            <a:ext cx="2563585" cy="12736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This stands for Barnsley, Doncaster and Rotherham </a:t>
            </a:r>
            <a:endParaRPr lang="en-GB" dirty="0">
              <a:latin typeface="Comic Sans MS" panose="030F0702030302020204" pitchFamily="66" charset="0"/>
            </a:endParaRPr>
          </a:p>
        </p:txBody>
      </p:sp>
      <p:sp>
        <p:nvSpPr>
          <p:cNvPr id="9" name="Rounded Rectangle 8"/>
          <p:cNvSpPr/>
          <p:nvPr/>
        </p:nvSpPr>
        <p:spPr>
          <a:xfrm>
            <a:off x="5217018" y="3767056"/>
            <a:ext cx="2563585" cy="127362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A place where rubbish is processed </a:t>
            </a:r>
            <a:endParaRPr lang="en-GB" dirty="0">
              <a:latin typeface="Comic Sans MS" panose="030F0702030302020204" pitchFamily="66" charset="0"/>
            </a:endParaRPr>
          </a:p>
        </p:txBody>
      </p:sp>
    </p:spTree>
    <p:extLst>
      <p:ext uri="{BB962C8B-B14F-4D97-AF65-F5344CB8AC3E}">
        <p14:creationId xmlns:p14="http://schemas.microsoft.com/office/powerpoint/2010/main" val="39105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smtClean="0"/>
              <a:t>2. It is then transported</a:t>
            </a:r>
            <a:endParaRPr lang="en-GB" sz="4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8</a:t>
            </a:fld>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93" y="1687978"/>
            <a:ext cx="6694706" cy="3759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7791167" y="2452259"/>
            <a:ext cx="3700248" cy="2553891"/>
          </a:xfrm>
          <a:prstGeom prst="roundRect">
            <a:avLst/>
          </a:prstGeom>
          <a:solidFill>
            <a:schemeClr val="accent6">
              <a:lumMod val="40000"/>
              <a:lumOff val="60000"/>
            </a:schemeClr>
          </a:solidFill>
          <a:ln>
            <a:noFill/>
          </a:ln>
        </p:spPr>
        <p:txBody>
          <a:bodyPr wrap="square" rtlCol="0">
            <a:spAutoFit/>
          </a:bodyPr>
          <a:lstStyle/>
          <a:p>
            <a:pPr algn="ctr"/>
            <a:r>
              <a:rPr lang="en-GB" dirty="0" smtClean="0">
                <a:latin typeface="Comic Sans MS" panose="030F0702030302020204" pitchFamily="66" charset="0"/>
              </a:rPr>
              <a:t>Although the plant is in Rotherham, it is close by to Barnsley and Doncaster.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This means that the bin lorries don't have to drive too far and can get back out to collecting bins</a:t>
            </a:r>
            <a:endParaRPr lang="en-GB" dirty="0">
              <a:latin typeface="Comic Sans MS" panose="030F0702030302020204" pitchFamily="66" charset="0"/>
            </a:endParaRPr>
          </a:p>
        </p:txBody>
      </p:sp>
    </p:spTree>
    <p:extLst>
      <p:ext uri="{BB962C8B-B14F-4D97-AF65-F5344CB8AC3E}">
        <p14:creationId xmlns:p14="http://schemas.microsoft.com/office/powerpoint/2010/main" val="39618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The bin lorry is weighed at the weighbridge</a:t>
            </a:r>
            <a:endParaRPr lang="en-GB" dirty="0"/>
          </a:p>
        </p:txBody>
      </p:sp>
      <p:sp>
        <p:nvSpPr>
          <p:cNvPr id="3" name="Content Placeholder 2"/>
          <p:cNvSpPr>
            <a:spLocks noGrp="1"/>
          </p:cNvSpPr>
          <p:nvPr>
            <p:ph idx="1"/>
          </p:nvPr>
        </p:nvSpPr>
        <p:spPr>
          <a:xfrm>
            <a:off x="295835" y="1356037"/>
            <a:ext cx="11577717" cy="1414057"/>
          </a:xfrm>
        </p:spPr>
        <p:txBody>
          <a:bodyPr>
            <a:normAutofit fontScale="92500" lnSpcReduction="20000"/>
          </a:bodyPr>
          <a:lstStyle/>
          <a:p>
            <a:r>
              <a:rPr lang="en-GB" sz="2400" dirty="0">
                <a:latin typeface="Comic Sans MS" panose="030F0702030302020204" pitchFamily="66" charset="0"/>
              </a:rPr>
              <a:t>The weighbridge is just like your scales at home, but </a:t>
            </a:r>
            <a:r>
              <a:rPr lang="en-GB" sz="2400" dirty="0" smtClean="0">
                <a:latin typeface="Comic Sans MS" panose="030F0702030302020204" pitchFamily="66" charset="0"/>
              </a:rPr>
              <a:t>are much bigger and can weigh heavy objects such as cars and lorries</a:t>
            </a:r>
            <a:endParaRPr lang="en-GB" sz="2400" dirty="0">
              <a:latin typeface="Comic Sans MS" panose="030F0702030302020204" pitchFamily="66" charset="0"/>
            </a:endParaRPr>
          </a:p>
          <a:p>
            <a:r>
              <a:rPr lang="en-GB" sz="2400" dirty="0" smtClean="0">
                <a:latin typeface="Comic Sans MS" panose="030F0702030302020204" pitchFamily="66" charset="0"/>
              </a:rPr>
              <a:t>The bin lorry drives onto the weighbridge and is weighed</a:t>
            </a:r>
          </a:p>
          <a:p>
            <a:r>
              <a:rPr lang="en-GB" sz="2400" dirty="0" smtClean="0">
                <a:latin typeface="Comic Sans MS" panose="030F0702030302020204" pitchFamily="66" charset="0"/>
              </a:rPr>
              <a:t>Can you think why this is?</a:t>
            </a:r>
            <a:endParaRPr lang="en-GB" sz="2400" dirty="0">
              <a:latin typeface="Comic Sans MS" panose="030F0702030302020204" pitchFamily="66" charset="0"/>
            </a:endParaRPr>
          </a:p>
          <a:p>
            <a:pPr marL="0" indent="0">
              <a:buNone/>
            </a:pPr>
            <a:endParaRPr lang="en-GB"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9</a:t>
            </a:fld>
            <a:endParaRPr lang="en-GB" dirty="0"/>
          </a:p>
        </p:txBody>
      </p:sp>
      <p:sp>
        <p:nvSpPr>
          <p:cNvPr id="5" name="Rectangle 4"/>
          <p:cNvSpPr/>
          <p:nvPr/>
        </p:nvSpPr>
        <p:spPr>
          <a:xfrm>
            <a:off x="414338" y="5657850"/>
            <a:ext cx="5314950" cy="42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Weighbridge</a:t>
            </a:r>
            <a:endParaRPr lang="en-GB" dirty="0">
              <a:latin typeface="Comic Sans MS" panose="030F0702030302020204" pitchFamily="66"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704" t="30727" r="14948" b="29874"/>
          <a:stretch/>
        </p:blipFill>
        <p:spPr>
          <a:xfrm flipH="1">
            <a:off x="932329" y="3876582"/>
            <a:ext cx="3935507" cy="2131733"/>
          </a:xfrm>
          <a:prstGeom prst="rect">
            <a:avLst/>
          </a:prstGeom>
        </p:spPr>
      </p:pic>
      <p:sp>
        <p:nvSpPr>
          <p:cNvPr id="7" name="Rounded Rectangle 6"/>
          <p:cNvSpPr/>
          <p:nvPr/>
        </p:nvSpPr>
        <p:spPr>
          <a:xfrm>
            <a:off x="6185648" y="2321859"/>
            <a:ext cx="5468471" cy="19453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solidFill>
                  <a:schemeClr val="tx1"/>
                </a:solidFill>
                <a:latin typeface="Comic Sans MS" panose="030F0702030302020204" pitchFamily="66" charset="0"/>
              </a:rPr>
              <a:t>Answer:</a:t>
            </a:r>
          </a:p>
          <a:p>
            <a:pPr marL="285750" indent="-285750" algn="ctr">
              <a:buFont typeface="Courier New" panose="02070309020205020404" pitchFamily="49" charset="0"/>
              <a:buChar char="o"/>
            </a:pPr>
            <a:r>
              <a:rPr lang="en-GB" dirty="0" smtClean="0">
                <a:solidFill>
                  <a:schemeClr val="tx1"/>
                </a:solidFill>
                <a:latin typeface="Comic Sans MS" panose="030F0702030302020204" pitchFamily="66" charset="0"/>
              </a:rPr>
              <a:t>The bin lorry is also weighed on the way out after it has emptied all of its rubbish</a:t>
            </a:r>
          </a:p>
          <a:p>
            <a:pPr marL="285750" indent="-285750" algn="ctr">
              <a:buFont typeface="Courier New" panose="02070309020205020404" pitchFamily="49" charset="0"/>
              <a:buChar char="o"/>
            </a:pPr>
            <a:r>
              <a:rPr lang="en-GB" dirty="0" smtClean="0">
                <a:solidFill>
                  <a:schemeClr val="tx1"/>
                </a:solidFill>
                <a:latin typeface="Comic Sans MS" panose="030F0702030302020204" pitchFamily="66" charset="0"/>
              </a:rPr>
              <a:t>This way, the weighbridge operator can figure out how much rubbish has been collected using a simple calculation</a:t>
            </a:r>
          </a:p>
          <a:p>
            <a:pPr algn="ctr"/>
            <a:endParaRPr lang="en-GB" dirty="0">
              <a:solidFill>
                <a:schemeClr val="tx1"/>
              </a:solidFill>
              <a:latin typeface="Comic Sans MS" panose="030F0702030302020204" pitchFamily="66" charset="0"/>
            </a:endParaRPr>
          </a:p>
        </p:txBody>
      </p:sp>
      <p:sp>
        <p:nvSpPr>
          <p:cNvPr id="9" name="Rounded Rectangle 8"/>
          <p:cNvSpPr/>
          <p:nvPr/>
        </p:nvSpPr>
        <p:spPr>
          <a:xfrm>
            <a:off x="6096000" y="4625791"/>
            <a:ext cx="1443318" cy="902375"/>
          </a:xfrm>
          <a:prstGeom prst="roundRect">
            <a:avLst/>
          </a:prstGeom>
          <a:solidFill>
            <a:srgbClr val="002060"/>
          </a:solidFill>
        </p:spPr>
        <p:txBody>
          <a:bodyPr wrap="square">
            <a:spAutoFit/>
          </a:bodyPr>
          <a:lstStyle/>
          <a:p>
            <a:pPr algn="ctr"/>
            <a:r>
              <a:rPr lang="en-GB" dirty="0">
                <a:solidFill>
                  <a:schemeClr val="bg1"/>
                </a:solidFill>
                <a:latin typeface="Comic Sans MS" panose="030F0702030302020204" pitchFamily="66" charset="0"/>
              </a:rPr>
              <a:t>Weight </a:t>
            </a:r>
            <a:r>
              <a:rPr lang="en-GB" dirty="0" smtClean="0">
                <a:solidFill>
                  <a:schemeClr val="bg1"/>
                </a:solidFill>
                <a:latin typeface="Comic Sans MS" panose="030F0702030302020204" pitchFamily="66" charset="0"/>
              </a:rPr>
              <a:t>on the way in </a:t>
            </a:r>
          </a:p>
          <a:p>
            <a:pPr algn="ctr"/>
            <a:endParaRPr lang="en-GB" sz="1100" dirty="0"/>
          </a:p>
        </p:txBody>
      </p:sp>
      <p:sp>
        <p:nvSpPr>
          <p:cNvPr id="10" name="Rounded Rectangle 9"/>
          <p:cNvSpPr/>
          <p:nvPr/>
        </p:nvSpPr>
        <p:spPr>
          <a:xfrm>
            <a:off x="7978589" y="4634566"/>
            <a:ext cx="1353670" cy="1021556"/>
          </a:xfrm>
          <a:prstGeom prst="roundRect">
            <a:avLst/>
          </a:prstGeom>
          <a:solidFill>
            <a:srgbClr val="002060"/>
          </a:solidFill>
        </p:spPr>
        <p:txBody>
          <a:bodyPr wrap="square">
            <a:spAutoFit/>
          </a:bodyPr>
          <a:lstStyle/>
          <a:p>
            <a:pPr algn="ctr"/>
            <a:r>
              <a:rPr lang="en-GB" dirty="0">
                <a:solidFill>
                  <a:schemeClr val="bg1"/>
                </a:solidFill>
                <a:latin typeface="Comic Sans MS" panose="030F0702030302020204" pitchFamily="66" charset="0"/>
              </a:rPr>
              <a:t>Weight on the way out </a:t>
            </a:r>
          </a:p>
        </p:txBody>
      </p:sp>
      <p:sp>
        <p:nvSpPr>
          <p:cNvPr id="11" name="Rounded Rectangle 10"/>
          <p:cNvSpPr/>
          <p:nvPr/>
        </p:nvSpPr>
        <p:spPr>
          <a:xfrm>
            <a:off x="10103224" y="4781501"/>
            <a:ext cx="1566833" cy="715089"/>
          </a:xfrm>
          <a:prstGeom prst="roundRect">
            <a:avLst/>
          </a:prstGeom>
          <a:solidFill>
            <a:srgbClr val="00B050"/>
          </a:solidFill>
        </p:spPr>
        <p:txBody>
          <a:bodyPr wrap="square">
            <a:spAutoFit/>
          </a:bodyPr>
          <a:lstStyle/>
          <a:p>
            <a:pPr algn="ctr"/>
            <a:r>
              <a:rPr lang="en-GB" dirty="0">
                <a:solidFill>
                  <a:schemeClr val="bg1"/>
                </a:solidFill>
                <a:latin typeface="Comic Sans MS" panose="030F0702030302020204" pitchFamily="66" charset="0"/>
              </a:rPr>
              <a:t>Weight of the rubbish</a:t>
            </a:r>
          </a:p>
        </p:txBody>
      </p:sp>
      <p:sp>
        <p:nvSpPr>
          <p:cNvPr id="12" name="TextBox 11"/>
          <p:cNvSpPr txBox="1"/>
          <p:nvPr/>
        </p:nvSpPr>
        <p:spPr>
          <a:xfrm>
            <a:off x="7575176" y="4805083"/>
            <a:ext cx="309700" cy="584775"/>
          </a:xfrm>
          <a:prstGeom prst="rect">
            <a:avLst/>
          </a:prstGeom>
          <a:noFill/>
        </p:spPr>
        <p:txBody>
          <a:bodyPr wrap="none" rtlCol="0">
            <a:spAutoFit/>
          </a:bodyPr>
          <a:lstStyle/>
          <a:p>
            <a:r>
              <a:rPr lang="en-GB" sz="3200" b="1" dirty="0" smtClean="0"/>
              <a:t>-</a:t>
            </a:r>
            <a:endParaRPr lang="en-GB" sz="3200" b="1" dirty="0"/>
          </a:p>
        </p:txBody>
      </p:sp>
      <p:sp>
        <p:nvSpPr>
          <p:cNvPr id="13" name="TextBox 12"/>
          <p:cNvSpPr txBox="1"/>
          <p:nvPr/>
        </p:nvSpPr>
        <p:spPr>
          <a:xfrm flipH="1">
            <a:off x="9498523" y="4787155"/>
            <a:ext cx="801924" cy="584775"/>
          </a:xfrm>
          <a:prstGeom prst="rect">
            <a:avLst/>
          </a:prstGeom>
          <a:noFill/>
        </p:spPr>
        <p:txBody>
          <a:bodyPr wrap="square" rtlCol="0">
            <a:spAutoFit/>
          </a:bodyPr>
          <a:lstStyle/>
          <a:p>
            <a:r>
              <a:rPr lang="en-GB" sz="3200" b="1" dirty="0" smtClean="0"/>
              <a:t>=</a:t>
            </a:r>
            <a:endParaRPr lang="en-GB" sz="3200" b="1" dirty="0"/>
          </a:p>
        </p:txBody>
      </p:sp>
    </p:spTree>
    <p:extLst>
      <p:ext uri="{BB962C8B-B14F-4D97-AF65-F5344CB8AC3E}">
        <p14:creationId xmlns:p14="http://schemas.microsoft.com/office/powerpoint/2010/main" val="40276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7" grpId="0" animBg="1"/>
      <p:bldP spid="9" grpId="0" animBg="1"/>
      <p:bldP spid="10" grpId="0" animBg="1"/>
      <p:bldP spid="11" grpId="0" animBg="1"/>
      <p:bldP spid="12"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4142</TotalTime>
  <Words>2043</Words>
  <Application>Microsoft Office PowerPoint</Application>
  <PresentationFormat>Widescreen</PresentationFormat>
  <Paragraphs>221</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take_out_the_garbage</vt:lpstr>
      <vt:lpstr>Comic Sans MS</vt:lpstr>
      <vt:lpstr>Courier New</vt:lpstr>
      <vt:lpstr>Arial</vt:lpstr>
      <vt:lpstr>Calibri</vt:lpstr>
      <vt:lpstr>1_Office Theme</vt:lpstr>
      <vt:lpstr>What happens to our rubbish that does not get recycled?</vt:lpstr>
      <vt:lpstr>Aims and objectives</vt:lpstr>
      <vt:lpstr>In Rotherham, we have 4 bins</vt:lpstr>
      <vt:lpstr>1. Rubbish is collected from your home</vt:lpstr>
      <vt:lpstr>1. Rubbish is collected from your home</vt:lpstr>
      <vt:lpstr>2. It is then transported</vt:lpstr>
      <vt:lpstr>2. It is then transported</vt:lpstr>
      <vt:lpstr>2. It is then transported</vt:lpstr>
      <vt:lpstr>3. The bin lorry is weighed at the weighbridge</vt:lpstr>
      <vt:lpstr>4. The bin lorry enters the reception hall</vt:lpstr>
      <vt:lpstr>5. The vehicle reverses into a tipping bay</vt:lpstr>
      <vt:lpstr>6. The rubbish is moved by a crane</vt:lpstr>
      <vt:lpstr>6. The rubbish is moved by a crane</vt:lpstr>
      <vt:lpstr>7. The rubbish is shredded </vt:lpstr>
      <vt:lpstr>8. The Bio-Drying Hall</vt:lpstr>
      <vt:lpstr>9. Conveyors</vt:lpstr>
      <vt:lpstr>10. The trommel</vt:lpstr>
      <vt:lpstr>11. Plastics are separated</vt:lpstr>
      <vt:lpstr>12. Ferrous metals are separated</vt:lpstr>
      <vt:lpstr>13. Non-Ferrous metals are separated</vt:lpstr>
      <vt:lpstr>14. Fine materials are sieved</vt:lpstr>
      <vt:lpstr>15. Glass is separated</vt:lpstr>
      <vt:lpstr>16. Fuel is compacted</vt:lpstr>
      <vt:lpstr>16. Fuel is used for electricity</vt:lpstr>
      <vt:lpstr>In summary... </vt:lpstr>
      <vt:lpstr>What are the benefits of the facility?</vt:lpstr>
      <vt:lpstr>Landfill</vt:lpstr>
      <vt:lpstr>Recycling</vt:lpstr>
      <vt:lpstr>Does this replace recycling at home?</vt:lpstr>
      <vt:lpstr>Remember- right things, right bin!</vt:lpstr>
      <vt:lpstr>Aims and objectives</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BDR waste treatment facility</dc:title>
  <dc:creator>Rebecca Wilson</dc:creator>
  <cp:lastModifiedBy>Rebecca Wilson</cp:lastModifiedBy>
  <cp:revision>111</cp:revision>
  <dcterms:created xsi:type="dcterms:W3CDTF">2020-08-10T08:51:05Z</dcterms:created>
  <dcterms:modified xsi:type="dcterms:W3CDTF">2020-08-21T10:41:27Z</dcterms:modified>
</cp:coreProperties>
</file>