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sldIdLst>
    <p:sldId id="256" r:id="rId5"/>
    <p:sldId id="290" r:id="rId6"/>
    <p:sldId id="258" r:id="rId7"/>
    <p:sldId id="259" r:id="rId8"/>
    <p:sldId id="262" r:id="rId9"/>
    <p:sldId id="293" r:id="rId10"/>
    <p:sldId id="264" r:id="rId11"/>
    <p:sldId id="265" r:id="rId12"/>
    <p:sldId id="260" r:id="rId13"/>
    <p:sldId id="287" r:id="rId14"/>
    <p:sldId id="288" r:id="rId15"/>
    <p:sldId id="289" r:id="rId16"/>
    <p:sldId id="266" r:id="rId17"/>
    <p:sldId id="269" r:id="rId18"/>
    <p:sldId id="278" r:id="rId19"/>
    <p:sldId id="280" r:id="rId20"/>
    <p:sldId id="279" r:id="rId21"/>
    <p:sldId id="270" r:id="rId22"/>
    <p:sldId id="281" r:id="rId23"/>
    <p:sldId id="286" r:id="rId24"/>
    <p:sldId id="292" r:id="rId25"/>
    <p:sldId id="282" r:id="rId26"/>
    <p:sldId id="284" r:id="rId27"/>
    <p:sldId id="285" r:id="rId28"/>
    <p:sldId id="291"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take_out_the_garbage"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ED26E3-B807-4234-8249-87A096799E87}">
          <p14:sldIdLst/>
        </p14:section>
        <p14:section name="Introduction, aims and objectives" id="{C08D3B69-DBAE-4317-BB0A-C6090C67D8AB}">
          <p14:sldIdLst>
            <p14:sldId id="256"/>
            <p14:sldId id="290"/>
          </p14:sldIdLst>
        </p14:section>
        <p14:section name="What is waste and why is it an issue?" id="{540AAF78-4177-42A6-BEB0-BD5C538DA1D3}">
          <p14:sldIdLst>
            <p14:sldId id="258"/>
            <p14:sldId id="259"/>
            <p14:sldId id="262"/>
            <p14:sldId id="293"/>
            <p14:sldId id="264"/>
            <p14:sldId id="265"/>
          </p14:sldIdLst>
        </p14:section>
        <p14:section name="The 3Rs" id="{4EAE4A99-3067-4F56-99D6-FA5F7C6114CC}">
          <p14:sldIdLst>
            <p14:sldId id="260"/>
            <p14:sldId id="287"/>
            <p14:sldId id="288"/>
            <p14:sldId id="289"/>
            <p14:sldId id="266"/>
          </p14:sldIdLst>
        </p14:section>
        <p14:section name="Rotherham" id="{23877561-1922-4E9F-B985-159022E6B31F}">
          <p14:sldIdLst>
            <p14:sldId id="269"/>
            <p14:sldId id="278"/>
            <p14:sldId id="280"/>
            <p14:sldId id="279"/>
          </p14:sldIdLst>
        </p14:section>
        <p14:section name="Why should we recycle?" id="{54BEEBEB-4344-46D2-8A46-21897033B71A}">
          <p14:sldIdLst>
            <p14:sldId id="270"/>
            <p14:sldId id="281"/>
            <p14:sldId id="286"/>
            <p14:sldId id="292"/>
            <p14:sldId id="282"/>
          </p14:sldIdLst>
        </p14:section>
        <p14:section name="Conclusion" id="{19C306F6-9746-49C2-9B71-70A1B53DBFB8}">
          <p14:sldIdLst>
            <p14:sldId id="284"/>
            <p14:sldId id="285"/>
            <p14:sldId id="291"/>
          </p14:sldIdLst>
        </p14:section>
      </p14:sectionLst>
    </p:ext>
    <p:ext uri="{EFAFB233-063F-42B5-8137-9DF3F51BA10A}">
      <p15:sldGuideLst xmlns:p15="http://schemas.microsoft.com/office/powerpoint/2012/main">
        <p15:guide id="1" orient="horz" pos="188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BE05F-8B3F-43D7-AA57-E73EACB436CA}" v="89" dt="2025-04-09T12:38:13.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83314" autoAdjust="0"/>
  </p:normalViewPr>
  <p:slideViewPr>
    <p:cSldViewPr snapToGrid="0" showGuides="1">
      <p:cViewPr varScale="1">
        <p:scale>
          <a:sx n="95" d="100"/>
          <a:sy n="95" d="100"/>
        </p:scale>
        <p:origin x="1146" y="78"/>
      </p:cViewPr>
      <p:guideLst>
        <p:guide orient="horz" pos="188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0EFBE05F-8B3F-43D7-AA57-E73EACB436CA}"/>
    <pc:docChg chg="modSld addSection modSection">
      <pc:chgData name="Rebecca Wilson" userId="64cd8bce-7890-4c37-b3e1-072c1b583e6a" providerId="ADAL" clId="{0EFBE05F-8B3F-43D7-AA57-E73EACB436CA}" dt="2025-04-09T12:38:28.437" v="116" actId="20577"/>
      <pc:docMkLst>
        <pc:docMk/>
      </pc:docMkLst>
      <pc:sldChg chg="modSp">
        <pc:chgData name="Rebecca Wilson" userId="64cd8bce-7890-4c37-b3e1-072c1b583e6a" providerId="ADAL" clId="{0EFBE05F-8B3F-43D7-AA57-E73EACB436CA}" dt="2025-04-09T12:38:13.046" v="101" actId="20577"/>
        <pc:sldMkLst>
          <pc:docMk/>
          <pc:sldMk cId="624842765" sldId="269"/>
        </pc:sldMkLst>
        <pc:spChg chg="mod">
          <ac:chgData name="Rebecca Wilson" userId="64cd8bce-7890-4c37-b3e1-072c1b583e6a" providerId="ADAL" clId="{0EFBE05F-8B3F-43D7-AA57-E73EACB436CA}" dt="2025-04-09T12:38:13.046" v="101" actId="20577"/>
          <ac:spMkLst>
            <pc:docMk/>
            <pc:sldMk cId="624842765" sldId="269"/>
            <ac:spMk id="2" creationId="{00000000-0000-0000-0000-000000000000}"/>
          </ac:spMkLst>
        </pc:spChg>
      </pc:sldChg>
      <pc:sldChg chg="modNotesTx">
        <pc:chgData name="Rebecca Wilson" userId="64cd8bce-7890-4c37-b3e1-072c1b583e6a" providerId="ADAL" clId="{0EFBE05F-8B3F-43D7-AA57-E73EACB436CA}" dt="2025-04-09T08:41:01.935" v="3"/>
        <pc:sldMkLst>
          <pc:docMk/>
          <pc:sldMk cId="3794458970" sldId="270"/>
        </pc:sldMkLst>
      </pc:sldChg>
      <pc:sldChg chg="modSp mod modNotesTx">
        <pc:chgData name="Rebecca Wilson" userId="64cd8bce-7890-4c37-b3e1-072c1b583e6a" providerId="ADAL" clId="{0EFBE05F-8B3F-43D7-AA57-E73EACB436CA}" dt="2025-04-09T12:38:19.327" v="106" actId="20577"/>
        <pc:sldMkLst>
          <pc:docMk/>
          <pc:sldMk cId="3725106" sldId="278"/>
        </pc:sldMkLst>
        <pc:spChg chg="mod">
          <ac:chgData name="Rebecca Wilson" userId="64cd8bce-7890-4c37-b3e1-072c1b583e6a" providerId="ADAL" clId="{0EFBE05F-8B3F-43D7-AA57-E73EACB436CA}" dt="2025-04-09T12:38:19.327" v="106" actId="20577"/>
          <ac:spMkLst>
            <pc:docMk/>
            <pc:sldMk cId="3725106" sldId="278"/>
            <ac:spMk id="2" creationId="{00000000-0000-0000-0000-000000000000}"/>
          </ac:spMkLst>
        </pc:spChg>
      </pc:sldChg>
      <pc:sldChg chg="modSp mod modNotesTx">
        <pc:chgData name="Rebecca Wilson" userId="64cd8bce-7890-4c37-b3e1-072c1b583e6a" providerId="ADAL" clId="{0EFBE05F-8B3F-43D7-AA57-E73EACB436CA}" dt="2025-04-09T12:38:28.437" v="116" actId="20577"/>
        <pc:sldMkLst>
          <pc:docMk/>
          <pc:sldMk cId="3021301587" sldId="279"/>
        </pc:sldMkLst>
        <pc:spChg chg="mod">
          <ac:chgData name="Rebecca Wilson" userId="64cd8bce-7890-4c37-b3e1-072c1b583e6a" providerId="ADAL" clId="{0EFBE05F-8B3F-43D7-AA57-E73EACB436CA}" dt="2025-04-09T12:38:28.437" v="116" actId="20577"/>
          <ac:spMkLst>
            <pc:docMk/>
            <pc:sldMk cId="3021301587" sldId="279"/>
            <ac:spMk id="2" creationId="{00000000-0000-0000-0000-000000000000}"/>
          </ac:spMkLst>
        </pc:spChg>
      </pc:sldChg>
      <pc:sldChg chg="modSp mod modNotesTx">
        <pc:chgData name="Rebecca Wilson" userId="64cd8bce-7890-4c37-b3e1-072c1b583e6a" providerId="ADAL" clId="{0EFBE05F-8B3F-43D7-AA57-E73EACB436CA}" dt="2025-04-09T12:38:24.843" v="111" actId="20577"/>
        <pc:sldMkLst>
          <pc:docMk/>
          <pc:sldMk cId="532676881" sldId="280"/>
        </pc:sldMkLst>
        <pc:spChg chg="mod">
          <ac:chgData name="Rebecca Wilson" userId="64cd8bce-7890-4c37-b3e1-072c1b583e6a" providerId="ADAL" clId="{0EFBE05F-8B3F-43D7-AA57-E73EACB436CA}" dt="2025-04-09T12:38:24.843" v="111" actId="20577"/>
          <ac:spMkLst>
            <pc:docMk/>
            <pc:sldMk cId="532676881" sldId="280"/>
            <ac:spMk id="2" creationId="{00000000-0000-0000-0000-000000000000}"/>
          </ac:spMkLst>
        </pc:spChg>
      </pc:sldChg>
      <pc:sldChg chg="modNotesTx">
        <pc:chgData name="Rebecca Wilson" userId="64cd8bce-7890-4c37-b3e1-072c1b583e6a" providerId="ADAL" clId="{0EFBE05F-8B3F-43D7-AA57-E73EACB436CA}" dt="2025-04-09T08:41:09.825" v="4"/>
        <pc:sldMkLst>
          <pc:docMk/>
          <pc:sldMk cId="1473500023" sldId="281"/>
        </pc:sldMkLst>
      </pc:sldChg>
      <pc:sldChg chg="modNotesTx">
        <pc:chgData name="Rebecca Wilson" userId="64cd8bce-7890-4c37-b3e1-072c1b583e6a" providerId="ADAL" clId="{0EFBE05F-8B3F-43D7-AA57-E73EACB436CA}" dt="2025-04-09T08:41:22.216" v="5"/>
        <pc:sldMkLst>
          <pc:docMk/>
          <pc:sldMk cId="1292133897" sldId="282"/>
        </pc:sldMkLst>
      </pc:sldChg>
      <pc:sldChg chg="modSp">
        <pc:chgData name="Rebecca Wilson" userId="64cd8bce-7890-4c37-b3e1-072c1b583e6a" providerId="ADAL" clId="{0EFBE05F-8B3F-43D7-AA57-E73EACB436CA}" dt="2025-04-09T08:42:49.296" v="88" actId="20577"/>
        <pc:sldMkLst>
          <pc:docMk/>
          <pc:sldMk cId="2298350829" sldId="285"/>
        </pc:sldMkLst>
        <pc:spChg chg="mod">
          <ac:chgData name="Rebecca Wilson" userId="64cd8bce-7890-4c37-b3e1-072c1b583e6a" providerId="ADAL" clId="{0EFBE05F-8B3F-43D7-AA57-E73EACB436CA}" dt="2025-04-09T08:42:49.296" v="88" actId="20577"/>
          <ac:spMkLst>
            <pc:docMk/>
            <pc:sldMk cId="2298350829" sldId="28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introduce the 3Rs to key stage 2.</a:t>
            </a:r>
          </a:p>
          <a:p>
            <a:r>
              <a:rPr lang="en-GB" dirty="0"/>
              <a:t>Reduce, reuse, recycle will be phrases they will hear throughout their education and this acts as an introduction to the concepts with some real life examples.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specific to Rotherham Residents. For other areas, please check out our website.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a:t>
            </a:fld>
            <a:endParaRPr lang="en-GB"/>
          </a:p>
        </p:txBody>
      </p:sp>
    </p:spTree>
    <p:extLst>
      <p:ext uri="{BB962C8B-B14F-4D97-AF65-F5344CB8AC3E}">
        <p14:creationId xmlns:p14="http://schemas.microsoft.com/office/powerpoint/2010/main" val="214810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means using things again and again instead of throwing them away!</a:t>
            </a:r>
          </a:p>
          <a:p>
            <a:endParaRPr lang="en-US" dirty="0"/>
          </a:p>
          <a:p>
            <a:endParaRPr lang="en-US" dirty="0"/>
          </a:p>
          <a:p>
            <a:pPr marL="171450" indent="-171450">
              <a:buFont typeface="Arial" panose="020B0604020202020204" pitchFamily="34" charset="0"/>
              <a:buChar char="•"/>
            </a:pPr>
            <a:r>
              <a:rPr lang="en-GB" dirty="0">
                <a:latin typeface="Comic Sans MS"/>
                <a:cs typeface="Arial"/>
              </a:rPr>
              <a:t>Using a refillable water bottle</a:t>
            </a:r>
            <a:endParaRPr lang="en-GB" dirty="0"/>
          </a:p>
          <a:p>
            <a:pPr marL="171450" indent="-171450">
              <a:buFont typeface="Arial" panose="020B0604020202020204" pitchFamily="34" charset="0"/>
              <a:buChar char="•"/>
            </a:pPr>
            <a:r>
              <a:rPr lang="en-GB" dirty="0"/>
              <a:t>Repairing broken tots and clothes</a:t>
            </a:r>
          </a:p>
          <a:p>
            <a:pPr marL="171450" indent="-171450">
              <a:buFont typeface="Arial" panose="020B0604020202020204" pitchFamily="34" charset="0"/>
              <a:buChar char="•"/>
            </a:pPr>
            <a:r>
              <a:rPr lang="en-GB" dirty="0"/>
              <a:t>Taking things to the charity shops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your class if they can think of any other reusing examples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11</a:t>
            </a:fld>
            <a:endParaRPr lang="en-GB"/>
          </a:p>
        </p:txBody>
      </p:sp>
    </p:spTree>
    <p:extLst>
      <p:ext uri="{BB962C8B-B14F-4D97-AF65-F5344CB8AC3E}">
        <p14:creationId xmlns:p14="http://schemas.microsoft.com/office/powerpoint/2010/main" val="889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12</a:t>
            </a:fld>
            <a:endParaRPr lang="en-GB"/>
          </a:p>
        </p:txBody>
      </p:sp>
    </p:spTree>
    <p:extLst>
      <p:ext uri="{BB962C8B-B14F-4D97-AF65-F5344CB8AC3E}">
        <p14:creationId xmlns:p14="http://schemas.microsoft.com/office/powerpoint/2010/main" val="24408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put different items in different colour bins at home. This makes it easy to recycle the items as they can be separated into different materials more easy.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13</a:t>
            </a:fld>
            <a:endParaRPr lang="en-GB"/>
          </a:p>
        </p:txBody>
      </p:sp>
    </p:spTree>
    <p:extLst>
      <p:ext uri="{BB962C8B-B14F-4D97-AF65-F5344CB8AC3E}">
        <p14:creationId xmlns:p14="http://schemas.microsoft.com/office/powerpoint/2010/main" val="155821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Rotherham we have 3 or 4 bins – this depends on your household/ paid garden waste service</a:t>
            </a:r>
          </a:p>
          <a:p>
            <a:endParaRPr lang="en-GB" dirty="0"/>
          </a:p>
          <a:p>
            <a:r>
              <a:rPr lang="en-GB" dirty="0"/>
              <a:t>The green bin is for our paper and cardboard</a:t>
            </a:r>
          </a:p>
          <a:p>
            <a:endParaRPr lang="en-GB" dirty="0"/>
          </a:p>
          <a:p>
            <a:endParaRPr lang="en-GB" dirty="0"/>
          </a:p>
          <a:p>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14</a:t>
            </a:fld>
            <a:endParaRPr lang="en-GB"/>
          </a:p>
        </p:txBody>
      </p:sp>
    </p:spTree>
    <p:extLst>
      <p:ext uri="{BB962C8B-B14F-4D97-AF65-F5344CB8AC3E}">
        <p14:creationId xmlns:p14="http://schemas.microsoft.com/office/powerpoint/2010/main" val="187820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our mixed recycling </a:t>
            </a:r>
          </a:p>
          <a:p>
            <a:r>
              <a:rPr lang="en-GB" dirty="0"/>
              <a:t>This includes:</a:t>
            </a:r>
          </a:p>
          <a:p>
            <a:pPr marL="171450" indent="-171450">
              <a:buFont typeface="Arial" panose="020B0604020202020204" pitchFamily="34" charset="0"/>
              <a:buChar char="•"/>
            </a:pPr>
            <a:r>
              <a:rPr lang="en-GB" dirty="0"/>
              <a:t>Plastic bottles – pop bottles, shampoo bottles, water bottles</a:t>
            </a:r>
          </a:p>
          <a:p>
            <a:pPr marL="171450" indent="-171450">
              <a:buFont typeface="Arial" panose="020B0604020202020204" pitchFamily="34" charset="0"/>
              <a:buChar char="•"/>
            </a:pPr>
            <a:r>
              <a:rPr lang="en-GB" dirty="0"/>
              <a:t>Plastic pots – yoghurt pots, cream pots</a:t>
            </a:r>
          </a:p>
          <a:p>
            <a:pPr marL="171450" indent="-171450">
              <a:buFont typeface="Arial" panose="020B0604020202020204" pitchFamily="34" charset="0"/>
              <a:buChar char="•"/>
            </a:pPr>
            <a:r>
              <a:rPr lang="en-GB" dirty="0"/>
              <a:t>Plastic tubs- ice cream tubs, butter tubs</a:t>
            </a:r>
          </a:p>
          <a:p>
            <a:pPr marL="171450" indent="-171450">
              <a:buFont typeface="Arial" panose="020B0604020202020204" pitchFamily="34" charset="0"/>
              <a:buChar char="•"/>
            </a:pPr>
            <a:r>
              <a:rPr lang="en-GB" dirty="0"/>
              <a:t>Plastic trays- fruit trays, meat trays</a:t>
            </a:r>
          </a:p>
          <a:p>
            <a:pPr marL="171450" indent="-171450">
              <a:buFont typeface="Arial" panose="020B0604020202020204" pitchFamily="34" charset="0"/>
              <a:buChar char="•"/>
            </a:pPr>
            <a:r>
              <a:rPr lang="en-GB" dirty="0"/>
              <a:t>Tins – beans, tuna, sweetcorn</a:t>
            </a:r>
          </a:p>
          <a:p>
            <a:pPr marL="171450" indent="-171450">
              <a:buFont typeface="Arial" panose="020B0604020202020204" pitchFamily="34" charset="0"/>
              <a:buChar char="•"/>
            </a:pPr>
            <a:r>
              <a:rPr lang="en-GB" dirty="0"/>
              <a:t>Cans – pop cans</a:t>
            </a:r>
          </a:p>
          <a:p>
            <a:pPr marL="171450" indent="-171450">
              <a:buFont typeface="Arial" panose="020B0604020202020204" pitchFamily="34" charset="0"/>
              <a:buChar char="•"/>
            </a:pPr>
            <a:r>
              <a:rPr lang="en-GB" dirty="0"/>
              <a:t>Glass bottles- pop glass bottles</a:t>
            </a:r>
          </a:p>
          <a:p>
            <a:pPr marL="171450" indent="-171450">
              <a:buFont typeface="Arial" panose="020B0604020202020204" pitchFamily="34" charset="0"/>
              <a:buChar char="•"/>
            </a:pPr>
            <a:r>
              <a:rPr lang="en-GB" dirty="0"/>
              <a:t>Glass jars – jam jars, sauce jars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391251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brown bin is for garden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everyone will have this bin as not everyone wants/needs one and it is a paid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313018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pink lid bin is for the things we cannot recycle at home </a:t>
            </a:r>
          </a:p>
          <a:p>
            <a:endParaRPr lang="en-GB" dirty="0"/>
          </a:p>
          <a:p>
            <a:r>
              <a:rPr lang="en-GB" dirty="0"/>
              <a:t>This could be nappies, soft plastic packaging and food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a:p>
        </p:txBody>
      </p:sp>
    </p:spTree>
    <p:extLst>
      <p:ext uri="{BB962C8B-B14F-4D97-AF65-F5344CB8AC3E}">
        <p14:creationId xmlns:p14="http://schemas.microsoft.com/office/powerpoint/2010/main" val="150352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very important because it helps keep our oceans and beaches clean.</a:t>
            </a:r>
          </a:p>
          <a:p>
            <a:endParaRPr lang="en-GB" dirty="0"/>
          </a:p>
          <a:p>
            <a:pPr marL="171450" indent="-171450">
              <a:buFont typeface="Arial" panose="020B0604020202020204" pitchFamily="34" charset="0"/>
              <a:buChar char="•"/>
            </a:pPr>
            <a:r>
              <a:rPr lang="en-GB" dirty="0"/>
              <a:t>A lot (80%) of the plastic found in the ocean comes from land based sources including litter, micro plastics and runoff.</a:t>
            </a:r>
          </a:p>
          <a:p>
            <a:pPr marL="171450" indent="-171450">
              <a:buFont typeface="Arial" panose="020B0604020202020204" pitchFamily="34" charset="0"/>
              <a:buChar char="•"/>
            </a:pPr>
            <a:r>
              <a:rPr lang="en-GB" dirty="0"/>
              <a:t>Many sea animals mistake plastic for food. Eating too much of this will make them very poorly.</a:t>
            </a:r>
          </a:p>
          <a:p>
            <a:pPr marL="171450" indent="-171450">
              <a:buFont typeface="Arial" panose="020B0604020202020204" pitchFamily="34" charset="0"/>
              <a:buChar char="•"/>
            </a:pPr>
            <a:r>
              <a:rPr lang="en-GB" dirty="0"/>
              <a:t>If plastics are recycled at home properly, they won’t end up in our oceans!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a:p>
        </p:txBody>
      </p:sp>
    </p:spTree>
    <p:extLst>
      <p:ext uri="{BB962C8B-B14F-4D97-AF65-F5344CB8AC3E}">
        <p14:creationId xmlns:p14="http://schemas.microsoft.com/office/powerpoint/2010/main" val="353683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 plastic bottles can be recycled into a fleece jacket!</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19</a:t>
            </a:fld>
            <a:endParaRPr lang="en-GB"/>
          </a:p>
        </p:txBody>
      </p:sp>
    </p:spTree>
    <p:extLst>
      <p:ext uri="{BB962C8B-B14F-4D97-AF65-F5344CB8AC3E}">
        <p14:creationId xmlns:p14="http://schemas.microsoft.com/office/powerpoint/2010/main" val="277052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helps our planet and all the people and animals on it.</a:t>
            </a:r>
          </a:p>
          <a:p>
            <a:endParaRPr lang="en-GB" dirty="0"/>
          </a:p>
          <a:p>
            <a:r>
              <a:rPr lang="en-GB" dirty="0"/>
              <a:t>We recycle to look after our planet and help stop climate change.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22</a:t>
            </a:fld>
            <a:endParaRPr lang="en-GB"/>
          </a:p>
        </p:txBody>
      </p:sp>
    </p:spTree>
    <p:extLst>
      <p:ext uri="{BB962C8B-B14F-4D97-AF65-F5344CB8AC3E}">
        <p14:creationId xmlns:p14="http://schemas.microsoft.com/office/powerpoint/2010/main" val="17506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to ask your class:</a:t>
            </a:r>
          </a:p>
          <a:p>
            <a:endParaRPr lang="en-GB" dirty="0"/>
          </a:p>
          <a:p>
            <a:r>
              <a:rPr lang="en-GB" dirty="0"/>
              <a:t>What is waste? You may also hear it called other words such as rubbish, trash, junk, garbage, or litter.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3</a:t>
            </a:fld>
            <a:endParaRPr lang="en-GB"/>
          </a:p>
        </p:txBody>
      </p:sp>
    </p:spTree>
    <p:extLst>
      <p:ext uri="{BB962C8B-B14F-4D97-AF65-F5344CB8AC3E}">
        <p14:creationId xmlns:p14="http://schemas.microsoft.com/office/powerpoint/2010/main" val="296099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it anymore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4</a:t>
            </a:fld>
            <a:endParaRPr lang="en-GB"/>
          </a:p>
        </p:txBody>
      </p:sp>
    </p:spTree>
    <p:extLst>
      <p:ext uri="{BB962C8B-B14F-4D97-AF65-F5344CB8AC3E}">
        <p14:creationId xmlns:p14="http://schemas.microsoft.com/office/powerpoint/2010/main" val="204320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fld id="{8BA6E4DE-9F4F-4042-8B12-D315981466AC}" type="slidenum">
              <a:rPr lang="en-GB" smtClean="0"/>
              <a:t>5</a:t>
            </a:fld>
            <a:endParaRPr lang="en-GB"/>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a lot of waste in our country.</a:t>
            </a:r>
          </a:p>
          <a:p>
            <a:r>
              <a:rPr lang="en-US" dirty="0"/>
              <a:t>In the UK, households produce 31 MILLION TONNES of waste a year! </a:t>
            </a:r>
          </a:p>
          <a:p>
            <a:endParaRPr lang="en-US" dirty="0"/>
          </a:p>
          <a:p>
            <a:r>
              <a:rPr lang="en-US" dirty="0"/>
              <a:t>Do you think this is a lot?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equivalent to the weight of three and a half million double-decker buses, a queue of which would go around the world two and a half times. </a:t>
            </a:r>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7</a:t>
            </a:fld>
            <a:endParaRPr lang="en-GB"/>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managed correctly, waste can cause many problems</a:t>
            </a:r>
          </a:p>
          <a:p>
            <a:pPr marL="171450" indent="-171450">
              <a:buFont typeface="Arial" panose="020B0604020202020204" pitchFamily="34" charset="0"/>
              <a:buChar char="•"/>
            </a:pPr>
            <a:r>
              <a:rPr lang="en-GB" dirty="0"/>
              <a:t>It can be really smelly and not very nice to be around</a:t>
            </a:r>
          </a:p>
          <a:p>
            <a:pPr marL="171450" indent="-171450">
              <a:buFont typeface="Arial" panose="020B0604020202020204" pitchFamily="34" charset="0"/>
              <a:buChar char="•"/>
            </a:pPr>
            <a:r>
              <a:rPr lang="en-GB" dirty="0"/>
              <a:t>It can hurt animals and people (e.g. a duck could get caught in a piece of plastic, or a person could trip up on litter)</a:t>
            </a:r>
          </a:p>
          <a:p>
            <a:pPr marL="171450" indent="-171450">
              <a:buFont typeface="Arial" panose="020B0604020202020204" pitchFamily="34" charset="0"/>
              <a:buChar char="•"/>
            </a:pPr>
            <a:r>
              <a:rPr lang="en-GB" dirty="0"/>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dirty="0"/>
              <a:t>A lot of items are made from materials that take a long time to get rid of (e.g. toothbrush and bag are made from plastic, which takes hundreds of years to rot away) and some items are hard to get rid of because they are too big (e.g. fridges and sofas)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8</a:t>
            </a:fld>
            <a:endParaRPr lang="en-GB"/>
          </a:p>
        </p:txBody>
      </p:sp>
    </p:spTree>
    <p:extLst>
      <p:ext uri="{BB962C8B-B14F-4D97-AF65-F5344CB8AC3E}">
        <p14:creationId xmlns:p14="http://schemas.microsoft.com/office/powerpoint/2010/main" val="344886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9</a:t>
            </a:fld>
            <a:endParaRPr lang="en-GB"/>
          </a:p>
        </p:txBody>
      </p:sp>
    </p:spTree>
    <p:extLst>
      <p:ext uri="{BB962C8B-B14F-4D97-AF65-F5344CB8AC3E}">
        <p14:creationId xmlns:p14="http://schemas.microsoft.com/office/powerpoint/2010/main" val="101827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r>
              <a:rPr lang="en-GB" dirty="0"/>
              <a:t>This could be by thinking before you buy and only buy what you need.</a:t>
            </a:r>
          </a:p>
          <a:p>
            <a:endParaRPr lang="en-GB" dirty="0"/>
          </a:p>
          <a:p>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10</a:t>
            </a:fld>
            <a:endParaRPr lang="en-GB"/>
          </a:p>
        </p:txBody>
      </p:sp>
    </p:spTree>
    <p:extLst>
      <p:ext uri="{BB962C8B-B14F-4D97-AF65-F5344CB8AC3E}">
        <p14:creationId xmlns:p14="http://schemas.microsoft.com/office/powerpoint/2010/main" val="366700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09/04/2025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09/04/2025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09/04/2025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09/04/2025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5.png"/><Relationship Id="rId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image" Target="../media/image25.jpeg"/><Relationship Id="rId9" Type="http://schemas.openxmlformats.org/officeDocument/2006/relationships/image" Target="../media/image3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3.png"/><Relationship Id="rId5" Type="http://schemas.openxmlformats.org/officeDocument/2006/relationships/image" Target="../media/image26.jpeg"/><Relationship Id="rId10" Type="http://schemas.openxmlformats.org/officeDocument/2006/relationships/image" Target="../media/image42.png"/><Relationship Id="rId4" Type="http://schemas.openxmlformats.org/officeDocument/2006/relationships/image" Target="../media/image25.jpe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jpe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hyperlink" Target="http://www.recyclenow.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dirty="0">
                <a:solidFill>
                  <a:srgbClr val="92D050"/>
                </a:solidFill>
                <a:latin typeface="take_out_the_garbage" panose="02000500000000000000" pitchFamily="2" charset="0"/>
              </a:rPr>
              <a:t>The 3R’s</a:t>
            </a:r>
            <a:br>
              <a:rPr lang="en-GB" sz="16600" dirty="0">
                <a:solidFill>
                  <a:srgbClr val="92D050"/>
                </a:solidFill>
                <a:latin typeface="take_out_the_garbage" panose="02000500000000000000" pitchFamily="2" charset="0"/>
              </a:rPr>
            </a:br>
            <a:endParaRPr lang="en-GB" sz="16600" dirty="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algn="ctr"/>
            <a:r>
              <a:rPr lang="en-GB" sz="8800" dirty="0">
                <a:solidFill>
                  <a:schemeClr val="bg1"/>
                </a:solidFill>
                <a:latin typeface="take_out_the_garbage" panose="02000500000000000000" pitchFamily="2" charset="0"/>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latin typeface="Comic Sans MS"/>
                <a:cs typeface="Arial"/>
              </a:rPr>
              <a:t>Redesigning items so that they use fewer resources to make them </a:t>
            </a:r>
            <a:endParaRPr lang="en-GB" sz="2400" dirty="0"/>
          </a:p>
          <a:p>
            <a:r>
              <a:rPr lang="en-GB" sz="2400" dirty="0">
                <a:latin typeface="Comic Sans MS"/>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No plastic film</a:t>
            </a:r>
          </a:p>
        </p:txBody>
      </p:sp>
      <p:sp>
        <p:nvSpPr>
          <p:cNvPr id="7" name="TextBox 6"/>
          <p:cNvSpPr txBox="1"/>
          <p:nvPr/>
        </p:nvSpPr>
        <p:spPr>
          <a:xfrm>
            <a:off x="3631052" y="5876318"/>
            <a:ext cx="2464948" cy="715089"/>
          </a:xfrm>
          <a:prstGeom prst="roundRect">
            <a:avLst/>
          </a:prstGeom>
          <a:solidFill>
            <a:schemeClr val="accent4"/>
          </a:solidFill>
          <a:ln>
            <a:noFill/>
          </a:ln>
        </p:spPr>
        <p:txBody>
          <a:bodyPr wrap="square" rtlCol="0">
            <a:spAutoFit/>
          </a:bodyPr>
          <a:lstStyle/>
          <a:p>
            <a:pPr algn="ctr"/>
            <a:r>
              <a:rPr lang="en-GB" dirty="0">
                <a:latin typeface="Comic Sans MS" panose="030F0702030302020204" pitchFamily="66" charset="0"/>
              </a:rPr>
              <a:t>£4.00 or 16p a serving</a:t>
            </a:r>
          </a:p>
        </p:txBody>
      </p:sp>
      <p:sp>
        <p:nvSpPr>
          <p:cNvPr id="17" name="TextBox 16"/>
          <p:cNvSpPr txBox="1"/>
          <p:nvPr/>
        </p:nvSpPr>
        <p:spPr>
          <a:xfrm>
            <a:off x="6924764" y="5779670"/>
            <a:ext cx="2464948" cy="715089"/>
          </a:xfrm>
          <a:prstGeom prst="roundRect">
            <a:avLst/>
          </a:prstGeom>
          <a:solidFill>
            <a:schemeClr val="accent4"/>
          </a:solidFill>
        </p:spPr>
        <p:txBody>
          <a:bodyPr wrap="square" rtlCol="0">
            <a:spAutoFit/>
          </a:bodyPr>
          <a:lstStyle/>
          <a:p>
            <a:pPr algn="ctr"/>
            <a:r>
              <a:rPr lang="en-GB" dirty="0">
                <a:latin typeface="Comic Sans MS" panose="030F0702030302020204" pitchFamily="66" charset="0"/>
              </a:rPr>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omic Sans MS"/>
              </a:rPr>
              <a:t>Which will make more waste?</a:t>
            </a:r>
          </a:p>
        </p:txBody>
      </p:sp>
    </p:spTree>
    <p:extLst>
      <p:ext uri="{BB962C8B-B14F-4D97-AF65-F5344CB8AC3E}">
        <p14:creationId xmlns:p14="http://schemas.microsoft.com/office/powerpoint/2010/main" val="21587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dirty="0"/>
              <a:t>Reuse</a:t>
            </a:r>
          </a:p>
          <a:p>
            <a:r>
              <a:rPr lang="en-GB" dirty="0">
                <a:latin typeface="Comic Sans MS"/>
                <a:cs typeface="Arial"/>
              </a:rPr>
              <a:t>Using reusable items instead of disposable ones e.g. water bottles and shopping bags </a:t>
            </a:r>
            <a:endParaRPr lang="en-GB" dirty="0"/>
          </a:p>
          <a:p>
            <a:r>
              <a:rPr lang="en-GB" dirty="0"/>
              <a:t>Repairing broken items instead of throwing them away </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02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6" name="TextBox 5"/>
          <p:cNvSpPr txBox="1"/>
          <p:nvPr/>
        </p:nvSpPr>
        <p:spPr>
          <a:xfrm>
            <a:off x="910865" y="1388057"/>
            <a:ext cx="10807321" cy="2308324"/>
          </a:xfrm>
          <a:prstGeom prst="rect">
            <a:avLst/>
          </a:prstGeom>
          <a:noFill/>
        </p:spPr>
        <p:txBody>
          <a:bodyPr wrap="square" rtlCol="0" anchor="t">
            <a:spAutoFit/>
          </a:bodyPr>
          <a:lstStyle/>
          <a:p>
            <a:r>
              <a:rPr lang="en-GB" sz="2400" b="1" dirty="0">
                <a:latin typeface="Comic Sans MS" panose="030F0702030302020204" pitchFamily="66" charset="0"/>
              </a:rPr>
              <a:t>Recycling</a:t>
            </a:r>
          </a:p>
          <a:p>
            <a:pPr marL="342900" indent="-342900">
              <a:buFont typeface="Arial" panose="020B0604020202020204" pitchFamily="34" charset="0"/>
              <a:buChar char="•"/>
            </a:pPr>
            <a:r>
              <a:rPr lang="en-GB" sz="2400" dirty="0">
                <a:latin typeface="Comic Sans MS"/>
              </a:rPr>
              <a:t>Putting the correct items in the correct bins at home (and, if possible,  at school)</a:t>
            </a:r>
          </a:p>
          <a:p>
            <a:pPr marL="342900" indent="-342900">
              <a:buFont typeface="Arial" panose="020B0604020202020204" pitchFamily="34" charset="0"/>
              <a:buChar char="•"/>
            </a:pPr>
            <a:r>
              <a:rPr lang="en-GB" sz="24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2400" dirty="0">
                <a:latin typeface="Comic Sans MS" panose="030F0702030302020204" pitchFamily="66" charset="0"/>
              </a:rPr>
              <a:t>Taking your recycling to the recycling centre or bring bank </a:t>
            </a:r>
          </a:p>
          <a:p>
            <a:endParaRPr lang="en-GB" sz="2400" dirty="0">
              <a:latin typeface="Comic Sans MS" panose="030F0702030302020204"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6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522491">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3002528" y="133963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16" name="TextBox 15"/>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62484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1" grpId="0" animBg="1"/>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2984166" y="1286051"/>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078055" y="2156533"/>
            <a:ext cx="1010213" cy="646331"/>
          </a:xfrm>
          <a:prstGeom prst="rect">
            <a:avLst/>
          </a:prstGeom>
          <a:noFill/>
        </p:spPr>
        <p:txBody>
          <a:bodyPr wrap="none" rtlCol="0">
            <a:spAutoFit/>
          </a:bodyPr>
          <a:lstStyle/>
          <a:p>
            <a:r>
              <a:rPr lang="en-GB" dirty="0">
                <a:latin typeface="Comic Sans MS" panose="030F0702030302020204" pitchFamily="66" charset="0"/>
              </a:rPr>
              <a:t>Plastic</a:t>
            </a:r>
          </a:p>
          <a:p>
            <a:r>
              <a:rPr lang="en-GB" dirty="0">
                <a:latin typeface="Comic Sans MS" panose="030F0702030302020204" pitchFamily="66" charset="0"/>
              </a:rPr>
              <a:t>Bottles</a:t>
            </a:r>
          </a:p>
        </p:txBody>
      </p:sp>
      <p:sp>
        <p:nvSpPr>
          <p:cNvPr id="20" name="TextBox 19"/>
          <p:cNvSpPr txBox="1"/>
          <p:nvPr/>
        </p:nvSpPr>
        <p:spPr>
          <a:xfrm>
            <a:off x="7279218" y="3707872"/>
            <a:ext cx="833710" cy="369332"/>
          </a:xfrm>
          <a:prstGeom prst="rect">
            <a:avLst/>
          </a:prstGeom>
          <a:noFill/>
        </p:spPr>
        <p:txBody>
          <a:bodyPr wrap="square" rtlCol="0">
            <a:spAutoFit/>
          </a:bodyPr>
          <a:lstStyle/>
          <a:p>
            <a:r>
              <a:rPr lang="en-GB" dirty="0">
                <a:latin typeface="Comic Sans MS" panose="030F0702030302020204" pitchFamily="66" charset="0"/>
              </a:rPr>
              <a:t>Cans</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228202" y="1833094"/>
            <a:ext cx="931807" cy="1863614"/>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207326" y="3806562"/>
            <a:ext cx="466595" cy="1466356"/>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4887" y="3771212"/>
            <a:ext cx="1259991" cy="1229476"/>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316" y="4171877"/>
            <a:ext cx="709372" cy="1233690"/>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27327" y="1744276"/>
            <a:ext cx="804897" cy="1209236"/>
          </a:xfrm>
          <a:prstGeom prst="rect">
            <a:avLst/>
          </a:prstGeom>
        </p:spPr>
      </p:pic>
      <p:sp>
        <p:nvSpPr>
          <p:cNvPr id="26" name="TextBox 25"/>
          <p:cNvSpPr txBox="1"/>
          <p:nvPr/>
        </p:nvSpPr>
        <p:spPr>
          <a:xfrm>
            <a:off x="10686322" y="3106148"/>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27" name="TextBox 26"/>
          <p:cNvSpPr txBox="1"/>
          <p:nvPr/>
        </p:nvSpPr>
        <p:spPr>
          <a:xfrm>
            <a:off x="6032105" y="5300484"/>
            <a:ext cx="1133462" cy="646331"/>
          </a:xfrm>
          <a:prstGeom prst="rect">
            <a:avLst/>
          </a:prstGeom>
          <a:noFill/>
        </p:spPr>
        <p:txBody>
          <a:bodyPr wrap="square" rtlCol="0">
            <a:spAutoFit/>
          </a:bodyPr>
          <a:lstStyle/>
          <a:p>
            <a:r>
              <a:rPr lang="en-GB" dirty="0">
                <a:latin typeface="Comic Sans MS" panose="030F0702030302020204" pitchFamily="66" charset="0"/>
              </a:rPr>
              <a:t>Glass bottles</a:t>
            </a:r>
          </a:p>
        </p:txBody>
      </p:sp>
      <p:sp>
        <p:nvSpPr>
          <p:cNvPr id="28" name="TextBox 27"/>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
        <p:nvSpPr>
          <p:cNvPr id="29" name="TextBox 28"/>
          <p:cNvSpPr txBox="1"/>
          <p:nvPr/>
        </p:nvSpPr>
        <p:spPr>
          <a:xfrm>
            <a:off x="9538645" y="2491342"/>
            <a:ext cx="901072" cy="646331"/>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9891" y="1920223"/>
            <a:ext cx="1637298" cy="1637298"/>
          </a:xfrm>
          <a:prstGeom prst="rect">
            <a:avLst/>
          </a:prstGeom>
        </p:spPr>
      </p:pic>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84181" y="4562152"/>
            <a:ext cx="1801068" cy="1401831"/>
          </a:xfrm>
          <a:prstGeom prst="rect">
            <a:avLst/>
          </a:prstGeom>
        </p:spPr>
      </p:pic>
      <p:sp>
        <p:nvSpPr>
          <p:cNvPr id="32" name="TextBox 31"/>
          <p:cNvSpPr txBox="1"/>
          <p:nvPr/>
        </p:nvSpPr>
        <p:spPr>
          <a:xfrm>
            <a:off x="8574024" y="5661263"/>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87105" y="3383280"/>
            <a:ext cx="1452423" cy="1145598"/>
          </a:xfrm>
          <a:prstGeom prst="rect">
            <a:avLst/>
          </a:prstGeom>
        </p:spPr>
      </p:pic>
      <p:sp>
        <p:nvSpPr>
          <p:cNvPr id="34" name="TextBox 33"/>
          <p:cNvSpPr txBox="1"/>
          <p:nvPr/>
        </p:nvSpPr>
        <p:spPr>
          <a:xfrm>
            <a:off x="8491728" y="4499975"/>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spTree>
    <p:extLst>
      <p:ext uri="{BB962C8B-B14F-4D97-AF65-F5344CB8AC3E}">
        <p14:creationId xmlns:p14="http://schemas.microsoft.com/office/powerpoint/2010/main" val="372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0144 0.35486 " pathEditMode="relative" rAng="0" ptsTypes="AA">
                                      <p:cBhvr>
                                        <p:cTn id="6" dur="2000" fill="hold"/>
                                        <p:tgtEl>
                                          <p:spTgt spid="11"/>
                                        </p:tgtEl>
                                        <p:attrNameLst>
                                          <p:attrName>ppt_x</p:attrName>
                                          <p:attrName>ppt_y</p:attrName>
                                        </p:attrNameLst>
                                      </p:cBhvr>
                                      <p:rCtr x="-78" y="1773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p:bldP spid="20" grpId="0"/>
      <p:bldP spid="26" grpId="0"/>
      <p:bldP spid="27" grpId="0"/>
      <p:bldP spid="28" grpId="0"/>
      <p:bldP spid="29" grpId="0"/>
      <p:bldP spid="32"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3040150" y="3744560"/>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6" name="TextBox 15"/>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17" name="TextBox 16"/>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5" name="TextBox 24"/>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6" name="TextBox 25"/>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7" name="TextBox 26"/>
          <p:cNvSpPr txBox="1"/>
          <p:nvPr/>
        </p:nvSpPr>
        <p:spPr>
          <a:xfrm>
            <a:off x="9140591" y="3882010"/>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Tree>
    <p:extLst>
      <p:ext uri="{BB962C8B-B14F-4D97-AF65-F5344CB8AC3E}">
        <p14:creationId xmlns:p14="http://schemas.microsoft.com/office/powerpoint/2010/main" val="53267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2.96296E-6 L -0.19596 -0.01297 " pathEditMode="relative" rAng="0" ptsTypes="AA">
                                      <p:cBhvr>
                                        <p:cTn id="6" dur="2000" fill="hold"/>
                                        <p:tgtEl>
                                          <p:spTgt spid="11"/>
                                        </p:tgtEl>
                                        <p:attrNameLst>
                                          <p:attrName>ppt_x</p:attrName>
                                          <p:attrName>ppt_y</p:attrName>
                                        </p:attrNameLst>
                                      </p:cBhvr>
                                      <p:rCtr x="-9805" y="-64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6" grpId="0"/>
      <p:bldP spid="17"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pink lid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a:t>
            </a:r>
            <a:r>
              <a:rPr lang="en-GB"/>
              <a:t>have 3 or 4 </a:t>
            </a:r>
            <a:r>
              <a:rPr lang="en-GB" dirty="0"/>
              <a:t>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665842" y="3762620"/>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001393" y="4669822"/>
            <a:ext cx="1799707" cy="369332"/>
          </a:xfrm>
          <a:prstGeom prst="rect">
            <a:avLst/>
          </a:prstGeom>
          <a:noFill/>
        </p:spPr>
        <p:txBody>
          <a:bodyPr wrap="square" rtlCol="0">
            <a:spAutoFit/>
          </a:bodyPr>
          <a:lstStyle/>
          <a:p>
            <a:r>
              <a:rPr lang="en-GB" dirty="0">
                <a:latin typeface="Comic Sans MS" panose="030F0702030302020204" pitchFamily="66" charset="0"/>
              </a:rPr>
              <a:t>Food waste</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9019" y="3059382"/>
            <a:ext cx="2107229" cy="1552435"/>
          </a:xfrm>
          <a:prstGeom prst="rect">
            <a:avLst/>
          </a:prstGeom>
        </p:spPr>
      </p:pic>
      <p:pic>
        <p:nvPicPr>
          <p:cNvPr id="21" name="Picture 2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99144" y="1589256"/>
            <a:ext cx="2190337" cy="2190337"/>
          </a:xfrm>
          <a:prstGeom prst="rect">
            <a:avLst/>
          </a:prstGeom>
        </p:spPr>
      </p:pic>
      <p:sp>
        <p:nvSpPr>
          <p:cNvPr id="22" name="TextBox 21"/>
          <p:cNvSpPr txBox="1"/>
          <p:nvPr/>
        </p:nvSpPr>
        <p:spPr>
          <a:xfrm>
            <a:off x="10128796" y="3532164"/>
            <a:ext cx="1037463" cy="369332"/>
          </a:xfrm>
          <a:prstGeom prst="rect">
            <a:avLst/>
          </a:prstGeom>
          <a:noFill/>
        </p:spPr>
        <p:txBody>
          <a:bodyPr wrap="none" rtlCol="0" anchor="t">
            <a:spAutoFit/>
          </a:bodyPr>
          <a:lstStyle/>
          <a:p>
            <a:r>
              <a:rPr lang="en-GB" dirty="0">
                <a:latin typeface="Comic Sans MS"/>
              </a:rPr>
              <a:t>Nappies</a:t>
            </a:r>
            <a:endParaRPr lang="en-GB" dirty="0">
              <a:latin typeface="Comic Sans MS" panose="030F0702030302020204" pitchFamily="66" charset="0"/>
            </a:endParaRPr>
          </a:p>
        </p:txBody>
      </p:sp>
    </p:spTree>
    <p:extLst>
      <p:ext uri="{BB962C8B-B14F-4D97-AF65-F5344CB8AC3E}">
        <p14:creationId xmlns:p14="http://schemas.microsoft.com/office/powerpoint/2010/main" val="30213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33333E-6 L 0.00104 -0.36227 " pathEditMode="relative" rAng="0" ptsTypes="AA">
                                      <p:cBhvr>
                                        <p:cTn id="6" dur="2000" fill="hold"/>
                                        <p:tgtEl>
                                          <p:spTgt spid="11"/>
                                        </p:tgtEl>
                                        <p:attrNameLst>
                                          <p:attrName>ppt_x</p:attrName>
                                          <p:attrName>ppt_y</p:attrName>
                                        </p:attrNameLst>
                                      </p:cBhvr>
                                      <p:rCtr x="52" y="-1812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algn="ctr"/>
            <a:r>
              <a:rPr lang="en-GB" sz="2400" dirty="0">
                <a:solidFill>
                  <a:schemeClr val="bg1"/>
                </a:solidFill>
                <a:latin typeface="Comic Sans MS" panose="030F0702030302020204" pitchFamily="66" charset="0"/>
              </a:rPr>
              <a:t>80% of plastic found in the oceans comes from the land </a:t>
            </a:r>
          </a:p>
        </p:txBody>
      </p:sp>
      <p:sp>
        <p:nvSpPr>
          <p:cNvPr id="8" name="TextBox 7"/>
          <p:cNvSpPr txBox="1"/>
          <p:nvPr/>
        </p:nvSpPr>
        <p:spPr>
          <a:xfrm>
            <a:off x="6029069" y="3864642"/>
            <a:ext cx="5348544" cy="1328023"/>
          </a:xfrm>
          <a:prstGeom prst="roundRect">
            <a:avLst/>
          </a:prstGeom>
          <a:solidFill>
            <a:srgbClr val="00B0F0"/>
          </a:solidFill>
        </p:spPr>
        <p:txBody>
          <a:bodyPr wrap="square" rtlCol="0">
            <a:spAutoFit/>
          </a:bodyPr>
          <a:lstStyle/>
          <a:p>
            <a:pPr algn="ctr"/>
            <a:r>
              <a:rPr lang="en-GB" sz="2400" dirty="0">
                <a:solidFill>
                  <a:schemeClr val="bg1"/>
                </a:solidFill>
                <a:latin typeface="Comic Sans MS" panose="030F0702030302020204" pitchFamily="66" charset="0"/>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algn="ctr"/>
            <a:r>
              <a:rPr lang="en-GB" sz="2400" dirty="0">
                <a:latin typeface="Comic Sans MS" panose="030F0702030302020204" pitchFamily="66" charset="0"/>
              </a:rPr>
              <a:t>Recycling saves our oceans and beaches!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9466053" cy="523220"/>
          </a:xfrm>
          <a:prstGeom prst="rect">
            <a:avLst/>
          </a:prstGeom>
          <a:noFill/>
        </p:spPr>
        <p:txBody>
          <a:bodyPr wrap="none" rtlCol="0" anchor="t">
            <a:spAutoFit/>
          </a:bodyPr>
          <a:lstStyle/>
          <a:p>
            <a:r>
              <a:rPr lang="en-GB" sz="2800" dirty="0">
                <a:latin typeface="Comic Sans M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35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identify what the 3Rs are</a:t>
            </a:r>
          </a:p>
          <a:p>
            <a:pPr algn="ctr">
              <a:lnSpc>
                <a:spcPct val="150000"/>
              </a:lnSpc>
            </a:pPr>
            <a:r>
              <a:rPr lang="en-GB" dirty="0">
                <a:latin typeface="Comic Sans MS"/>
                <a:cs typeface="Arial"/>
              </a:rPr>
              <a:t>I can give examples of each of the ‘Rs’</a:t>
            </a:r>
          </a:p>
          <a:p>
            <a:pPr algn="ctr">
              <a:lnSpc>
                <a:spcPct val="150000"/>
              </a:lnSpc>
            </a:pPr>
            <a:r>
              <a:rPr lang="en-GB" dirty="0">
                <a:latin typeface="Comic Sans MS"/>
                <a:cs typeface="Arial"/>
              </a:rPr>
              <a:t>I can explain why they are important </a:t>
            </a:r>
            <a:endParaRPr lang="en-GB" dirty="0">
              <a:latin typeface="Comic Sans MS" panose="030F0702030302020204" pitchFamily="66" charset="0"/>
            </a:endParaRPr>
          </a:p>
        </p:txBody>
      </p:sp>
    </p:spTree>
    <p:extLst>
      <p:ext uri="{BB962C8B-B14F-4D97-AF65-F5344CB8AC3E}">
        <p14:creationId xmlns:p14="http://schemas.microsoft.com/office/powerpoint/2010/main" val="154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extLst>
              <p:ext uri="{D42A27DB-BD31-4B8C-83A1-F6EECF244321}">
                <p14:modId xmlns:p14="http://schemas.microsoft.com/office/powerpoint/2010/main" val="3349957989"/>
              </p:ext>
            </p:extLst>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486400" y="2073281"/>
            <a:ext cx="5817604" cy="646331"/>
          </a:xfrm>
          <a:prstGeom prst="rect">
            <a:avLst/>
          </a:prstGeom>
          <a:noFill/>
        </p:spPr>
        <p:txBody>
          <a:bodyPr wrap="square" rtlCol="0">
            <a:spAutoFit/>
          </a:bodyPr>
          <a:lstStyle/>
          <a:p>
            <a:r>
              <a:rPr lang="en-GB" dirty="0">
                <a:latin typeface="Comic Sans MS" panose="030F0702030302020204" pitchFamily="66" charset="0"/>
              </a:rPr>
              <a:t>Resources are the materials we need to make and power our ‘stuff’ </a:t>
            </a:r>
          </a:p>
        </p:txBody>
      </p:sp>
      <p:sp>
        <p:nvSpPr>
          <p:cNvPr id="13" name="TextBox 12"/>
          <p:cNvSpPr txBox="1"/>
          <p:nvPr/>
        </p:nvSpPr>
        <p:spPr>
          <a:xfrm>
            <a:off x="5486400" y="3822262"/>
            <a:ext cx="5817604" cy="923330"/>
          </a:xfrm>
          <a:prstGeom prst="rect">
            <a:avLst/>
          </a:prstGeom>
          <a:noFill/>
        </p:spPr>
        <p:txBody>
          <a:bodyPr wrap="square" rtlCol="0" anchor="t">
            <a:spAutoFit/>
          </a:bodyPr>
          <a:lstStyle/>
          <a:p>
            <a:r>
              <a:rPr lang="en-GB" dirty="0">
                <a:latin typeface="Comic Sans MS"/>
              </a:rPr>
              <a:t>Some resources take a long time to replace so it's important we use them for as long as possible and recycle them when we are done with them.</a:t>
            </a:r>
          </a:p>
        </p:txBody>
      </p:sp>
      <p:sp>
        <p:nvSpPr>
          <p:cNvPr id="14" name="TextBox 13"/>
          <p:cNvSpPr txBox="1"/>
          <p:nvPr/>
        </p:nvSpPr>
        <p:spPr>
          <a:xfrm>
            <a:off x="5486400" y="3086271"/>
            <a:ext cx="5817604" cy="646331"/>
          </a:xfrm>
          <a:prstGeom prst="rect">
            <a:avLst/>
          </a:prstGeom>
          <a:noFill/>
        </p:spPr>
        <p:txBody>
          <a:bodyPr wrap="square" rtlCol="0" anchor="t">
            <a:spAutoFit/>
          </a:bodyPr>
          <a:lstStyle/>
          <a:p>
            <a:r>
              <a:rPr lang="en-GB" dirty="0">
                <a:latin typeface="Comic Sans MS"/>
              </a:rPr>
              <a:t>The more 'stuff' we make, the more resources we will use</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38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p:bldP spid="13"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22841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22</a:t>
            </a:fld>
            <a:endParaRPr lang="en-GB" dirty="0"/>
          </a:p>
        </p:txBody>
      </p:sp>
      <p:sp>
        <p:nvSpPr>
          <p:cNvPr id="5" name="TextBox 4"/>
          <p:cNvSpPr txBox="1"/>
          <p:nvPr/>
        </p:nvSpPr>
        <p:spPr>
          <a:xfrm>
            <a:off x="5695950" y="1706065"/>
            <a:ext cx="4653838" cy="523220"/>
          </a:xfrm>
          <a:prstGeom prst="rect">
            <a:avLst/>
          </a:prstGeom>
          <a:noFill/>
        </p:spPr>
        <p:txBody>
          <a:bodyPr wrap="none" rtlCol="0">
            <a:spAutoFit/>
          </a:bodyPr>
          <a:lstStyle/>
          <a:p>
            <a:r>
              <a:rPr lang="en-GB" sz="2800" dirty="0">
                <a:latin typeface="Comic Sans MS" panose="030F0702030302020204" pitchFamily="66" charset="0"/>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algn="ctr">
              <a:defRPr/>
            </a:pPr>
            <a:r>
              <a:rPr kumimoji="0" lang="en-GB" sz="3200" b="0" i="0" u="none" strike="noStrike" kern="1200" cap="none" spc="0" normalizeH="0" baseline="0" noProof="0" dirty="0">
                <a:ln>
                  <a:noFill/>
                </a:ln>
                <a:effectLst/>
                <a:uLnTx/>
                <a:uFillTx/>
                <a:latin typeface="Comic Sans MS"/>
              </a:rPr>
              <a:t>We only have one planet </a:t>
            </a:r>
            <a:r>
              <a:rPr lang="en-GB" sz="3200" dirty="0">
                <a:latin typeface="Comic Sans MS"/>
              </a:rPr>
              <a:t>Earth, so</a:t>
            </a:r>
            <a:r>
              <a:rPr kumimoji="0" lang="en-GB" sz="3200" b="0" i="0" u="none" strike="noStrike" kern="1200" cap="none" spc="0" normalizeH="0" baseline="0" noProof="0" dirty="0">
                <a:ln>
                  <a:noFill/>
                </a:ln>
                <a:effectLst/>
                <a:uLnTx/>
                <a:uFillTx/>
                <a:latin typeface="Comic Sans MS"/>
              </a:rPr>
              <a:t>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dirty="0"/>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831963344"/>
              </p:ext>
            </p:extLst>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latin typeface="Comic Sans MS"/>
                <a:cs typeface="Arial"/>
              </a:rPr>
              <a:t>Use a refillable water bottle rather than a disposable one </a:t>
            </a:r>
            <a:endParaRPr lang="en-GB" dirty="0"/>
          </a:p>
          <a:p>
            <a:pPr marL="342900" indent="-342900"/>
            <a:r>
              <a:rPr lang="en-GB" dirty="0">
                <a:latin typeface="Comic Sans MS"/>
                <a:cs typeface="Arial"/>
              </a:rPr>
              <a:t>Donate any of your unwanted toys or clothes to charity or give them to friends and family</a:t>
            </a:r>
          </a:p>
          <a:p>
            <a:pPr marL="342900" indent="-342900"/>
            <a:r>
              <a:rPr lang="en-GB" dirty="0">
                <a:latin typeface="Comic Sans MS"/>
                <a:cs typeface="Arial"/>
              </a:rPr>
              <a:t>Use rechargeable batteries in your toys and games console controllers</a:t>
            </a:r>
            <a:endParaRPr lang="en-GB" dirty="0"/>
          </a:p>
          <a:p>
            <a:pPr marL="342900" indent="-342900"/>
            <a:r>
              <a:rPr lang="en-GB" dirty="0">
                <a:latin typeface="Comic Sans MS"/>
                <a:cs typeface="Arial"/>
              </a:rPr>
              <a:t>Remind whoever does the shopping at home to make a list first and to take their reusable bags!</a:t>
            </a:r>
          </a:p>
          <a:p>
            <a:pPr marL="342900" indent="-342900"/>
            <a:r>
              <a:rPr lang="en-GB" dirty="0">
                <a:latin typeface="Comic Sans MS"/>
                <a:cs typeface="Arial"/>
              </a:rPr>
              <a:t>Put things in the correct bin!- ask a grown up or visit </a:t>
            </a:r>
            <a:r>
              <a:rPr lang="en-GB" dirty="0">
                <a:latin typeface="Comic Sans MS"/>
                <a:cs typeface="Arial"/>
                <a:hlinkClick r:id="rId2"/>
              </a:rPr>
              <a:t>www.RecycleNow.com</a:t>
            </a:r>
            <a:r>
              <a:rPr lang="en-GB" dirty="0">
                <a:latin typeface="Comic Sans MS"/>
                <a:cs typeface="Arial"/>
              </a:rPr>
              <a:t> if you're not sure</a:t>
            </a:r>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a:xfrm>
            <a:off x="838200" y="1356037"/>
            <a:ext cx="10370270" cy="591635"/>
          </a:xfrm>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identify what the 3Rs are</a:t>
            </a:r>
          </a:p>
          <a:p>
            <a:pPr algn="ctr">
              <a:lnSpc>
                <a:spcPct val="150000"/>
              </a:lnSpc>
            </a:pPr>
            <a:r>
              <a:rPr lang="en-GB" dirty="0">
                <a:latin typeface="Comic Sans MS" panose="030F0702030302020204" pitchFamily="66" charset="0"/>
              </a:rPr>
              <a:t>I can give examples of each of the ‘</a:t>
            </a:r>
            <a:r>
              <a:rPr lang="en-GB" dirty="0" err="1">
                <a:latin typeface="Comic Sans MS" panose="030F0702030302020204" pitchFamily="66" charset="0"/>
              </a:rPr>
              <a:t>Rs</a:t>
            </a:r>
            <a:r>
              <a:rPr lang="en-GB" dirty="0">
                <a:latin typeface="Comic Sans MS" panose="030F0702030302020204" pitchFamily="66" charset="0"/>
              </a:rPr>
              <a:t>’</a:t>
            </a:r>
          </a:p>
          <a:p>
            <a:pPr algn="ctr">
              <a:lnSpc>
                <a:spcPct val="150000"/>
              </a:lnSpc>
            </a:pPr>
            <a:r>
              <a:rPr lang="en-GB">
                <a:latin typeface="Comic Sans MS"/>
                <a:cs typeface="Arial"/>
              </a:rPr>
              <a:t>I can explain why they are important </a:t>
            </a:r>
            <a:endParaRPr lang="en-GB">
              <a:latin typeface="Comic Sans MS" panose="030F0702030302020204" pitchFamily="66" charset="0"/>
            </a:endParaRPr>
          </a:p>
        </p:txBody>
      </p:sp>
      <p:sp>
        <p:nvSpPr>
          <p:cNvPr id="7" name="Rectangle 6"/>
          <p:cNvSpPr/>
          <p:nvPr/>
        </p:nvSpPr>
        <p:spPr>
          <a:xfrm>
            <a:off x="9455946" y="3688721"/>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455946" y="4390726"/>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455946" y="5085460"/>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46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latin typeface="Comic Sans MS" panose="030F0702030302020204" pitchFamily="66" charset="0"/>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4</a:t>
            </a:fld>
            <a:endParaRPr lang="en-GB" dirty="0"/>
          </a:p>
        </p:txBody>
      </p:sp>
      <p:sp>
        <p:nvSpPr>
          <p:cNvPr id="6" name="TextBox 5"/>
          <p:cNvSpPr txBox="1"/>
          <p:nvPr/>
        </p:nvSpPr>
        <p:spPr>
          <a:xfrm>
            <a:off x="1843260" y="2438400"/>
            <a:ext cx="8281815" cy="2123658"/>
          </a:xfrm>
          <a:prstGeom prst="rect">
            <a:avLst/>
          </a:prstGeom>
          <a:solidFill>
            <a:srgbClr val="00B0F0"/>
          </a:solidFill>
        </p:spPr>
        <p:txBody>
          <a:bodyPr wrap="square" rtlCol="0">
            <a:spAutoFit/>
          </a:bodyPr>
          <a:lstStyle/>
          <a:p>
            <a:pPr algn="ctr"/>
            <a:r>
              <a:rPr lang="en-GB" sz="4400" dirty="0">
                <a:solidFill>
                  <a:schemeClr val="bg1"/>
                </a:solidFill>
                <a:latin typeface="Comic Sans MS" panose="030F0702030302020204" pitchFamily="66" charset="0"/>
              </a:rPr>
              <a:t>Something that is no longer useful to us in its current form </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algn="ctr"/>
            <a:r>
              <a:rPr lang="en-GB" sz="6000" b="1" dirty="0">
                <a:solidFill>
                  <a:schemeClr val="accent6"/>
                </a:solidFill>
                <a:latin typeface="Comic Sans MS" panose="030F0702030302020204" pitchFamily="66" charset="0"/>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dirty="0">
                <a:latin typeface="Comic Sans MS" panose="030F0702030302020204" pitchFamily="66" charset="0"/>
              </a:rPr>
              <a:t>In the UK, households produce </a:t>
            </a:r>
            <a:br>
              <a:rPr lang="en-GB" sz="8000" b="1" dirty="0">
                <a:solidFill>
                  <a:srgbClr val="8DC63F"/>
                </a:solidFill>
              </a:rPr>
            </a:br>
            <a:r>
              <a:rPr lang="en-GB" sz="8000" b="1" dirty="0">
                <a:solidFill>
                  <a:srgbClr val="8DC63F"/>
                </a:solidFill>
              </a:rPr>
              <a:t>31 MILLION TONNES </a:t>
            </a:r>
            <a:br>
              <a:rPr lang="en-GB" sz="8000" b="1" dirty="0">
                <a:solidFill>
                  <a:srgbClr val="8DC63F"/>
                </a:solidFill>
              </a:rPr>
            </a:br>
            <a:r>
              <a:rPr lang="en-GB" sz="6600" b="1" dirty="0">
                <a:latin typeface="Comic Sans MS" panose="030F0702030302020204" pitchFamily="66" charset="0"/>
              </a:rPr>
              <a:t>of waste a year! </a:t>
            </a:r>
          </a:p>
        </p:txBody>
      </p:sp>
    </p:spTree>
    <p:extLst>
      <p:ext uri="{BB962C8B-B14F-4D97-AF65-F5344CB8AC3E}">
        <p14:creationId xmlns:p14="http://schemas.microsoft.com/office/powerpoint/2010/main" val="8535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algn="ctr"/>
            <a:r>
              <a:rPr lang="en-GB" sz="6000" b="1" dirty="0">
                <a:latin typeface="Comic Sans MS" panose="030F0702030302020204" pitchFamily="66" charset="0"/>
              </a:rPr>
              <a:t>31 million tonnes</a:t>
            </a:r>
          </a:p>
          <a:p>
            <a:pPr algn="ctr"/>
            <a:r>
              <a:rPr lang="en-GB" sz="6000" b="1" dirty="0">
                <a:latin typeface="Comic Sans MS" panose="030F0702030302020204" pitchFamily="66" charset="0"/>
              </a:rPr>
              <a:t>= </a:t>
            </a:r>
          </a:p>
          <a:p>
            <a:pPr algn="ctr"/>
            <a:r>
              <a:rPr lang="en-GB" sz="6000" b="1" dirty="0">
                <a:latin typeface="Comic Sans MS"/>
              </a:rPr>
              <a:t>3.5 million Double decker buses! </a:t>
            </a:r>
            <a:endParaRPr lang="en-GB" sz="6000" b="1" dirty="0">
              <a:latin typeface="Comic Sans MS" panose="030F0702030302020204" pitchFamily="66" charset="0"/>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Waste can cause a lot of problems</a:t>
            </a:r>
            <a:r>
              <a:rPr lang="en-GB" b="1" dirty="0">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r>
              <a:rPr lang="en-GB" sz="2800" dirty="0">
                <a:solidFill>
                  <a:schemeClr val="bg1"/>
                </a:solidFill>
                <a:latin typeface="Comic Sans MS" panose="030F0702030302020204" pitchFamily="66" charset="0"/>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Takes up a lot of</a:t>
            </a:r>
            <a:r>
              <a:rPr kumimoji="0" lang="en-GB" sz="2800" b="1" i="0" u="none" strike="noStrike" kern="1200" cap="none" spc="0" normalizeH="0" noProof="0" dirty="0">
                <a:ln>
                  <a:noFill/>
                </a:ln>
                <a:solidFill>
                  <a:schemeClr val="bg1"/>
                </a:solidFill>
                <a:effectLst/>
                <a:uLnTx/>
                <a:uFillTx/>
                <a:latin typeface="Comic Sans MS" panose="030F0702030302020204" pitchFamily="66" charset="0"/>
              </a:rPr>
              <a:t> s</a:t>
            </a: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pace</a:t>
            </a:r>
          </a:p>
        </p:txBody>
      </p:sp>
      <p:sp>
        <p:nvSpPr>
          <p:cNvPr id="8" name="TextBox 7"/>
          <p:cNvSpPr txBox="1"/>
          <p:nvPr/>
        </p:nvSpPr>
        <p:spPr>
          <a:xfrm>
            <a:off x="180259" y="5160893"/>
            <a:ext cx="538671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be difficult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9</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4676073"/>
              </p:ext>
            </p:extLst>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a:t>
            </a:r>
            <a:endParaRPr lang="en-US" dirty="0">
              <a:latin typeface="Comic Sans MS"/>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58A595-67ED-4977-BBFB-8F6851461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9E7C72-D698-480F-AA2B-4627F93C9869}">
  <ds:schemaRefs>
    <ds:schemaRef ds:uri="http://purl.org/dc/term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ee5520e-8a30-4f9a-8ee6-9c5a5869eb98"/>
    <ds:schemaRef ds:uri="http://www.w3.org/XML/1998/namespace"/>
  </ds:schemaRefs>
</ds:datastoreItem>
</file>

<file path=customXml/itemProps3.xml><?xml version="1.0" encoding="utf-8"?>
<ds:datastoreItem xmlns:ds="http://schemas.openxmlformats.org/officeDocument/2006/customXml" ds:itemID="{8BCC3D3E-41EC-4E70-B39F-E5468F22D6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1702</TotalTime>
  <Words>1835</Words>
  <Application>Microsoft Office PowerPoint</Application>
  <PresentationFormat>Widescreen</PresentationFormat>
  <Paragraphs>257</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Comic Sans MS</vt:lpstr>
      <vt:lpstr>Arial</vt:lpstr>
      <vt:lpstr>Calibri</vt:lpstr>
      <vt:lpstr>take_out_the_garbage</vt:lpstr>
      <vt:lpstr>Office Theme</vt:lpstr>
      <vt:lpstr>The 3R’s </vt:lpstr>
      <vt:lpstr>Aims and objectives</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To help bin-workers, we sort our waste into different colour bins</vt:lpstr>
      <vt:lpstr>In Rotherham, we have 3 or 4 bins</vt:lpstr>
      <vt:lpstr>In Rotherham, we have 3 or 4 bins</vt:lpstr>
      <vt:lpstr>In Rotherham, we have 3 or 4 bins</vt:lpstr>
      <vt:lpstr>In Rotherham, we have 3 or 4 bins</vt:lpstr>
      <vt:lpstr>Why should we recycle?</vt:lpstr>
      <vt:lpstr>Why should we recycle?</vt:lpstr>
      <vt:lpstr>Why should we recycle</vt:lpstr>
      <vt:lpstr>Why should we recycle?</vt:lpstr>
      <vt:lpstr>Why should we recycle?</vt:lpstr>
      <vt:lpstr>How can you help?</vt:lpstr>
      <vt:lpstr>The 3Rs at home and school</vt:lpstr>
      <vt:lpstr>Aims and objectives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125</cp:revision>
  <dcterms:created xsi:type="dcterms:W3CDTF">2020-07-06T13:20:54Z</dcterms:created>
  <dcterms:modified xsi:type="dcterms:W3CDTF">2025-04-09T12:38:29Z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