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2" r:id="rId2"/>
    <p:sldId id="259" r:id="rId3"/>
    <p:sldId id="260" r:id="rId4"/>
  </p:sldIdLst>
  <p:sldSz cx="6858000" cy="9906000" type="A4"/>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Comic Sans MS" panose="030F0702030302020204" pitchFamily="66" charset="0"/>
      <p:regular r:id="rId11"/>
      <p:bold r:id="rId12"/>
      <p:italic r:id="rId13"/>
      <p:boldItalic r:id="rId14"/>
    </p:embeddedFont>
    <p:embeddedFont>
      <p:font typeface="take_out_the_garbage" panose="020B0604020202020204" charset="0"/>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46" d="100"/>
          <a:sy n="46" d="100"/>
        </p:scale>
        <p:origin x="2212" y="52"/>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355322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4273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693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4289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0CD718-F8AE-4526-8B12-4B310E4AD5F1}"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73764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0CD718-F8AE-4526-8B12-4B310E4AD5F1}"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98219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0CD718-F8AE-4526-8B12-4B310E4AD5F1}" type="datetimeFigureOut">
              <a:rPr lang="en-GB" smtClean="0"/>
              <a:t>01/09/2020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7140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0CD718-F8AE-4526-8B12-4B310E4AD5F1}"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12657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CD718-F8AE-4526-8B12-4B310E4AD5F1}" type="datetimeFigureOut">
              <a:rPr lang="en-GB" smtClean="0"/>
              <a:t>01/09/2020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5669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411247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2122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60CD718-F8AE-4526-8B12-4B310E4AD5F1}" type="datetimeFigureOut">
              <a:rPr lang="en-GB" smtClean="0"/>
              <a:t>01/09/2020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FA0CA6-7099-4BF3-BF5B-D53BB0B32A6F}" type="slidenum">
              <a:rPr lang="en-GB" smtClean="0"/>
              <a:t>‹#›</a:t>
            </a:fld>
            <a:endParaRPr lang="en-GB"/>
          </a:p>
        </p:txBody>
      </p:sp>
    </p:spTree>
    <p:extLst>
      <p:ext uri="{BB962C8B-B14F-4D97-AF65-F5344CB8AC3E}">
        <p14:creationId xmlns:p14="http://schemas.microsoft.com/office/powerpoint/2010/main" val="609236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7.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51" y="1068826"/>
            <a:ext cx="5915025" cy="588876"/>
          </a:xfrm>
        </p:spPr>
        <p:txBody>
          <a:bodyPr/>
          <a:lstStyle/>
          <a:p>
            <a:r>
              <a:rPr lang="en-GB" b="1" dirty="0">
                <a:latin typeface="take_out_the_garbage" panose="02000500000000000000" pitchFamily="2" charset="0"/>
              </a:rPr>
              <a:t>Teachers Notes- KS1 </a:t>
            </a:r>
          </a:p>
        </p:txBody>
      </p:sp>
      <p:sp>
        <p:nvSpPr>
          <p:cNvPr id="3" name="Content Placeholder 2"/>
          <p:cNvSpPr>
            <a:spLocks noGrp="1"/>
          </p:cNvSpPr>
          <p:nvPr>
            <p:ph idx="1"/>
          </p:nvPr>
        </p:nvSpPr>
        <p:spPr>
          <a:xfrm>
            <a:off x="459456" y="1741923"/>
            <a:ext cx="5915025" cy="7813963"/>
          </a:xfrm>
        </p:spPr>
        <p:txBody>
          <a:bodyPr>
            <a:normAutofit/>
          </a:bodyPr>
          <a:lstStyle/>
          <a:p>
            <a:pPr marL="0" indent="0">
              <a:buNone/>
            </a:pPr>
            <a:r>
              <a:rPr lang="en-GB" sz="1400" dirty="0">
                <a:latin typeface="Arial" panose="020B0604020202020204" pitchFamily="34" charset="0"/>
                <a:cs typeface="Arial" panose="020B0604020202020204" pitchFamily="34" charset="0"/>
              </a:rPr>
              <a:t>This activity compliments the presentation called ‘the 3Rs’ and will help pupils when performing the activity.</a:t>
            </a:r>
          </a:p>
          <a:p>
            <a:pPr marL="0" indent="0">
              <a:buNone/>
            </a:pPr>
            <a:r>
              <a:rPr lang="en-GB" sz="1400" dirty="0">
                <a:latin typeface="Arial" panose="020B0604020202020204" pitchFamily="34" charset="0"/>
                <a:cs typeface="Arial" panose="020B0604020202020204" pitchFamily="34" charset="0"/>
              </a:rPr>
              <a:t>For this activity, you can adapt based on your classroom set up and needs of your learners. You can add other items to the mix of rubbish such as toy foods, artificial flowers, and any items of clean rubbish you have.</a:t>
            </a:r>
          </a:p>
          <a:p>
            <a:pPr marL="0" indent="0">
              <a:buNone/>
            </a:pPr>
            <a:r>
              <a:rPr lang="en-GB" sz="1400" dirty="0">
                <a:latin typeface="Arial" panose="020B0604020202020204" pitchFamily="34" charset="0"/>
                <a:cs typeface="Arial" panose="020B0604020202020204" pitchFamily="34" charset="0"/>
              </a:rPr>
              <a:t>An easy way to start is by printing a set per table/group, cutting out the waste items, and giving them a time limit to see who can sort the fastest. </a:t>
            </a:r>
          </a:p>
          <a:p>
            <a:pPr marL="0" indent="0">
              <a:buNone/>
            </a:pPr>
            <a:r>
              <a:rPr lang="en-GB" sz="1400" dirty="0">
                <a:latin typeface="Arial" panose="020B0604020202020204" pitchFamily="34" charset="0"/>
                <a:cs typeface="Arial" panose="020B0604020202020204" pitchFamily="34" charset="0"/>
              </a:rPr>
              <a:t>After the sorting task, see which group has sorted the best quality and reward them if possible</a:t>
            </a:r>
          </a:p>
          <a:p>
            <a:pPr marL="0" indent="0">
              <a:buNone/>
            </a:pPr>
            <a:r>
              <a:rPr lang="en-GB" sz="1400" dirty="0">
                <a:latin typeface="Arial" panose="020B0604020202020204" pitchFamily="34" charset="0"/>
                <a:cs typeface="Arial" panose="020B0604020202020204" pitchFamily="34" charset="0"/>
              </a:rPr>
              <a:t>Ask them the follow up questions too:</a:t>
            </a:r>
          </a:p>
          <a:p>
            <a:pPr marL="0" indent="0">
              <a:buNone/>
            </a:pPr>
            <a:br>
              <a:rPr lang="en-GB" sz="1400" i="1" dirty="0">
                <a:latin typeface="Arial" panose="020B0604020202020204" pitchFamily="34" charset="0"/>
                <a:cs typeface="Arial" panose="020B0604020202020204" pitchFamily="34" charset="0"/>
              </a:rPr>
            </a:br>
            <a:endParaRPr lang="en-GB" sz="1400" i="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Can you name the different types of materials collected in each bin?</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paper, card, metals, plastics etc.</a:t>
            </a:r>
            <a:endParaRPr lang="en-GB" sz="1400" b="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Can you describe the properties of the different materials in each bin? </a:t>
            </a:r>
            <a:br>
              <a:rPr lang="en-GB" sz="1400"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metals (magnetic, shiny, hard) Plastics (flexible and strong) paper (flexible, tears easily) </a:t>
            </a: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Thinking of the 3R’s, what could you reduce or reuse before putting it in the bin?</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switching to reusables bags and bottles, using jars and boxes for storage, using items for crafts</a:t>
            </a:r>
          </a:p>
          <a:p>
            <a:pPr marL="342900" indent="-342900">
              <a:buFont typeface="+mj-lt"/>
              <a:buAutoNum type="arabicPeriod"/>
            </a:pPr>
            <a:r>
              <a:rPr lang="en-GB" sz="1400" b="1" dirty="0">
                <a:latin typeface="Arial" panose="020B0604020202020204" pitchFamily="34" charset="0"/>
                <a:cs typeface="Arial" panose="020B0604020202020204" pitchFamily="34" charset="0"/>
              </a:rPr>
              <a:t>Why do you think we separate our rubbish like this?</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If you are unsure about an item and where it goes, what should you do?</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76157" y="394863"/>
            <a:ext cx="1353185" cy="542290"/>
          </a:xfrm>
          <a:prstGeom prst="rect">
            <a:avLst/>
          </a:prstGeom>
          <a:noFill/>
        </p:spPr>
      </p:pic>
    </p:spTree>
    <p:extLst>
      <p:ext uri="{BB962C8B-B14F-4D97-AF65-F5344CB8AC3E}">
        <p14:creationId xmlns:p14="http://schemas.microsoft.com/office/powerpoint/2010/main" val="92214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5312" y="838200"/>
          <a:ext cx="5327376" cy="8229600"/>
        </p:xfrm>
        <a:graphic>
          <a:graphicData uri="http://schemas.openxmlformats.org/drawingml/2006/table">
            <a:tbl>
              <a:tblPr firstRow="1" bandRow="1">
                <a:tableStyleId>{5C22544A-7EE6-4342-B048-85BDC9FD1C3A}</a:tableStyleId>
              </a:tblPr>
              <a:tblGrid>
                <a:gridCol w="2663688">
                  <a:extLst>
                    <a:ext uri="{9D8B030D-6E8A-4147-A177-3AD203B41FA5}">
                      <a16:colId xmlns:a16="http://schemas.microsoft.com/office/drawing/2014/main" val="4024669309"/>
                    </a:ext>
                  </a:extLst>
                </a:gridCol>
                <a:gridCol w="2663688">
                  <a:extLst>
                    <a:ext uri="{9D8B030D-6E8A-4147-A177-3AD203B41FA5}">
                      <a16:colId xmlns:a16="http://schemas.microsoft.com/office/drawing/2014/main" val="4207000070"/>
                    </a:ext>
                  </a:extLst>
                </a:gridCol>
              </a:tblGrid>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313712"/>
                  </a:ext>
                </a:extLst>
              </a:tr>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031084"/>
                  </a:ext>
                </a:extLst>
              </a:tr>
            </a:tbl>
          </a:graphicData>
        </a:graphic>
      </p:graphicFrame>
      <p:sp>
        <p:nvSpPr>
          <p:cNvPr id="5" name="TextBox 4"/>
          <p:cNvSpPr txBox="1"/>
          <p:nvPr/>
        </p:nvSpPr>
        <p:spPr>
          <a:xfrm>
            <a:off x="765312" y="191869"/>
            <a:ext cx="5327375" cy="646331"/>
          </a:xfrm>
          <a:prstGeom prst="rect">
            <a:avLst/>
          </a:prstGeom>
          <a:noFill/>
        </p:spPr>
        <p:txBody>
          <a:bodyPr wrap="square" rtlCol="0">
            <a:spAutoFit/>
          </a:bodyPr>
          <a:lstStyle/>
          <a:p>
            <a:pPr algn="ctr"/>
            <a:r>
              <a:rPr lang="en-GB" sz="3600" dirty="0">
                <a:latin typeface="take_out_the_garbage" panose="02000500000000000000" pitchFamily="2" charset="0"/>
              </a:rPr>
              <a:t>Rotherham</a:t>
            </a:r>
          </a:p>
        </p:txBody>
      </p:sp>
      <p:pic>
        <p:nvPicPr>
          <p:cNvPr id="6"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0433" y="1242145"/>
            <a:ext cx="2126362" cy="29916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433" y="5273797"/>
            <a:ext cx="2126362" cy="2991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7334" y="1242145"/>
            <a:ext cx="2126362" cy="2991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334" y="5273797"/>
            <a:ext cx="2126362" cy="2991600"/>
          </a:xfrm>
          <a:prstGeom prst="rect">
            <a:avLst/>
          </a:prstGeom>
        </p:spPr>
      </p:pic>
      <p:sp>
        <p:nvSpPr>
          <p:cNvPr id="10" name="TextBox 9"/>
          <p:cNvSpPr txBox="1"/>
          <p:nvPr/>
        </p:nvSpPr>
        <p:spPr>
          <a:xfrm>
            <a:off x="1531967" y="4417259"/>
            <a:ext cx="1362874" cy="369332"/>
          </a:xfrm>
          <a:prstGeom prst="rect">
            <a:avLst/>
          </a:prstGeom>
          <a:noFill/>
        </p:spPr>
        <p:txBody>
          <a:bodyPr wrap="none" rtlCol="0">
            <a:spAutoFit/>
          </a:bodyPr>
          <a:lstStyle/>
          <a:p>
            <a:r>
              <a:rPr lang="en-GB" dirty="0">
                <a:latin typeface="Comic Sans MS" panose="030F0702030302020204" pitchFamily="66" charset="0"/>
              </a:rPr>
              <a:t>Pink-lid bin</a:t>
            </a:r>
          </a:p>
        </p:txBody>
      </p:sp>
      <p:sp>
        <p:nvSpPr>
          <p:cNvPr id="11" name="TextBox 10"/>
          <p:cNvSpPr txBox="1"/>
          <p:nvPr/>
        </p:nvSpPr>
        <p:spPr>
          <a:xfrm>
            <a:off x="4265175" y="4399002"/>
            <a:ext cx="1215397" cy="369332"/>
          </a:xfrm>
          <a:prstGeom prst="rect">
            <a:avLst/>
          </a:prstGeom>
          <a:noFill/>
        </p:spPr>
        <p:txBody>
          <a:bodyPr wrap="none" rtlCol="0">
            <a:spAutoFit/>
          </a:bodyPr>
          <a:lstStyle/>
          <a:p>
            <a:r>
              <a:rPr lang="en-GB" dirty="0">
                <a:latin typeface="Comic Sans MS" panose="030F0702030302020204" pitchFamily="66" charset="0"/>
              </a:rPr>
              <a:t>Green bin</a:t>
            </a:r>
          </a:p>
        </p:txBody>
      </p:sp>
      <p:sp>
        <p:nvSpPr>
          <p:cNvPr id="12" name="TextBox 11"/>
          <p:cNvSpPr txBox="1"/>
          <p:nvPr/>
        </p:nvSpPr>
        <p:spPr>
          <a:xfrm>
            <a:off x="1597691" y="8516130"/>
            <a:ext cx="1231427" cy="369332"/>
          </a:xfrm>
          <a:prstGeom prst="rect">
            <a:avLst/>
          </a:prstGeom>
          <a:noFill/>
        </p:spPr>
        <p:txBody>
          <a:bodyPr wrap="none" rtlCol="0">
            <a:spAutoFit/>
          </a:bodyPr>
          <a:lstStyle/>
          <a:p>
            <a:r>
              <a:rPr lang="en-GB" dirty="0">
                <a:latin typeface="Comic Sans MS" panose="030F0702030302020204" pitchFamily="66" charset="0"/>
              </a:rPr>
              <a:t>Brown bin</a:t>
            </a:r>
          </a:p>
        </p:txBody>
      </p:sp>
      <p:sp>
        <p:nvSpPr>
          <p:cNvPr id="13" name="TextBox 12"/>
          <p:cNvSpPr txBox="1"/>
          <p:nvPr/>
        </p:nvSpPr>
        <p:spPr>
          <a:xfrm>
            <a:off x="4199122" y="8496252"/>
            <a:ext cx="1144865" cy="369332"/>
          </a:xfrm>
          <a:prstGeom prst="rect">
            <a:avLst/>
          </a:prstGeom>
          <a:noFill/>
        </p:spPr>
        <p:txBody>
          <a:bodyPr wrap="none" rtlCol="0">
            <a:spAutoFit/>
          </a:bodyPr>
          <a:lstStyle/>
          <a:p>
            <a:r>
              <a:rPr lang="en-GB" dirty="0">
                <a:latin typeface="Comic Sans MS" panose="030F0702030302020204" pitchFamily="66" charset="0"/>
              </a:rPr>
              <a:t>Black bin</a:t>
            </a:r>
          </a:p>
        </p:txBody>
      </p:sp>
    </p:spTree>
    <p:extLst>
      <p:ext uri="{BB962C8B-B14F-4D97-AF65-F5344CB8AC3E}">
        <p14:creationId xmlns:p14="http://schemas.microsoft.com/office/powerpoint/2010/main" val="209470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8271360"/>
              </p:ext>
            </p:extLst>
          </p:nvPr>
        </p:nvGraphicFramePr>
        <p:xfrm>
          <a:off x="584296" y="982018"/>
          <a:ext cx="5824592" cy="8210082"/>
        </p:xfrm>
        <a:graphic>
          <a:graphicData uri="http://schemas.openxmlformats.org/drawingml/2006/table">
            <a:tbl>
              <a:tblPr firstRow="1" bandRow="1">
                <a:tableStyleId>{5C22544A-7EE6-4342-B048-85BDC9FD1C3A}</a:tableStyleId>
              </a:tblPr>
              <a:tblGrid>
                <a:gridCol w="1456148">
                  <a:extLst>
                    <a:ext uri="{9D8B030D-6E8A-4147-A177-3AD203B41FA5}">
                      <a16:colId xmlns:a16="http://schemas.microsoft.com/office/drawing/2014/main" val="498532871"/>
                    </a:ext>
                  </a:extLst>
                </a:gridCol>
                <a:gridCol w="1456148">
                  <a:extLst>
                    <a:ext uri="{9D8B030D-6E8A-4147-A177-3AD203B41FA5}">
                      <a16:colId xmlns:a16="http://schemas.microsoft.com/office/drawing/2014/main" val="3265588036"/>
                    </a:ext>
                  </a:extLst>
                </a:gridCol>
                <a:gridCol w="1456148">
                  <a:extLst>
                    <a:ext uri="{9D8B030D-6E8A-4147-A177-3AD203B41FA5}">
                      <a16:colId xmlns:a16="http://schemas.microsoft.com/office/drawing/2014/main" val="1776285200"/>
                    </a:ext>
                  </a:extLst>
                </a:gridCol>
                <a:gridCol w="1456148">
                  <a:extLst>
                    <a:ext uri="{9D8B030D-6E8A-4147-A177-3AD203B41FA5}">
                      <a16:colId xmlns:a16="http://schemas.microsoft.com/office/drawing/2014/main" val="2712034743"/>
                    </a:ext>
                  </a:extLst>
                </a:gridCol>
              </a:tblGrid>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02172"/>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036349"/>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98326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457423"/>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76047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0197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996">
            <a:off x="681252" y="1115583"/>
            <a:ext cx="459605" cy="9192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852" y="1086387"/>
            <a:ext cx="799140" cy="7797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55533">
            <a:off x="3584670" y="1056200"/>
            <a:ext cx="1280872" cy="7855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35368">
            <a:off x="2235280" y="2713901"/>
            <a:ext cx="420135" cy="73066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6952" y="2548513"/>
            <a:ext cx="475471" cy="71432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0549" y="943125"/>
            <a:ext cx="905077" cy="905077"/>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59453" y="2271413"/>
            <a:ext cx="1056284" cy="105628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36983">
            <a:off x="2285562" y="3730097"/>
            <a:ext cx="999571" cy="86056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769426">
            <a:off x="5019364" y="3718193"/>
            <a:ext cx="1044289" cy="835431"/>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838" y="5400636"/>
            <a:ext cx="1218719" cy="942603"/>
          </a:xfrm>
          <a:prstGeom prst="rect">
            <a:avLst/>
          </a:prstGeom>
        </p:spPr>
      </p:pic>
      <p:sp>
        <p:nvSpPr>
          <p:cNvPr id="15" name="TextBox 14"/>
          <p:cNvSpPr txBox="1"/>
          <p:nvPr/>
        </p:nvSpPr>
        <p:spPr>
          <a:xfrm>
            <a:off x="1019461" y="1366354"/>
            <a:ext cx="1209185" cy="646331"/>
          </a:xfrm>
          <a:prstGeom prst="rect">
            <a:avLst/>
          </a:prstGeom>
          <a:noFill/>
        </p:spPr>
        <p:txBody>
          <a:bodyPr wrap="square" rtlCol="0">
            <a:spAutoFit/>
          </a:bodyPr>
          <a:lstStyle/>
          <a:p>
            <a:r>
              <a:rPr lang="en-GB" dirty="0">
                <a:latin typeface="Comic Sans MS" panose="030F0702030302020204" pitchFamily="66" charset="0"/>
              </a:rPr>
              <a:t>Water bottle</a:t>
            </a:r>
          </a:p>
        </p:txBody>
      </p:sp>
      <p:sp>
        <p:nvSpPr>
          <p:cNvPr id="16" name="TextBox 15"/>
          <p:cNvSpPr txBox="1"/>
          <p:nvPr/>
        </p:nvSpPr>
        <p:spPr>
          <a:xfrm>
            <a:off x="2404557" y="1869279"/>
            <a:ext cx="1289717" cy="369332"/>
          </a:xfrm>
          <a:prstGeom prst="rect">
            <a:avLst/>
          </a:prstGeom>
          <a:noFill/>
        </p:spPr>
        <p:txBody>
          <a:bodyPr wrap="square" rtlCol="0">
            <a:spAutoFit/>
          </a:bodyPr>
          <a:lstStyle/>
          <a:p>
            <a:r>
              <a:rPr lang="en-GB" dirty="0">
                <a:latin typeface="Comic Sans MS" panose="030F0702030302020204" pitchFamily="66" charset="0"/>
              </a:rPr>
              <a:t>Jars</a:t>
            </a:r>
          </a:p>
        </p:txBody>
      </p:sp>
      <p:sp>
        <p:nvSpPr>
          <p:cNvPr id="17" name="TextBox 16"/>
          <p:cNvSpPr txBox="1"/>
          <p:nvPr/>
        </p:nvSpPr>
        <p:spPr>
          <a:xfrm>
            <a:off x="3870185" y="1933104"/>
            <a:ext cx="1289717" cy="369332"/>
          </a:xfrm>
          <a:prstGeom prst="rect">
            <a:avLst/>
          </a:prstGeom>
          <a:noFill/>
        </p:spPr>
        <p:txBody>
          <a:bodyPr wrap="square" rtlCol="0">
            <a:spAutoFit/>
          </a:bodyPr>
          <a:lstStyle/>
          <a:p>
            <a:r>
              <a:rPr lang="en-GB" dirty="0">
                <a:latin typeface="Comic Sans MS" panose="030F0702030302020204" pitchFamily="66" charset="0"/>
              </a:rPr>
              <a:t>Bicycle</a:t>
            </a:r>
          </a:p>
        </p:txBody>
      </p:sp>
      <p:sp>
        <p:nvSpPr>
          <p:cNvPr id="18" name="TextBox 17"/>
          <p:cNvSpPr txBox="1"/>
          <p:nvPr/>
        </p:nvSpPr>
        <p:spPr>
          <a:xfrm>
            <a:off x="688838" y="5103803"/>
            <a:ext cx="1289717" cy="369332"/>
          </a:xfrm>
          <a:prstGeom prst="rect">
            <a:avLst/>
          </a:prstGeom>
          <a:noFill/>
        </p:spPr>
        <p:txBody>
          <a:bodyPr wrap="square" rtlCol="0">
            <a:spAutoFit/>
          </a:bodyPr>
          <a:lstStyle/>
          <a:p>
            <a:r>
              <a:rPr lang="en-GB" dirty="0">
                <a:latin typeface="Comic Sans MS" panose="030F0702030302020204" pitchFamily="66" charset="0"/>
              </a:rPr>
              <a:t>Box</a:t>
            </a:r>
          </a:p>
        </p:txBody>
      </p:sp>
      <p:sp>
        <p:nvSpPr>
          <p:cNvPr id="19" name="TextBox 18"/>
          <p:cNvSpPr txBox="1"/>
          <p:nvPr/>
        </p:nvSpPr>
        <p:spPr>
          <a:xfrm>
            <a:off x="2064289" y="4605180"/>
            <a:ext cx="1442117" cy="369332"/>
          </a:xfrm>
          <a:prstGeom prst="rect">
            <a:avLst/>
          </a:prstGeom>
          <a:noFill/>
        </p:spPr>
        <p:txBody>
          <a:bodyPr wrap="square" rtlCol="0">
            <a:spAutoFit/>
          </a:bodyPr>
          <a:lstStyle/>
          <a:p>
            <a:r>
              <a:rPr lang="en-GB" dirty="0">
                <a:latin typeface="Comic Sans MS" panose="030F0702030302020204" pitchFamily="66" charset="0"/>
              </a:rPr>
              <a:t>Newspaper</a:t>
            </a:r>
          </a:p>
        </p:txBody>
      </p:sp>
      <p:sp>
        <p:nvSpPr>
          <p:cNvPr id="20" name="TextBox 19"/>
          <p:cNvSpPr txBox="1"/>
          <p:nvPr/>
        </p:nvSpPr>
        <p:spPr>
          <a:xfrm>
            <a:off x="2642139" y="2539285"/>
            <a:ext cx="1289717" cy="646331"/>
          </a:xfrm>
          <a:prstGeom prst="rect">
            <a:avLst/>
          </a:prstGeom>
          <a:noFill/>
        </p:spPr>
        <p:txBody>
          <a:bodyPr wrap="square" rtlCol="0">
            <a:spAutoFit/>
          </a:bodyPr>
          <a:lstStyle/>
          <a:p>
            <a:r>
              <a:rPr lang="en-GB" dirty="0">
                <a:latin typeface="Comic Sans MS" panose="030F0702030302020204" pitchFamily="66" charset="0"/>
              </a:rPr>
              <a:t>Drinks can</a:t>
            </a:r>
          </a:p>
        </p:txBody>
      </p:sp>
      <p:sp>
        <p:nvSpPr>
          <p:cNvPr id="21" name="TextBox 20"/>
          <p:cNvSpPr txBox="1"/>
          <p:nvPr/>
        </p:nvSpPr>
        <p:spPr>
          <a:xfrm>
            <a:off x="5029423" y="3282281"/>
            <a:ext cx="1289717" cy="369332"/>
          </a:xfrm>
          <a:prstGeom prst="rect">
            <a:avLst/>
          </a:prstGeom>
          <a:noFill/>
        </p:spPr>
        <p:txBody>
          <a:bodyPr wrap="square" rtlCol="0">
            <a:spAutoFit/>
          </a:bodyPr>
          <a:lstStyle/>
          <a:p>
            <a:r>
              <a:rPr lang="en-GB" dirty="0">
                <a:latin typeface="Comic Sans MS" panose="030F0702030302020204" pitchFamily="66" charset="0"/>
              </a:rPr>
              <a:t>Food tin</a:t>
            </a:r>
          </a:p>
        </p:txBody>
      </p:sp>
      <p:sp>
        <p:nvSpPr>
          <p:cNvPr id="22" name="TextBox 21"/>
          <p:cNvSpPr txBox="1"/>
          <p:nvPr/>
        </p:nvSpPr>
        <p:spPr>
          <a:xfrm>
            <a:off x="5242130" y="6583569"/>
            <a:ext cx="941913" cy="369332"/>
          </a:xfrm>
          <a:prstGeom prst="rect">
            <a:avLst/>
          </a:prstGeom>
          <a:noFill/>
        </p:spPr>
        <p:txBody>
          <a:bodyPr wrap="square" rtlCol="0">
            <a:spAutoFit/>
          </a:bodyPr>
          <a:lstStyle/>
          <a:p>
            <a:r>
              <a:rPr lang="en-GB" dirty="0">
                <a:latin typeface="Comic Sans MS" panose="030F0702030302020204" pitchFamily="66" charset="0"/>
              </a:rPr>
              <a:t>Grass</a:t>
            </a:r>
          </a:p>
        </p:txBody>
      </p:sp>
      <p:sp>
        <p:nvSpPr>
          <p:cNvPr id="23" name="TextBox 22"/>
          <p:cNvSpPr txBox="1"/>
          <p:nvPr/>
        </p:nvSpPr>
        <p:spPr>
          <a:xfrm>
            <a:off x="4986398" y="4489445"/>
            <a:ext cx="1289717" cy="369332"/>
          </a:xfrm>
          <a:prstGeom prst="rect">
            <a:avLst/>
          </a:prstGeom>
          <a:noFill/>
        </p:spPr>
        <p:txBody>
          <a:bodyPr wrap="square" rtlCol="0">
            <a:spAutoFit/>
          </a:bodyPr>
          <a:lstStyle/>
          <a:p>
            <a:r>
              <a:rPr lang="en-GB" dirty="0">
                <a:latin typeface="Comic Sans MS" panose="030F0702030302020204" pitchFamily="66" charset="0"/>
              </a:rPr>
              <a:t>Envelope</a:t>
            </a:r>
          </a:p>
        </p:txBody>
      </p:sp>
      <p:sp>
        <p:nvSpPr>
          <p:cNvPr id="24" name="TextBox 23"/>
          <p:cNvSpPr txBox="1"/>
          <p:nvPr/>
        </p:nvSpPr>
        <p:spPr>
          <a:xfrm>
            <a:off x="3682203" y="3243388"/>
            <a:ext cx="1289717" cy="369332"/>
          </a:xfrm>
          <a:prstGeom prst="rect">
            <a:avLst/>
          </a:prstGeom>
          <a:noFill/>
        </p:spPr>
        <p:txBody>
          <a:bodyPr wrap="square" rtlCol="0">
            <a:spAutoFit/>
          </a:bodyPr>
          <a:lstStyle/>
          <a:p>
            <a:r>
              <a:rPr lang="en-GB" dirty="0">
                <a:latin typeface="Comic Sans MS" panose="030F0702030302020204" pitchFamily="66" charset="0"/>
              </a:rPr>
              <a:t>Nappies</a:t>
            </a:r>
          </a:p>
        </p:txBody>
      </p:sp>
      <p:sp>
        <p:nvSpPr>
          <p:cNvPr id="25" name="TextBox 24"/>
          <p:cNvSpPr txBox="1"/>
          <p:nvPr/>
        </p:nvSpPr>
        <p:spPr>
          <a:xfrm>
            <a:off x="5098806" y="1722539"/>
            <a:ext cx="1289717" cy="646331"/>
          </a:xfrm>
          <a:prstGeom prst="rect">
            <a:avLst/>
          </a:prstGeom>
          <a:noFill/>
        </p:spPr>
        <p:txBody>
          <a:bodyPr wrap="square" rtlCol="0">
            <a:spAutoFit/>
          </a:bodyPr>
          <a:lstStyle/>
          <a:p>
            <a:r>
              <a:rPr lang="en-GB" dirty="0">
                <a:latin typeface="Comic Sans MS" panose="030F0702030302020204" pitchFamily="66" charset="0"/>
              </a:rPr>
              <a:t>Yoghurt pots</a:t>
            </a:r>
          </a:p>
        </p:txBody>
      </p:sp>
      <p:sp>
        <p:nvSpPr>
          <p:cNvPr id="28" name="TextBox 27"/>
          <p:cNvSpPr txBox="1"/>
          <p:nvPr/>
        </p:nvSpPr>
        <p:spPr>
          <a:xfrm>
            <a:off x="2171798" y="5747745"/>
            <a:ext cx="1186182" cy="646331"/>
          </a:xfrm>
          <a:prstGeom prst="rect">
            <a:avLst/>
          </a:prstGeom>
          <a:noFill/>
        </p:spPr>
        <p:txBody>
          <a:bodyPr wrap="square" rtlCol="0">
            <a:spAutoFit/>
          </a:bodyPr>
          <a:lstStyle/>
          <a:p>
            <a:pPr algn="ctr"/>
            <a:r>
              <a:rPr lang="en-GB" dirty="0">
                <a:latin typeface="Comic Sans MS" panose="030F0702030302020204" pitchFamily="66" charset="0"/>
              </a:rPr>
              <a:t>Sweet wrappers</a:t>
            </a:r>
          </a:p>
        </p:txBody>
      </p:sp>
      <p:sp>
        <p:nvSpPr>
          <p:cNvPr id="29" name="TextBox 28"/>
          <p:cNvSpPr txBox="1"/>
          <p:nvPr/>
        </p:nvSpPr>
        <p:spPr>
          <a:xfrm>
            <a:off x="3976819" y="5095038"/>
            <a:ext cx="1052604" cy="646331"/>
          </a:xfrm>
          <a:prstGeom prst="rect">
            <a:avLst/>
          </a:prstGeom>
          <a:noFill/>
        </p:spPr>
        <p:txBody>
          <a:bodyPr wrap="square" rtlCol="0">
            <a:spAutoFit/>
          </a:bodyPr>
          <a:lstStyle/>
          <a:p>
            <a:pPr algn="ctr"/>
            <a:r>
              <a:rPr lang="en-GB" dirty="0">
                <a:latin typeface="Comic Sans MS" panose="030F0702030302020204" pitchFamily="66" charset="0"/>
              </a:rPr>
              <a:t>Light bulb</a:t>
            </a:r>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78356" y="5318304"/>
            <a:ext cx="870395" cy="1183959"/>
          </a:xfrm>
          <a:prstGeom prst="rect">
            <a:avLst/>
          </a:prstGeom>
        </p:spPr>
      </p:pic>
      <p:sp>
        <p:nvSpPr>
          <p:cNvPr id="32" name="TextBox 31"/>
          <p:cNvSpPr txBox="1"/>
          <p:nvPr/>
        </p:nvSpPr>
        <p:spPr>
          <a:xfrm>
            <a:off x="589786" y="2682748"/>
            <a:ext cx="948413" cy="646331"/>
          </a:xfrm>
          <a:prstGeom prst="rect">
            <a:avLst/>
          </a:prstGeom>
          <a:noFill/>
        </p:spPr>
        <p:txBody>
          <a:bodyPr wrap="square" rtlCol="0">
            <a:spAutoFit/>
          </a:bodyPr>
          <a:lstStyle/>
          <a:p>
            <a:pPr algn="ctr"/>
            <a:r>
              <a:rPr lang="en-GB" dirty="0">
                <a:latin typeface="Comic Sans MS" panose="030F0702030302020204" pitchFamily="66" charset="0"/>
              </a:rPr>
              <a:t>Apple core</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01402">
            <a:off x="2178276" y="5033349"/>
            <a:ext cx="1214141" cy="914400"/>
          </a:xfrm>
          <a:prstGeom prst="rect">
            <a:avLst/>
          </a:prstGeom>
        </p:spPr>
      </p:pic>
      <p:sp>
        <p:nvSpPr>
          <p:cNvPr id="37" name="TextBox 36"/>
          <p:cNvSpPr txBox="1"/>
          <p:nvPr/>
        </p:nvSpPr>
        <p:spPr>
          <a:xfrm>
            <a:off x="1125833" y="3787409"/>
            <a:ext cx="996439" cy="646331"/>
          </a:xfrm>
          <a:prstGeom prst="rect">
            <a:avLst/>
          </a:prstGeom>
          <a:noFill/>
        </p:spPr>
        <p:txBody>
          <a:bodyPr wrap="square" rtlCol="0">
            <a:spAutoFit/>
          </a:bodyPr>
          <a:lstStyle/>
          <a:p>
            <a:r>
              <a:rPr lang="en-GB" dirty="0">
                <a:latin typeface="Comic Sans MS" panose="030F0702030302020204" pitchFamily="66" charset="0"/>
              </a:rPr>
              <a:t>Glass bottle</a:t>
            </a:r>
          </a:p>
        </p:txBody>
      </p:sp>
      <p:sp>
        <p:nvSpPr>
          <p:cNvPr id="38" name="TextBox 37"/>
          <p:cNvSpPr txBox="1"/>
          <p:nvPr/>
        </p:nvSpPr>
        <p:spPr>
          <a:xfrm>
            <a:off x="5132763" y="5196075"/>
            <a:ext cx="941913" cy="646331"/>
          </a:xfrm>
          <a:prstGeom prst="rect">
            <a:avLst/>
          </a:prstGeom>
          <a:noFill/>
        </p:spPr>
        <p:txBody>
          <a:bodyPr wrap="square" rtlCol="0">
            <a:spAutoFit/>
          </a:bodyPr>
          <a:lstStyle/>
          <a:p>
            <a:r>
              <a:rPr lang="en-GB" dirty="0">
                <a:latin typeface="Comic Sans MS" panose="030F0702030302020204" pitchFamily="66" charset="0"/>
              </a:rPr>
              <a:t>Plastic bag</a:t>
            </a:r>
          </a:p>
        </p:txBody>
      </p:sp>
      <p:sp>
        <p:nvSpPr>
          <p:cNvPr id="39" name="TextBox 38"/>
          <p:cNvSpPr txBox="1"/>
          <p:nvPr/>
        </p:nvSpPr>
        <p:spPr>
          <a:xfrm>
            <a:off x="3632634" y="7223687"/>
            <a:ext cx="1052297" cy="646331"/>
          </a:xfrm>
          <a:prstGeom prst="rect">
            <a:avLst/>
          </a:prstGeom>
          <a:noFill/>
        </p:spPr>
        <p:txBody>
          <a:bodyPr wrap="square" rtlCol="0">
            <a:spAutoFit/>
          </a:bodyPr>
          <a:lstStyle/>
          <a:p>
            <a:pPr algn="ctr"/>
            <a:r>
              <a:rPr lang="en-GB" dirty="0">
                <a:latin typeface="Comic Sans MS" panose="030F0702030302020204" pitchFamily="66" charset="0"/>
              </a:rPr>
              <a:t>Plastic tray</a:t>
            </a:r>
          </a:p>
        </p:txBody>
      </p:sp>
      <p:sp>
        <p:nvSpPr>
          <p:cNvPr id="40" name="TextBox 39"/>
          <p:cNvSpPr txBox="1"/>
          <p:nvPr/>
        </p:nvSpPr>
        <p:spPr>
          <a:xfrm>
            <a:off x="2099861" y="6938661"/>
            <a:ext cx="941913" cy="369332"/>
          </a:xfrm>
          <a:prstGeom prst="rect">
            <a:avLst/>
          </a:prstGeom>
          <a:noFill/>
        </p:spPr>
        <p:txBody>
          <a:bodyPr wrap="square" rtlCol="0">
            <a:spAutoFit/>
          </a:bodyPr>
          <a:lstStyle/>
          <a:p>
            <a:r>
              <a:rPr lang="en-GB" dirty="0">
                <a:latin typeface="Comic Sans MS" panose="030F0702030302020204" pitchFamily="66" charset="0"/>
              </a:rPr>
              <a:t>Tins</a:t>
            </a:r>
          </a:p>
        </p:txBody>
      </p:sp>
      <p:sp>
        <p:nvSpPr>
          <p:cNvPr id="41" name="TextBox 40"/>
          <p:cNvSpPr txBox="1"/>
          <p:nvPr/>
        </p:nvSpPr>
        <p:spPr>
          <a:xfrm>
            <a:off x="723518" y="6519591"/>
            <a:ext cx="1115105" cy="369332"/>
          </a:xfrm>
          <a:prstGeom prst="rect">
            <a:avLst/>
          </a:prstGeom>
          <a:noFill/>
        </p:spPr>
        <p:txBody>
          <a:bodyPr wrap="square" rtlCol="0">
            <a:spAutoFit/>
          </a:bodyPr>
          <a:lstStyle/>
          <a:p>
            <a:r>
              <a:rPr lang="en-GB" dirty="0">
                <a:latin typeface="Comic Sans MS" panose="030F0702030302020204" pitchFamily="66" charset="0"/>
              </a:rPr>
              <a:t>Flowers</a:t>
            </a:r>
          </a:p>
        </p:txBody>
      </p:sp>
      <p:sp>
        <p:nvSpPr>
          <p:cNvPr id="42" name="TextBox 41"/>
          <p:cNvSpPr txBox="1"/>
          <p:nvPr/>
        </p:nvSpPr>
        <p:spPr>
          <a:xfrm>
            <a:off x="723518" y="7866618"/>
            <a:ext cx="1220356" cy="646331"/>
          </a:xfrm>
          <a:prstGeom prst="rect">
            <a:avLst/>
          </a:prstGeom>
          <a:noFill/>
        </p:spPr>
        <p:txBody>
          <a:bodyPr wrap="square" rtlCol="0">
            <a:spAutoFit/>
          </a:bodyPr>
          <a:lstStyle/>
          <a:p>
            <a:r>
              <a:rPr lang="en-GB" dirty="0">
                <a:latin typeface="Comic Sans MS" panose="030F0702030302020204" pitchFamily="66" charset="0"/>
              </a:rPr>
              <a:t>Shampoo bottles</a:t>
            </a:r>
          </a:p>
        </p:txBody>
      </p:sp>
      <p:sp>
        <p:nvSpPr>
          <p:cNvPr id="43" name="TextBox 42"/>
          <p:cNvSpPr txBox="1"/>
          <p:nvPr/>
        </p:nvSpPr>
        <p:spPr>
          <a:xfrm>
            <a:off x="3506406" y="3834269"/>
            <a:ext cx="1347219" cy="646331"/>
          </a:xfrm>
          <a:prstGeom prst="rect">
            <a:avLst/>
          </a:prstGeom>
          <a:noFill/>
        </p:spPr>
        <p:txBody>
          <a:bodyPr wrap="square" rtlCol="0">
            <a:spAutoFit/>
          </a:bodyPr>
          <a:lstStyle/>
          <a:p>
            <a:r>
              <a:rPr lang="en-GB" dirty="0">
                <a:latin typeface="Comic Sans MS" panose="030F0702030302020204" pitchFamily="66" charset="0"/>
              </a:rPr>
              <a:t>Wrapping paper</a:t>
            </a:r>
          </a:p>
        </p:txBody>
      </p:sp>
      <p:sp>
        <p:nvSpPr>
          <p:cNvPr id="44" name="TextBox 43"/>
          <p:cNvSpPr txBox="1"/>
          <p:nvPr/>
        </p:nvSpPr>
        <p:spPr>
          <a:xfrm>
            <a:off x="2052549" y="7797492"/>
            <a:ext cx="1347219" cy="369332"/>
          </a:xfrm>
          <a:prstGeom prst="rect">
            <a:avLst/>
          </a:prstGeom>
          <a:noFill/>
        </p:spPr>
        <p:txBody>
          <a:bodyPr wrap="square" rtlCol="0">
            <a:spAutoFit/>
          </a:bodyPr>
          <a:lstStyle/>
          <a:p>
            <a:r>
              <a:rPr lang="en-GB" dirty="0">
                <a:latin typeface="Comic Sans MS" panose="030F0702030302020204" pitchFamily="66" charset="0"/>
              </a:rPr>
              <a:t>Tin foil</a:t>
            </a:r>
          </a:p>
        </p:txBody>
      </p:sp>
      <p:sp>
        <p:nvSpPr>
          <p:cNvPr id="45" name="TextBox 44"/>
          <p:cNvSpPr txBox="1"/>
          <p:nvPr/>
        </p:nvSpPr>
        <p:spPr>
          <a:xfrm>
            <a:off x="3592455" y="7917894"/>
            <a:ext cx="1347219" cy="646331"/>
          </a:xfrm>
          <a:prstGeom prst="rect">
            <a:avLst/>
          </a:prstGeom>
          <a:noFill/>
        </p:spPr>
        <p:txBody>
          <a:bodyPr wrap="square" rtlCol="0">
            <a:spAutoFit/>
          </a:bodyPr>
          <a:lstStyle/>
          <a:p>
            <a:r>
              <a:rPr lang="en-GB" dirty="0">
                <a:latin typeface="Comic Sans MS" panose="030F0702030302020204" pitchFamily="66" charset="0"/>
              </a:rPr>
              <a:t>Orange peel</a:t>
            </a:r>
          </a:p>
        </p:txBody>
      </p:sp>
      <p:sp>
        <p:nvSpPr>
          <p:cNvPr id="46" name="TextBox 45"/>
          <p:cNvSpPr txBox="1"/>
          <p:nvPr/>
        </p:nvSpPr>
        <p:spPr>
          <a:xfrm>
            <a:off x="5106847" y="7871727"/>
            <a:ext cx="1347219" cy="369332"/>
          </a:xfrm>
          <a:prstGeom prst="rect">
            <a:avLst/>
          </a:prstGeom>
          <a:noFill/>
        </p:spPr>
        <p:txBody>
          <a:bodyPr wrap="square" rtlCol="0">
            <a:spAutoFit/>
          </a:bodyPr>
          <a:lstStyle/>
          <a:p>
            <a:r>
              <a:rPr lang="en-GB" dirty="0">
                <a:latin typeface="Comic Sans MS" panose="030F0702030302020204" pitchFamily="66" charset="0"/>
              </a:rPr>
              <a:t>Clothes</a:t>
            </a:r>
          </a:p>
        </p:txBody>
      </p:sp>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750002">
            <a:off x="826533" y="6663196"/>
            <a:ext cx="963166" cy="1289595"/>
          </a:xfrm>
          <a:prstGeom prst="rect">
            <a:avLst/>
          </a:prstGeom>
        </p:spPr>
      </p:pic>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73165" y="4361542"/>
            <a:ext cx="633736" cy="651029"/>
          </a:xfrm>
          <a:prstGeom prst="rect">
            <a:avLst/>
          </a:prstGeom>
        </p:spPr>
      </p:pic>
      <p:pic>
        <p:nvPicPr>
          <p:cNvPr id="51" name="Picture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35138" y="6583569"/>
            <a:ext cx="704182" cy="1057926"/>
          </a:xfrm>
          <a:prstGeom prst="rect">
            <a:avLst/>
          </a:prstGeom>
        </p:spPr>
      </p:pic>
      <p:pic>
        <p:nvPicPr>
          <p:cNvPr id="52" name="Picture 51"/>
          <p:cNvPicPr>
            <a:picLocks noChangeAspect="1"/>
          </p:cNvPicPr>
          <p:nvPr/>
        </p:nvPicPr>
        <p:blipFill rotWithShape="1">
          <a:blip r:embed="rId18" cstate="print">
            <a:extLst>
              <a:ext uri="{28A0092B-C50C-407E-A947-70E740481C1C}">
                <a14:useLocalDpi xmlns:a14="http://schemas.microsoft.com/office/drawing/2010/main" val="0"/>
              </a:ext>
            </a:extLst>
          </a:blip>
          <a:srcRect r="63220"/>
          <a:stretch/>
        </p:blipFill>
        <p:spPr>
          <a:xfrm>
            <a:off x="4994096" y="6470385"/>
            <a:ext cx="1207921" cy="1642109"/>
          </a:xfrm>
          <a:prstGeom prst="rect">
            <a:avLst/>
          </a:prstGeom>
        </p:spPr>
      </p:pic>
      <p:pic>
        <p:nvPicPr>
          <p:cNvPr id="53" name="Picture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18066" y="8258247"/>
            <a:ext cx="1411357" cy="991625"/>
          </a:xfrm>
          <a:prstGeom prst="rect">
            <a:avLst/>
          </a:prstGeom>
        </p:spPr>
      </p:pic>
      <p:pic>
        <p:nvPicPr>
          <p:cNvPr id="54" name="Picture 53"/>
          <p:cNvPicPr>
            <a:picLocks noChangeAspect="1"/>
          </p:cNvPicPr>
          <p:nvPr/>
        </p:nvPicPr>
        <p:blipFill rotWithShape="1">
          <a:blip r:embed="rId20" cstate="print">
            <a:extLst>
              <a:ext uri="{28A0092B-C50C-407E-A947-70E740481C1C}">
                <a14:useLocalDpi xmlns:a14="http://schemas.microsoft.com/office/drawing/2010/main" val="0"/>
              </a:ext>
            </a:extLst>
          </a:blip>
          <a:srcRect r="51937"/>
          <a:stretch/>
        </p:blipFill>
        <p:spPr>
          <a:xfrm rot="20558229">
            <a:off x="797326" y="3784177"/>
            <a:ext cx="391466" cy="1209438"/>
          </a:xfrm>
          <a:prstGeom prst="rect">
            <a:avLst/>
          </a:prstGeom>
        </p:spPr>
      </p:pic>
      <p:pic>
        <p:nvPicPr>
          <p:cNvPr id="55" name="Picture 54"/>
          <p:cNvPicPr>
            <a:picLocks noChangeAspect="1"/>
          </p:cNvPicPr>
          <p:nvPr/>
        </p:nvPicPr>
        <p:blipFill rotWithShape="1">
          <a:blip r:embed="rId21" cstate="print">
            <a:extLst>
              <a:ext uri="{28A0092B-C50C-407E-A947-70E740481C1C}">
                <a14:useLocalDpi xmlns:a14="http://schemas.microsoft.com/office/drawing/2010/main" val="0"/>
              </a:ext>
            </a:extLst>
          </a:blip>
          <a:srcRect l="53363" r="21710" b="69019"/>
          <a:stretch/>
        </p:blipFill>
        <p:spPr>
          <a:xfrm>
            <a:off x="5107606" y="8246640"/>
            <a:ext cx="1265225" cy="985241"/>
          </a:xfrm>
          <a:prstGeom prst="rect">
            <a:avLst/>
          </a:prstGeom>
        </p:spPr>
      </p:pic>
      <p:pic>
        <p:nvPicPr>
          <p:cNvPr id="2050" name="Picture 2" descr="Roll Aluminum Foil Images, Stock Photos &amp; Vectors | Shutterst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88684" y="8166824"/>
            <a:ext cx="1193324" cy="968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le core clipart - Clip Art Library"/>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41925" y="2608236"/>
            <a:ext cx="540602" cy="773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 Bag Cartoon Stock Illustrations – 6,067 Plastic Bag ..."/>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458134">
            <a:off x="5654469" y="5666842"/>
            <a:ext cx="626133" cy="6261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661398" y="6488081"/>
            <a:ext cx="1023533" cy="632245"/>
          </a:xfrm>
          <a:prstGeom prst="rect">
            <a:avLst/>
          </a:prstGeom>
        </p:spPr>
      </p:pic>
      <p:pic>
        <p:nvPicPr>
          <p:cNvPr id="2056" name="Picture 8" descr="Free Shampoo Cliparts, Download Free Clip Art, Free Clip Art on ..."/>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91280" y="8512949"/>
            <a:ext cx="501289" cy="6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82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307</Words>
  <Application>Microsoft Office PowerPoint</Application>
  <PresentationFormat>A4 Paper (210x297 mm)</PresentationFormat>
  <Paragraphs>41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Comic Sans MS</vt:lpstr>
      <vt:lpstr>take_out_the_garbage</vt:lpstr>
      <vt:lpstr>Arial</vt:lpstr>
      <vt:lpstr>Calibri Light</vt:lpstr>
      <vt:lpstr>Calibri</vt:lpstr>
      <vt:lpstr>Office Theme</vt:lpstr>
      <vt:lpstr>Teachers Notes- KS1 </vt:lpstr>
      <vt:lpstr>PowerPoint Presentation</vt:lpstr>
      <vt:lpstr>PowerPoint Presentation</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Wilson</dc:creator>
  <cp:lastModifiedBy>Rachel Walker</cp:lastModifiedBy>
  <cp:revision>14</cp:revision>
  <dcterms:created xsi:type="dcterms:W3CDTF">2020-07-15T14:08:48Z</dcterms:created>
  <dcterms:modified xsi:type="dcterms:W3CDTF">2020-09-01T10:27:57Z</dcterms:modified>
</cp:coreProperties>
</file>