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5"/>
  </p:notesMasterIdLst>
  <p:sldIdLst>
    <p:sldId id="256" r:id="rId2"/>
    <p:sldId id="257" r:id="rId3"/>
    <p:sldId id="258" r:id="rId4"/>
    <p:sldId id="263" r:id="rId5"/>
    <p:sldId id="264" r:id="rId6"/>
    <p:sldId id="266" r:id="rId7"/>
    <p:sldId id="260" r:id="rId8"/>
    <p:sldId id="259" r:id="rId9"/>
    <p:sldId id="269" r:id="rId10"/>
    <p:sldId id="270" r:id="rId11"/>
    <p:sldId id="271" r:id="rId12"/>
    <p:sldId id="272" r:id="rId13"/>
    <p:sldId id="273" r:id="rId14"/>
  </p:sldIdLst>
  <p:sldSz cx="12192000" cy="6858000"/>
  <p:notesSz cx="6858000" cy="9144000"/>
  <p:embeddedFontLst>
    <p:embeddedFont>
      <p:font typeface="Calibri" panose="020F0502020204030204" pitchFamily="34" charset="0"/>
      <p:regular r:id="rId16"/>
      <p:bold r:id="rId17"/>
      <p:italic r:id="rId18"/>
      <p:boldItalic r:id="rId19"/>
    </p:embeddedFont>
    <p:embeddedFont>
      <p:font typeface="take_out_the_garbage" panose="02000500000000000000" pitchFamily="2" charset="0"/>
      <p:regular r:id="rId20"/>
    </p:embeddedFont>
    <p:embeddedFont>
      <p:font typeface="Comic Sans MS" panose="030F0702030302020204" pitchFamily="66" charset="0"/>
      <p:regular r:id="rId21"/>
      <p:bold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6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FE1BE"/>
    <a:srgbClr val="20BFD0"/>
    <a:srgbClr val="8DC63F"/>
    <a:srgbClr val="58E8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showGuides="1">
      <p:cViewPr varScale="1">
        <p:scale>
          <a:sx n="117" d="100"/>
          <a:sy n="117" d="100"/>
        </p:scale>
        <p:origin x="270" y="96"/>
      </p:cViewPr>
      <p:guideLst>
        <p:guide orient="horz" pos="2160"/>
        <p:guide pos="3863"/>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7855907-B3B2-4F27-8700-2D662E0F8CF7}" type="doc">
      <dgm:prSet loTypeId="urn:microsoft.com/office/officeart/2005/8/layout/pyramid3" loCatId="pyramid" qsTypeId="urn:microsoft.com/office/officeart/2005/8/quickstyle/simple1" qsCatId="simple" csTypeId="urn:microsoft.com/office/officeart/2005/8/colors/accent1_2" csCatId="accent1" phldr="1"/>
      <dgm:spPr/>
    </dgm:pt>
    <dgm:pt modelId="{06F746BF-B6AF-4012-A278-CAB3AA55F58C}">
      <dgm:prSet phldrT="[Text]" custT="1"/>
      <dgm:spPr>
        <a:solidFill>
          <a:srgbClr val="00B0F0"/>
        </a:solidFill>
      </dgm:spPr>
      <dgm:t>
        <a:bodyPr/>
        <a:lstStyle/>
        <a:p>
          <a:r>
            <a:rPr lang="en-US" sz="2800" dirty="0" smtClean="0">
              <a:ln>
                <a:solidFill>
                  <a:srgbClr val="FFFFFF"/>
                </a:solidFill>
              </a:ln>
              <a:solidFill>
                <a:schemeClr val="bg1"/>
              </a:solidFill>
              <a:effectLst/>
              <a:latin typeface="Comic Sans MS" panose="030F0702030302020204" pitchFamily="66" charset="0"/>
            </a:rPr>
            <a:t>Reduce</a:t>
          </a:r>
          <a:endParaRPr lang="en-US" sz="2800" dirty="0">
            <a:ln>
              <a:solidFill>
                <a:srgbClr val="FFFFFF"/>
              </a:solidFill>
            </a:ln>
            <a:solidFill>
              <a:schemeClr val="bg1"/>
            </a:solidFill>
            <a:effectLst/>
            <a:latin typeface="Comic Sans MS" panose="030F0702030302020204" pitchFamily="66" charset="0"/>
          </a:endParaRPr>
        </a:p>
      </dgm:t>
    </dgm:pt>
    <dgm:pt modelId="{8E60549E-767A-4633-BD8B-015C9FA7500D}" type="parTrans" cxnId="{34F61D55-223D-4D15-A304-DB08F625DFEE}">
      <dgm:prSet/>
      <dgm:spPr/>
      <dgm:t>
        <a:bodyPr/>
        <a:lstStyle/>
        <a:p>
          <a:endParaRPr lang="en-US" sz="3200">
            <a:latin typeface="Comic Sans MS" panose="030F0702030302020204" pitchFamily="66" charset="0"/>
          </a:endParaRPr>
        </a:p>
      </dgm:t>
    </dgm:pt>
    <dgm:pt modelId="{3C33F7D6-B06B-4229-8F58-7D1D74385281}" type="sibTrans" cxnId="{34F61D55-223D-4D15-A304-DB08F625DFEE}">
      <dgm:prSet/>
      <dgm:spPr/>
      <dgm:t>
        <a:bodyPr/>
        <a:lstStyle/>
        <a:p>
          <a:endParaRPr lang="en-US" sz="3200">
            <a:latin typeface="Comic Sans MS" panose="030F0702030302020204" pitchFamily="66" charset="0"/>
          </a:endParaRPr>
        </a:p>
      </dgm:t>
    </dgm:pt>
    <dgm:pt modelId="{240CDBCF-23D3-4727-88EF-23F7D0EBF40D}">
      <dgm:prSet phldrT="[Text]" custT="1"/>
      <dgm:spPr>
        <a:solidFill>
          <a:srgbClr val="FFC000"/>
        </a:solidFill>
      </dgm:spPr>
      <dgm:t>
        <a:bodyPr/>
        <a:lstStyle/>
        <a:p>
          <a:r>
            <a:rPr lang="en-US" sz="2800" dirty="0" smtClean="0">
              <a:solidFill>
                <a:schemeClr val="bg1"/>
              </a:solidFill>
              <a:latin typeface="Comic Sans MS" panose="030F0702030302020204" pitchFamily="66" charset="0"/>
            </a:rPr>
            <a:t>Reuse</a:t>
          </a:r>
          <a:endParaRPr lang="en-US" sz="2800" dirty="0">
            <a:solidFill>
              <a:schemeClr val="bg1"/>
            </a:solidFill>
            <a:latin typeface="Comic Sans MS" panose="030F0702030302020204" pitchFamily="66" charset="0"/>
          </a:endParaRPr>
        </a:p>
      </dgm:t>
    </dgm:pt>
    <dgm:pt modelId="{3838A862-9281-4181-9A95-3338191AAF33}" type="parTrans" cxnId="{C7780E09-45EF-47E1-8757-47A87BCADD34}">
      <dgm:prSet/>
      <dgm:spPr/>
      <dgm:t>
        <a:bodyPr/>
        <a:lstStyle/>
        <a:p>
          <a:endParaRPr lang="en-US" sz="3200">
            <a:latin typeface="Comic Sans MS" panose="030F0702030302020204" pitchFamily="66" charset="0"/>
          </a:endParaRPr>
        </a:p>
      </dgm:t>
    </dgm:pt>
    <dgm:pt modelId="{32E163AC-5985-40C8-89D0-943D5DBDB9CE}" type="sibTrans" cxnId="{C7780E09-45EF-47E1-8757-47A87BCADD34}">
      <dgm:prSet/>
      <dgm:spPr/>
      <dgm:t>
        <a:bodyPr/>
        <a:lstStyle/>
        <a:p>
          <a:endParaRPr lang="en-US" sz="3200">
            <a:latin typeface="Comic Sans MS" panose="030F0702030302020204" pitchFamily="66" charset="0"/>
          </a:endParaRPr>
        </a:p>
      </dgm:t>
    </dgm:pt>
    <dgm:pt modelId="{0CBDBBAF-8587-460A-A180-A955C9B6EDA5}">
      <dgm:prSet phldrT="[Text]" custT="1"/>
      <dgm:spPr>
        <a:solidFill>
          <a:srgbClr val="92D050"/>
        </a:solidFill>
      </dgm:spPr>
      <dgm:t>
        <a:bodyPr/>
        <a:lstStyle/>
        <a:p>
          <a:r>
            <a:rPr lang="en-US" sz="2400" dirty="0" smtClean="0">
              <a:solidFill>
                <a:schemeClr val="bg1"/>
              </a:solidFill>
              <a:latin typeface="Comic Sans MS" panose="030F0702030302020204" pitchFamily="66" charset="0"/>
            </a:rPr>
            <a:t>Recycle</a:t>
          </a:r>
          <a:endParaRPr lang="en-US" sz="2400" dirty="0">
            <a:solidFill>
              <a:schemeClr val="bg1"/>
            </a:solidFill>
            <a:latin typeface="Comic Sans MS" panose="030F0702030302020204" pitchFamily="66" charset="0"/>
          </a:endParaRPr>
        </a:p>
      </dgm:t>
    </dgm:pt>
    <dgm:pt modelId="{176A24CE-6062-4493-AF6D-D3B0F2EBF9F8}" type="parTrans" cxnId="{01FEFFCE-CF73-46D5-BD04-C937B4633BAA}">
      <dgm:prSet/>
      <dgm:spPr/>
      <dgm:t>
        <a:bodyPr/>
        <a:lstStyle/>
        <a:p>
          <a:endParaRPr lang="en-US" sz="3200">
            <a:latin typeface="Comic Sans MS" panose="030F0702030302020204" pitchFamily="66" charset="0"/>
          </a:endParaRPr>
        </a:p>
      </dgm:t>
    </dgm:pt>
    <dgm:pt modelId="{A310EC5F-7374-4D0B-AB80-4D6FA06E4353}" type="sibTrans" cxnId="{01FEFFCE-CF73-46D5-BD04-C937B4633BAA}">
      <dgm:prSet/>
      <dgm:spPr/>
      <dgm:t>
        <a:bodyPr/>
        <a:lstStyle/>
        <a:p>
          <a:endParaRPr lang="en-US" sz="3200">
            <a:latin typeface="Comic Sans MS" panose="030F0702030302020204" pitchFamily="66" charset="0"/>
          </a:endParaRPr>
        </a:p>
      </dgm:t>
    </dgm:pt>
    <dgm:pt modelId="{C939BDA2-2495-4118-B402-7B6D284815DE}" type="pres">
      <dgm:prSet presAssocID="{27855907-B3B2-4F27-8700-2D662E0F8CF7}" presName="Name0" presStyleCnt="0">
        <dgm:presLayoutVars>
          <dgm:dir/>
          <dgm:animLvl val="lvl"/>
          <dgm:resizeHandles val="exact"/>
        </dgm:presLayoutVars>
      </dgm:prSet>
      <dgm:spPr/>
    </dgm:pt>
    <dgm:pt modelId="{20E57026-6D47-4D01-9529-4D20A8227566}" type="pres">
      <dgm:prSet presAssocID="{06F746BF-B6AF-4012-A278-CAB3AA55F58C}" presName="Name8" presStyleCnt="0"/>
      <dgm:spPr/>
    </dgm:pt>
    <dgm:pt modelId="{32779325-F4C8-4AF3-8327-D9F0B42909C9}" type="pres">
      <dgm:prSet presAssocID="{06F746BF-B6AF-4012-A278-CAB3AA55F58C}" presName="level" presStyleLbl="node1" presStyleIdx="0" presStyleCnt="3" custScaleX="55711">
        <dgm:presLayoutVars>
          <dgm:chMax val="1"/>
          <dgm:bulletEnabled val="1"/>
        </dgm:presLayoutVars>
      </dgm:prSet>
      <dgm:spPr>
        <a:prstGeom prst="trapezoid">
          <a:avLst/>
        </a:prstGeom>
      </dgm:spPr>
      <dgm:t>
        <a:bodyPr/>
        <a:lstStyle/>
        <a:p>
          <a:endParaRPr lang="en-US"/>
        </a:p>
      </dgm:t>
    </dgm:pt>
    <dgm:pt modelId="{6C4AAEF9-A074-41A3-88F1-5CD8D598C01B}" type="pres">
      <dgm:prSet presAssocID="{06F746BF-B6AF-4012-A278-CAB3AA55F58C}" presName="levelTx" presStyleLbl="revTx" presStyleIdx="0" presStyleCnt="0">
        <dgm:presLayoutVars>
          <dgm:chMax val="1"/>
          <dgm:bulletEnabled val="1"/>
        </dgm:presLayoutVars>
      </dgm:prSet>
      <dgm:spPr/>
      <dgm:t>
        <a:bodyPr/>
        <a:lstStyle/>
        <a:p>
          <a:endParaRPr lang="en-US"/>
        </a:p>
      </dgm:t>
    </dgm:pt>
    <dgm:pt modelId="{1C23F414-F2D8-4121-A818-3B2853E68CFD}" type="pres">
      <dgm:prSet presAssocID="{240CDBCF-23D3-4727-88EF-23F7D0EBF40D}" presName="Name8" presStyleCnt="0"/>
      <dgm:spPr/>
    </dgm:pt>
    <dgm:pt modelId="{6296E9DB-A056-4BFC-B986-7A47947B58F5}" type="pres">
      <dgm:prSet presAssocID="{240CDBCF-23D3-4727-88EF-23F7D0EBF40D}" presName="level" presStyleLbl="node1" presStyleIdx="1" presStyleCnt="3" custScaleX="67728" custScaleY="95598">
        <dgm:presLayoutVars>
          <dgm:chMax val="1"/>
          <dgm:bulletEnabled val="1"/>
        </dgm:presLayoutVars>
      </dgm:prSet>
      <dgm:spPr>
        <a:prstGeom prst="trapezoid">
          <a:avLst/>
        </a:prstGeom>
      </dgm:spPr>
      <dgm:t>
        <a:bodyPr/>
        <a:lstStyle/>
        <a:p>
          <a:endParaRPr lang="en-US"/>
        </a:p>
      </dgm:t>
    </dgm:pt>
    <dgm:pt modelId="{D0ACF26A-4977-4738-B6AA-231BDD706CFF}" type="pres">
      <dgm:prSet presAssocID="{240CDBCF-23D3-4727-88EF-23F7D0EBF40D}" presName="levelTx" presStyleLbl="revTx" presStyleIdx="0" presStyleCnt="0">
        <dgm:presLayoutVars>
          <dgm:chMax val="1"/>
          <dgm:bulletEnabled val="1"/>
        </dgm:presLayoutVars>
      </dgm:prSet>
      <dgm:spPr>
        <a:prstGeom prst="trapezoid">
          <a:avLst/>
        </a:prstGeom>
      </dgm:spPr>
      <dgm:t>
        <a:bodyPr/>
        <a:lstStyle/>
        <a:p>
          <a:endParaRPr lang="en-US"/>
        </a:p>
      </dgm:t>
    </dgm:pt>
    <dgm:pt modelId="{A44E4D87-11C8-4DFB-BA52-2DF3314481D4}" type="pres">
      <dgm:prSet presAssocID="{0CBDBBAF-8587-460A-A180-A955C9B6EDA5}" presName="Name8" presStyleCnt="0"/>
      <dgm:spPr/>
    </dgm:pt>
    <dgm:pt modelId="{904E6E2D-DC98-4345-A51F-65211C9B323F}" type="pres">
      <dgm:prSet presAssocID="{0CBDBBAF-8587-460A-A180-A955C9B6EDA5}" presName="level" presStyleLbl="node1" presStyleIdx="2" presStyleCnt="3" custScaleX="100001" custScaleY="100001" custLinFactNeighborX="-363">
        <dgm:presLayoutVars>
          <dgm:chMax val="1"/>
          <dgm:bulletEnabled val="1"/>
        </dgm:presLayoutVars>
      </dgm:prSet>
      <dgm:spPr>
        <a:prstGeom prst="trapezoid">
          <a:avLst/>
        </a:prstGeom>
      </dgm:spPr>
      <dgm:t>
        <a:bodyPr/>
        <a:lstStyle/>
        <a:p>
          <a:endParaRPr lang="en-US"/>
        </a:p>
      </dgm:t>
    </dgm:pt>
    <dgm:pt modelId="{B505850A-1ABF-48F5-A147-D8E03FD03D95}" type="pres">
      <dgm:prSet presAssocID="{0CBDBBAF-8587-460A-A180-A955C9B6EDA5}" presName="levelTx" presStyleLbl="revTx" presStyleIdx="0" presStyleCnt="0">
        <dgm:presLayoutVars>
          <dgm:chMax val="1"/>
          <dgm:bulletEnabled val="1"/>
        </dgm:presLayoutVars>
      </dgm:prSet>
      <dgm:spPr>
        <a:prstGeom prst="trapezoid">
          <a:avLst/>
        </a:prstGeom>
      </dgm:spPr>
      <dgm:t>
        <a:bodyPr/>
        <a:lstStyle/>
        <a:p>
          <a:endParaRPr lang="en-US"/>
        </a:p>
      </dgm:t>
    </dgm:pt>
  </dgm:ptLst>
  <dgm:cxnLst>
    <dgm:cxn modelId="{0F4C37C1-6E29-4BFF-BB30-95FBC7DC0A1A}" type="presOf" srcId="{06F746BF-B6AF-4012-A278-CAB3AA55F58C}" destId="{6C4AAEF9-A074-41A3-88F1-5CD8D598C01B}" srcOrd="1" destOrd="0" presId="urn:microsoft.com/office/officeart/2005/8/layout/pyramid3"/>
    <dgm:cxn modelId="{3C2023CF-472D-4355-BBA4-D48A5559EBD6}" type="presOf" srcId="{0CBDBBAF-8587-460A-A180-A955C9B6EDA5}" destId="{904E6E2D-DC98-4345-A51F-65211C9B323F}" srcOrd="0" destOrd="0" presId="urn:microsoft.com/office/officeart/2005/8/layout/pyramid3"/>
    <dgm:cxn modelId="{5B19BEA0-77B0-4E50-BF27-D67EF318AB01}" type="presOf" srcId="{240CDBCF-23D3-4727-88EF-23F7D0EBF40D}" destId="{D0ACF26A-4977-4738-B6AA-231BDD706CFF}" srcOrd="1" destOrd="0" presId="urn:microsoft.com/office/officeart/2005/8/layout/pyramid3"/>
    <dgm:cxn modelId="{AE8B0007-F491-4BE9-A5F9-77CA3F4119BF}" type="presOf" srcId="{06F746BF-B6AF-4012-A278-CAB3AA55F58C}" destId="{32779325-F4C8-4AF3-8327-D9F0B42909C9}" srcOrd="0" destOrd="0" presId="urn:microsoft.com/office/officeart/2005/8/layout/pyramid3"/>
    <dgm:cxn modelId="{C84F0D9E-18D6-4772-9794-B3704BD085A1}" type="presOf" srcId="{0CBDBBAF-8587-460A-A180-A955C9B6EDA5}" destId="{B505850A-1ABF-48F5-A147-D8E03FD03D95}" srcOrd="1" destOrd="0" presId="urn:microsoft.com/office/officeart/2005/8/layout/pyramid3"/>
    <dgm:cxn modelId="{CCE17C5B-463B-4245-90F0-AA248E296189}" type="presOf" srcId="{27855907-B3B2-4F27-8700-2D662E0F8CF7}" destId="{C939BDA2-2495-4118-B402-7B6D284815DE}" srcOrd="0" destOrd="0" presId="urn:microsoft.com/office/officeart/2005/8/layout/pyramid3"/>
    <dgm:cxn modelId="{C7780E09-45EF-47E1-8757-47A87BCADD34}" srcId="{27855907-B3B2-4F27-8700-2D662E0F8CF7}" destId="{240CDBCF-23D3-4727-88EF-23F7D0EBF40D}" srcOrd="1" destOrd="0" parTransId="{3838A862-9281-4181-9A95-3338191AAF33}" sibTransId="{32E163AC-5985-40C8-89D0-943D5DBDB9CE}"/>
    <dgm:cxn modelId="{300CD145-9574-4189-8F98-730C8C5D55F3}" type="presOf" srcId="{240CDBCF-23D3-4727-88EF-23F7D0EBF40D}" destId="{6296E9DB-A056-4BFC-B986-7A47947B58F5}" srcOrd="0" destOrd="0" presId="urn:microsoft.com/office/officeart/2005/8/layout/pyramid3"/>
    <dgm:cxn modelId="{01FEFFCE-CF73-46D5-BD04-C937B4633BAA}" srcId="{27855907-B3B2-4F27-8700-2D662E0F8CF7}" destId="{0CBDBBAF-8587-460A-A180-A955C9B6EDA5}" srcOrd="2" destOrd="0" parTransId="{176A24CE-6062-4493-AF6D-D3B0F2EBF9F8}" sibTransId="{A310EC5F-7374-4D0B-AB80-4D6FA06E4353}"/>
    <dgm:cxn modelId="{34F61D55-223D-4D15-A304-DB08F625DFEE}" srcId="{27855907-B3B2-4F27-8700-2D662E0F8CF7}" destId="{06F746BF-B6AF-4012-A278-CAB3AA55F58C}" srcOrd="0" destOrd="0" parTransId="{8E60549E-767A-4633-BD8B-015C9FA7500D}" sibTransId="{3C33F7D6-B06B-4229-8F58-7D1D74385281}"/>
    <dgm:cxn modelId="{4A8EA1B7-9AA3-4185-999B-DFD41B8E528E}" type="presParOf" srcId="{C939BDA2-2495-4118-B402-7B6D284815DE}" destId="{20E57026-6D47-4D01-9529-4D20A8227566}" srcOrd="0" destOrd="0" presId="urn:microsoft.com/office/officeart/2005/8/layout/pyramid3"/>
    <dgm:cxn modelId="{DD638C5B-7F1C-4B34-A4D0-B4118065FEC3}" type="presParOf" srcId="{20E57026-6D47-4D01-9529-4D20A8227566}" destId="{32779325-F4C8-4AF3-8327-D9F0B42909C9}" srcOrd="0" destOrd="0" presId="urn:microsoft.com/office/officeart/2005/8/layout/pyramid3"/>
    <dgm:cxn modelId="{208029BB-930A-4318-BAC7-A041D6AD8BEC}" type="presParOf" srcId="{20E57026-6D47-4D01-9529-4D20A8227566}" destId="{6C4AAEF9-A074-41A3-88F1-5CD8D598C01B}" srcOrd="1" destOrd="0" presId="urn:microsoft.com/office/officeart/2005/8/layout/pyramid3"/>
    <dgm:cxn modelId="{C86F6884-0727-492A-98E3-0E0F7533EA67}" type="presParOf" srcId="{C939BDA2-2495-4118-B402-7B6D284815DE}" destId="{1C23F414-F2D8-4121-A818-3B2853E68CFD}" srcOrd="1" destOrd="0" presId="urn:microsoft.com/office/officeart/2005/8/layout/pyramid3"/>
    <dgm:cxn modelId="{5D5EC8E9-F74C-48B4-B05A-79A1FDE42B99}" type="presParOf" srcId="{1C23F414-F2D8-4121-A818-3B2853E68CFD}" destId="{6296E9DB-A056-4BFC-B986-7A47947B58F5}" srcOrd="0" destOrd="0" presId="urn:microsoft.com/office/officeart/2005/8/layout/pyramid3"/>
    <dgm:cxn modelId="{99816C8F-3689-4D1A-83CE-941519D7B005}" type="presParOf" srcId="{1C23F414-F2D8-4121-A818-3B2853E68CFD}" destId="{D0ACF26A-4977-4738-B6AA-231BDD706CFF}" srcOrd="1" destOrd="0" presId="urn:microsoft.com/office/officeart/2005/8/layout/pyramid3"/>
    <dgm:cxn modelId="{44635F57-6018-4E02-B3DA-FF02FA80F4AB}" type="presParOf" srcId="{C939BDA2-2495-4118-B402-7B6D284815DE}" destId="{A44E4D87-11C8-4DFB-BA52-2DF3314481D4}" srcOrd="2" destOrd="0" presId="urn:microsoft.com/office/officeart/2005/8/layout/pyramid3"/>
    <dgm:cxn modelId="{B10B13CB-CE99-4CAB-A642-D662695FC85F}" type="presParOf" srcId="{A44E4D87-11C8-4DFB-BA52-2DF3314481D4}" destId="{904E6E2D-DC98-4345-A51F-65211C9B323F}" srcOrd="0" destOrd="0" presId="urn:microsoft.com/office/officeart/2005/8/layout/pyramid3"/>
    <dgm:cxn modelId="{8883C340-F77F-403D-BEA9-6E65510A2232}" type="presParOf" srcId="{A44E4D87-11C8-4DFB-BA52-2DF3314481D4}" destId="{B505850A-1ABF-48F5-A147-D8E03FD03D95}" srcOrd="1" destOrd="0" presId="urn:microsoft.com/office/officeart/2005/8/layout/pyramid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779325-F4C8-4AF3-8327-D9F0B42909C9}">
      <dsp:nvSpPr>
        <dsp:cNvPr id="0" name=""/>
        <dsp:cNvSpPr/>
      </dsp:nvSpPr>
      <dsp:spPr>
        <a:xfrm rot="10800000">
          <a:off x="1088380" y="0"/>
          <a:ext cx="2738139" cy="1099945"/>
        </a:xfrm>
        <a:prstGeom prst="trapezoid">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ln>
                <a:solidFill>
                  <a:srgbClr val="FFFFFF"/>
                </a:solidFill>
              </a:ln>
              <a:solidFill>
                <a:schemeClr val="bg1"/>
              </a:solidFill>
              <a:effectLst/>
              <a:latin typeface="Comic Sans MS" panose="030F0702030302020204" pitchFamily="66" charset="0"/>
            </a:rPr>
            <a:t>Reduce</a:t>
          </a:r>
          <a:endParaRPr lang="en-US" sz="2800" kern="1200" dirty="0">
            <a:ln>
              <a:solidFill>
                <a:srgbClr val="FFFFFF"/>
              </a:solidFill>
            </a:ln>
            <a:solidFill>
              <a:schemeClr val="bg1"/>
            </a:solidFill>
            <a:effectLst/>
            <a:latin typeface="Comic Sans MS" panose="030F0702030302020204" pitchFamily="66" charset="0"/>
          </a:endParaRPr>
        </a:p>
      </dsp:txBody>
      <dsp:txXfrm rot="-10800000">
        <a:off x="1567554" y="0"/>
        <a:ext cx="1779790" cy="1099945"/>
      </dsp:txXfrm>
    </dsp:sp>
    <dsp:sp modelId="{6296E9DB-A056-4BFC-B986-7A47947B58F5}">
      <dsp:nvSpPr>
        <dsp:cNvPr id="0" name=""/>
        <dsp:cNvSpPr/>
      </dsp:nvSpPr>
      <dsp:spPr>
        <a:xfrm rot="10800000">
          <a:off x="1356122" y="1099945"/>
          <a:ext cx="2202655" cy="1051525"/>
        </a:xfrm>
        <a:prstGeom prst="trapezoid">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a:lnSpc>
              <a:spcPct val="90000"/>
            </a:lnSpc>
            <a:spcBef>
              <a:spcPct val="0"/>
            </a:spcBef>
            <a:spcAft>
              <a:spcPct val="35000"/>
            </a:spcAft>
          </a:pPr>
          <a:r>
            <a:rPr lang="en-US" sz="2800" kern="1200" dirty="0" smtClean="0">
              <a:solidFill>
                <a:schemeClr val="bg1"/>
              </a:solidFill>
              <a:latin typeface="Comic Sans MS" panose="030F0702030302020204" pitchFamily="66" charset="0"/>
            </a:rPr>
            <a:t>Reuse</a:t>
          </a:r>
          <a:endParaRPr lang="en-US" sz="2800" kern="1200" dirty="0">
            <a:solidFill>
              <a:schemeClr val="bg1"/>
            </a:solidFill>
            <a:latin typeface="Comic Sans MS" panose="030F0702030302020204" pitchFamily="66" charset="0"/>
          </a:endParaRPr>
        </a:p>
      </dsp:txBody>
      <dsp:txXfrm rot="-10800000">
        <a:off x="1916840" y="1228660"/>
        <a:ext cx="1081218" cy="922810"/>
      </dsp:txXfrm>
    </dsp:sp>
    <dsp:sp modelId="{904E6E2D-DC98-4345-A51F-65211C9B323F}">
      <dsp:nvSpPr>
        <dsp:cNvPr id="0" name=""/>
        <dsp:cNvSpPr/>
      </dsp:nvSpPr>
      <dsp:spPr>
        <a:xfrm rot="10800000">
          <a:off x="1620051" y="2151470"/>
          <a:ext cx="1662724" cy="1099956"/>
        </a:xfrm>
        <a:prstGeom prst="trapezoid">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lvl="0" algn="ctr" defTabSz="1066800">
            <a:lnSpc>
              <a:spcPct val="90000"/>
            </a:lnSpc>
            <a:spcBef>
              <a:spcPct val="0"/>
            </a:spcBef>
            <a:spcAft>
              <a:spcPct val="35000"/>
            </a:spcAft>
          </a:pPr>
          <a:r>
            <a:rPr lang="en-US" sz="2400" kern="1200" dirty="0" smtClean="0">
              <a:solidFill>
                <a:schemeClr val="bg1"/>
              </a:solidFill>
              <a:latin typeface="Comic Sans MS" panose="030F0702030302020204" pitchFamily="66" charset="0"/>
            </a:rPr>
            <a:t>Recycle</a:t>
          </a:r>
          <a:endParaRPr lang="en-US" sz="2400" kern="1200" dirty="0">
            <a:solidFill>
              <a:schemeClr val="bg1"/>
            </a:solidFill>
            <a:latin typeface="Comic Sans MS" panose="030F0702030302020204" pitchFamily="66" charset="0"/>
          </a:endParaRPr>
        </a:p>
      </dsp:txBody>
      <dsp:txXfrm rot="-10800000">
        <a:off x="1803377" y="2272747"/>
        <a:ext cx="1296072" cy="978679"/>
      </dsp:txXfrm>
    </dsp:sp>
  </dsp:spTree>
</dsp:drawing>
</file>

<file path=ppt/diagrams/layout1.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F0FBCF-B461-464B-8422-EBD814168FC6}" type="datetimeFigureOut">
              <a:rPr lang="en-GB" smtClean="0"/>
              <a:t>14/08/2020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D8CB7C-5FC6-4866-B115-70401CC1B92D}" type="slidenum">
              <a:rPr lang="en-GB" smtClean="0"/>
              <a:t>‹#›</a:t>
            </a:fld>
            <a:endParaRPr lang="en-GB"/>
          </a:p>
        </p:txBody>
      </p:sp>
    </p:spTree>
    <p:extLst>
      <p:ext uri="{BB962C8B-B14F-4D97-AF65-F5344CB8AC3E}">
        <p14:creationId xmlns:p14="http://schemas.microsoft.com/office/powerpoint/2010/main" val="4268702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atin typeface="take_out_the_garbage" panose="02000500000000000000" pitchFamily="2" charset="0"/>
              </a:defRPr>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153344116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4959597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CBDAF5A2-BD2C-4FF7-859D-09F57FD41FD2}"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6102941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6189256"/>
            <a:ext cx="12192000" cy="216816"/>
          </a:xfrm>
          <a:prstGeom prst="rect">
            <a:avLst/>
          </a:prstGeom>
          <a:solidFill>
            <a:srgbClr val="20BFD0">
              <a:alpha val="28627"/>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userDrawn="1"/>
        </p:nvSpPr>
        <p:spPr>
          <a:xfrm>
            <a:off x="0" y="0"/>
            <a:ext cx="12192000" cy="124762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userDrawn="1"/>
        </p:nvSpPr>
        <p:spPr>
          <a:xfrm>
            <a:off x="0" y="6308888"/>
            <a:ext cx="12192000" cy="579748"/>
          </a:xfrm>
          <a:prstGeom prst="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title"/>
          </p:nvPr>
        </p:nvSpPr>
        <p:spPr>
          <a:xfrm>
            <a:off x="0" y="1"/>
            <a:ext cx="12192000" cy="1247628"/>
          </a:xfrm>
        </p:spPr>
        <p:txBody>
          <a:bodyPr>
            <a:normAutofit/>
          </a:bodyPr>
          <a:lstStyle>
            <a:lvl1pPr algn="ctr">
              <a:defRPr sz="5400">
                <a:solidFill>
                  <a:schemeClr val="bg1"/>
                </a:solidFill>
                <a:latin typeface="take_out_the_garbage" panose="02000500000000000000" pitchFamily="2" charset="0"/>
              </a:defRPr>
            </a:lvl1pPr>
          </a:lstStyle>
          <a:p>
            <a:r>
              <a:rPr lang="en-US" dirty="0" smtClean="0"/>
              <a:t>Click to edit Master title style</a:t>
            </a:r>
            <a:endParaRPr lang="en-GB" dirty="0"/>
          </a:p>
        </p:txBody>
      </p:sp>
      <p:sp>
        <p:nvSpPr>
          <p:cNvPr id="3" name="Content Placeholder 2"/>
          <p:cNvSpPr>
            <a:spLocks noGrp="1"/>
          </p:cNvSpPr>
          <p:nvPr>
            <p:ph idx="1"/>
          </p:nvPr>
        </p:nvSpPr>
        <p:spPr>
          <a:xfrm>
            <a:off x="838200" y="1356037"/>
            <a:ext cx="10370270" cy="4601703"/>
          </a:xfr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Slide Number Placeholder 5"/>
          <p:cNvSpPr>
            <a:spLocks noGrp="1"/>
          </p:cNvSpPr>
          <p:nvPr>
            <p:ph type="sldNum" sz="quarter" idx="12"/>
          </p:nvPr>
        </p:nvSpPr>
        <p:spPr>
          <a:xfrm>
            <a:off x="8801100" y="6365940"/>
            <a:ext cx="2743200" cy="365125"/>
          </a:xfrm>
        </p:spPr>
        <p:txBody>
          <a:bodyPr/>
          <a:lstStyle>
            <a:lvl1pPr>
              <a:defRPr>
                <a:solidFill>
                  <a:schemeClr val="bg1"/>
                </a:solidFill>
                <a:latin typeface="take_out_the_garbage" panose="02000500000000000000" pitchFamily="2" charset="0"/>
              </a:defRPr>
            </a:lvl1pPr>
          </a:lstStyle>
          <a:p>
            <a:fld id="{F2198C37-2E9A-47E5-8C17-BEDDB4D5E342}" type="slidenum">
              <a:rPr lang="en-GB" smtClean="0"/>
              <a:pPr/>
              <a:t>‹#›</a:t>
            </a:fld>
            <a:endParaRPr lang="en-GB"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90500" y="6328300"/>
            <a:ext cx="1100972" cy="529700"/>
          </a:xfrm>
          <a:prstGeom prst="rect">
            <a:avLst/>
          </a:prstGeom>
        </p:spPr>
      </p:pic>
    </p:spTree>
    <p:extLst>
      <p:ext uri="{BB962C8B-B14F-4D97-AF65-F5344CB8AC3E}">
        <p14:creationId xmlns:p14="http://schemas.microsoft.com/office/powerpoint/2010/main" val="2236063737"/>
      </p:ext>
    </p:extLst>
  </p:cSld>
  <p:clrMapOvr>
    <a:masterClrMapping/>
  </p:clrMapOvr>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DAF5A2-BD2C-4FF7-859D-09F57FD41FD2}" type="datetimeFigureOut">
              <a:rPr lang="en-GB" smtClean="0"/>
              <a:t>14/08/2020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394977788"/>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CBDAF5A2-BD2C-4FF7-859D-09F57FD41FD2}"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26120837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CBDAF5A2-BD2C-4FF7-859D-09F57FD41FD2}" type="datetimeFigureOut">
              <a:rPr lang="en-GB" smtClean="0"/>
              <a:t>14/08/2020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13381489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CBDAF5A2-BD2C-4FF7-859D-09F57FD41FD2}" type="datetimeFigureOut">
              <a:rPr lang="en-GB" smtClean="0"/>
              <a:t>14/08/2020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3683867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DAF5A2-BD2C-4FF7-859D-09F57FD41FD2}" type="datetimeFigureOut">
              <a:rPr lang="en-GB" smtClean="0"/>
              <a:t>14/08/2020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5529143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4606593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BDAF5A2-BD2C-4FF7-859D-09F57FD41FD2}" type="datetimeFigureOut">
              <a:rPr lang="en-GB" smtClean="0"/>
              <a:t>14/08/2020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F2198C37-2E9A-47E5-8C17-BEDDB4D5E342}" type="slidenum">
              <a:rPr lang="en-GB" smtClean="0"/>
              <a:t>‹#›</a:t>
            </a:fld>
            <a:endParaRPr lang="en-GB"/>
          </a:p>
        </p:txBody>
      </p:sp>
    </p:spTree>
    <p:extLst>
      <p:ext uri="{BB962C8B-B14F-4D97-AF65-F5344CB8AC3E}">
        <p14:creationId xmlns:p14="http://schemas.microsoft.com/office/powerpoint/2010/main" val="4351585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DAF5A2-BD2C-4FF7-859D-09F57FD41FD2}" type="datetimeFigureOut">
              <a:rPr lang="en-GB" smtClean="0"/>
              <a:t>14/08/2020</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198C37-2E9A-47E5-8C17-BEDDB4D5E342}" type="slidenum">
              <a:rPr lang="en-GB" smtClean="0"/>
              <a:t>‹#›</a:t>
            </a:fld>
            <a:endParaRPr lang="en-GB"/>
          </a:p>
        </p:txBody>
      </p:sp>
    </p:spTree>
    <p:extLst>
      <p:ext uri="{BB962C8B-B14F-4D97-AF65-F5344CB8AC3E}">
        <p14:creationId xmlns:p14="http://schemas.microsoft.com/office/powerpoint/2010/main" val="11066764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take_out_the_garbage" panose="02000500000000000000"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eg"/><Relationship Id="rId7" Type="http://schemas.openxmlformats.org/officeDocument/2006/relationships/image" Target="../media/image18.png"/><Relationship Id="rId2" Type="http://schemas.openxmlformats.org/officeDocument/2006/relationships/image" Target="../media/image13.jp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gif"/><Relationship Id="rId9"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876894" y="1682579"/>
            <a:ext cx="9694498" cy="1932439"/>
          </a:xfrm>
        </p:spPr>
        <p:txBody>
          <a:bodyPr>
            <a:noAutofit/>
          </a:bodyPr>
          <a:lstStyle/>
          <a:p>
            <a:r>
              <a:rPr lang="en-GB" sz="11500" dirty="0" smtClean="0">
                <a:solidFill>
                  <a:srgbClr val="92D050"/>
                </a:solidFill>
                <a:latin typeface="take_out_the_garbage" panose="02000500000000000000" pitchFamily="2" charset="0"/>
              </a:rPr>
              <a:t>What is Climate Change?</a:t>
            </a:r>
            <a:endParaRPr lang="en-GB" sz="11500" dirty="0">
              <a:solidFill>
                <a:srgbClr val="92D050"/>
              </a:solidFill>
              <a:latin typeface="take_out_the_garbage" panose="02000500000000000000" pitchFamily="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269" y="5942815"/>
            <a:ext cx="1836964" cy="734786"/>
          </a:xfrm>
          <a:prstGeom prst="rect">
            <a:avLst/>
          </a:prstGeom>
        </p:spPr>
      </p:pic>
      <p:pic>
        <p:nvPicPr>
          <p:cNvPr id="3" name="Picture 2"/>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4053341" y="2987753"/>
            <a:ext cx="4158343" cy="4158343"/>
          </a:xfrm>
          <a:prstGeom prst="rect">
            <a:avLst/>
          </a:prstGeom>
        </p:spPr>
      </p:pic>
    </p:spTree>
    <p:extLst>
      <p:ext uri="{BB962C8B-B14F-4D97-AF65-F5344CB8AC3E}">
        <p14:creationId xmlns:p14="http://schemas.microsoft.com/office/powerpoint/2010/main" val="1959475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10</a:t>
            </a:fld>
            <a:endParaRPr lang="en-GB"/>
          </a:p>
        </p:txBody>
      </p:sp>
      <p:sp>
        <p:nvSpPr>
          <p:cNvPr id="6" name="Rounded Rectangle 5"/>
          <p:cNvSpPr/>
          <p:nvPr/>
        </p:nvSpPr>
        <p:spPr>
          <a:xfrm>
            <a:off x="5224002" y="1343372"/>
            <a:ext cx="4405938" cy="1021433"/>
          </a:xfrm>
          <a:prstGeom prst="round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Save water</a:t>
            </a:r>
            <a:endParaRPr lang="en-GB" sz="2400" dirty="0">
              <a:latin typeface="Comic Sans MS" panose="030F0702030302020204" pitchFamily="66" charset="0"/>
            </a:endParaRPr>
          </a:p>
        </p:txBody>
      </p:sp>
      <p:sp>
        <p:nvSpPr>
          <p:cNvPr id="15" name="TextBox 14"/>
          <p:cNvSpPr txBox="1"/>
          <p:nvPr/>
        </p:nvSpPr>
        <p:spPr>
          <a:xfrm>
            <a:off x="383776" y="1327570"/>
            <a:ext cx="3824940" cy="1200329"/>
          </a:xfrm>
          <a:prstGeom prst="rect">
            <a:avLst/>
          </a:prstGeom>
          <a:noFill/>
        </p:spPr>
        <p:txBody>
          <a:bodyPr wrap="square" rtlCol="0">
            <a:spAutoFit/>
          </a:bodyPr>
          <a:lstStyle/>
          <a:p>
            <a:pPr algn="ctr"/>
            <a:r>
              <a:rPr lang="en-GB" dirty="0" smtClean="0">
                <a:latin typeface="Comic Sans MS" panose="030F0702030302020204" pitchFamily="66" charset="0"/>
              </a:rPr>
              <a:t>Everyone must do their bit to save the planet. We only have one planet, so it is very important that we look after it.</a:t>
            </a:r>
            <a:endParaRPr lang="en-GB" dirty="0">
              <a:latin typeface="Comic Sans MS" panose="030F0702030302020204" pitchFamily="66" charset="0"/>
            </a:endParaRPr>
          </a:p>
        </p:txBody>
      </p:sp>
      <p:sp>
        <p:nvSpPr>
          <p:cNvPr id="5" name="TextBox 4"/>
          <p:cNvSpPr txBox="1"/>
          <p:nvPr/>
        </p:nvSpPr>
        <p:spPr>
          <a:xfrm>
            <a:off x="5224002" y="3026543"/>
            <a:ext cx="3957932" cy="2677656"/>
          </a:xfrm>
          <a:prstGeom prst="rect">
            <a:avLst/>
          </a:prstGeom>
          <a:noFill/>
        </p:spPr>
        <p:txBody>
          <a:bodyPr wrap="square" rtlCol="0">
            <a:spAutoFit/>
          </a:bodyPr>
          <a:lstStyle/>
          <a:p>
            <a:pPr marL="457200" indent="-457200" algn="ctr">
              <a:buFont typeface="Arial" panose="020B0604020202020204" pitchFamily="34" charset="0"/>
              <a:buChar char="•"/>
            </a:pPr>
            <a:r>
              <a:rPr lang="en-GB" sz="2800" dirty="0" smtClean="0">
                <a:latin typeface="Comic Sans MS" panose="030F0702030302020204" pitchFamily="66" charset="0"/>
              </a:rPr>
              <a:t>Have a shower instead of a bath </a:t>
            </a:r>
          </a:p>
          <a:p>
            <a:pPr marL="457200" indent="-457200" algn="ctr">
              <a:buFont typeface="Arial" panose="020B0604020202020204" pitchFamily="34" charset="0"/>
              <a:buChar char="•"/>
            </a:pPr>
            <a:r>
              <a:rPr lang="en-GB" sz="2800" dirty="0" smtClean="0">
                <a:latin typeface="Comic Sans MS" panose="030F0702030302020204" pitchFamily="66" charset="0"/>
              </a:rPr>
              <a:t>Turn the tap off when you are not using it </a:t>
            </a:r>
          </a:p>
          <a:p>
            <a:pPr algn="ctr"/>
            <a:endParaRPr lang="en-GB" sz="2800" dirty="0">
              <a:latin typeface="Comic Sans MS" panose="030F0702030302020204" pitchFamily="66"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63647" y="2677970"/>
            <a:ext cx="2045069" cy="3026229"/>
          </a:xfrm>
          <a:prstGeom prst="rect">
            <a:avLst/>
          </a:prstGeom>
        </p:spPr>
      </p:pic>
    </p:spTree>
    <p:extLst>
      <p:ext uri="{BB962C8B-B14F-4D97-AF65-F5344CB8AC3E}">
        <p14:creationId xmlns:p14="http://schemas.microsoft.com/office/powerpoint/2010/main" val="2946559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11</a:t>
            </a:fld>
            <a:endParaRPr lang="en-GB"/>
          </a:p>
        </p:txBody>
      </p:sp>
      <p:sp>
        <p:nvSpPr>
          <p:cNvPr id="6" name="Rounded Rectangle 5"/>
          <p:cNvSpPr/>
          <p:nvPr/>
        </p:nvSpPr>
        <p:spPr>
          <a:xfrm>
            <a:off x="5224002" y="1343372"/>
            <a:ext cx="4405938" cy="1021433"/>
          </a:xfrm>
          <a:prstGeom prst="roundRect">
            <a:avLst/>
          </a:prstGeom>
          <a:solidFill>
            <a:srgbClr val="20BF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Save electricity</a:t>
            </a:r>
            <a:endParaRPr lang="en-GB" sz="2400" dirty="0">
              <a:latin typeface="Comic Sans MS" panose="030F0702030302020204" pitchFamily="66" charset="0"/>
            </a:endParaRPr>
          </a:p>
        </p:txBody>
      </p:sp>
      <p:sp>
        <p:nvSpPr>
          <p:cNvPr id="15" name="TextBox 14"/>
          <p:cNvSpPr txBox="1"/>
          <p:nvPr/>
        </p:nvSpPr>
        <p:spPr>
          <a:xfrm>
            <a:off x="383776" y="1327570"/>
            <a:ext cx="3824940" cy="1200329"/>
          </a:xfrm>
          <a:prstGeom prst="rect">
            <a:avLst/>
          </a:prstGeom>
          <a:noFill/>
        </p:spPr>
        <p:txBody>
          <a:bodyPr wrap="square" rtlCol="0">
            <a:spAutoFit/>
          </a:bodyPr>
          <a:lstStyle/>
          <a:p>
            <a:pPr algn="ctr"/>
            <a:r>
              <a:rPr lang="en-GB" dirty="0" smtClean="0">
                <a:latin typeface="Comic Sans MS" panose="030F0702030302020204" pitchFamily="66" charset="0"/>
              </a:rPr>
              <a:t>Everyone must do their bit to save the planet. We only have one planet, so it is very important that we look after it.</a:t>
            </a:r>
            <a:endParaRPr lang="en-GB" dirty="0">
              <a:latin typeface="Comic Sans MS" panose="030F0702030302020204" pitchFamily="66" charset="0"/>
            </a:endParaRPr>
          </a:p>
        </p:txBody>
      </p:sp>
      <p:sp>
        <p:nvSpPr>
          <p:cNvPr id="5" name="TextBox 4"/>
          <p:cNvSpPr txBox="1"/>
          <p:nvPr/>
        </p:nvSpPr>
        <p:spPr>
          <a:xfrm>
            <a:off x="5300202" y="2950343"/>
            <a:ext cx="3957932" cy="3108543"/>
          </a:xfrm>
          <a:prstGeom prst="rect">
            <a:avLst/>
          </a:prstGeom>
          <a:noFill/>
        </p:spPr>
        <p:txBody>
          <a:bodyPr wrap="square" rtlCol="0">
            <a:spAutoFit/>
          </a:bodyPr>
          <a:lstStyle/>
          <a:p>
            <a:pPr algn="ctr"/>
            <a:r>
              <a:rPr lang="en-GB" sz="2800" dirty="0" smtClean="0">
                <a:latin typeface="Comic Sans MS" panose="030F0702030302020204" pitchFamily="66" charset="0"/>
              </a:rPr>
              <a:t>Switch off any lights, TV’s, radios, games consoles, and any other electrical items when you are not using them </a:t>
            </a:r>
          </a:p>
          <a:p>
            <a:pPr algn="ctr"/>
            <a:endParaRPr lang="en-GB" sz="2800" dirty="0">
              <a:latin typeface="Comic Sans MS" panose="030F0702030302020204"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9586" y="2950343"/>
            <a:ext cx="3902529" cy="2601686"/>
          </a:xfrm>
          <a:prstGeom prst="rect">
            <a:avLst/>
          </a:prstGeom>
        </p:spPr>
      </p:pic>
    </p:spTree>
    <p:extLst>
      <p:ext uri="{BB962C8B-B14F-4D97-AF65-F5344CB8AC3E}">
        <p14:creationId xmlns:p14="http://schemas.microsoft.com/office/powerpoint/2010/main" val="1158825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12</a:t>
            </a:fld>
            <a:endParaRPr lang="en-GB"/>
          </a:p>
        </p:txBody>
      </p:sp>
      <p:sp>
        <p:nvSpPr>
          <p:cNvPr id="6" name="Rounded Rectangle 5"/>
          <p:cNvSpPr/>
          <p:nvPr/>
        </p:nvSpPr>
        <p:spPr>
          <a:xfrm>
            <a:off x="5224002" y="1343372"/>
            <a:ext cx="4405938" cy="1021433"/>
          </a:xfrm>
          <a:prstGeom prst="round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Write a letter to your local politician</a:t>
            </a:r>
          </a:p>
        </p:txBody>
      </p:sp>
      <p:sp>
        <p:nvSpPr>
          <p:cNvPr id="15" name="TextBox 14"/>
          <p:cNvSpPr txBox="1"/>
          <p:nvPr/>
        </p:nvSpPr>
        <p:spPr>
          <a:xfrm>
            <a:off x="383776" y="1327570"/>
            <a:ext cx="3824940" cy="1200329"/>
          </a:xfrm>
          <a:prstGeom prst="rect">
            <a:avLst/>
          </a:prstGeom>
          <a:noFill/>
        </p:spPr>
        <p:txBody>
          <a:bodyPr wrap="square" rtlCol="0">
            <a:spAutoFit/>
          </a:bodyPr>
          <a:lstStyle/>
          <a:p>
            <a:pPr algn="ctr"/>
            <a:r>
              <a:rPr lang="en-GB" dirty="0" smtClean="0">
                <a:latin typeface="Comic Sans MS" panose="030F0702030302020204" pitchFamily="66" charset="0"/>
              </a:rPr>
              <a:t>Everyone must do their bit to save the planet. We only have one planet, so it is very important that we look after it.</a:t>
            </a:r>
            <a:endParaRPr lang="en-GB" dirty="0">
              <a:latin typeface="Comic Sans MS" panose="030F0702030302020204" pitchFamily="66" charset="0"/>
            </a:endParaRPr>
          </a:p>
        </p:txBody>
      </p:sp>
      <p:sp>
        <p:nvSpPr>
          <p:cNvPr id="5" name="TextBox 4"/>
          <p:cNvSpPr txBox="1"/>
          <p:nvPr/>
        </p:nvSpPr>
        <p:spPr>
          <a:xfrm>
            <a:off x="5888030" y="2852372"/>
            <a:ext cx="3957932" cy="2677656"/>
          </a:xfrm>
          <a:prstGeom prst="rect">
            <a:avLst/>
          </a:prstGeom>
          <a:noFill/>
        </p:spPr>
        <p:txBody>
          <a:bodyPr wrap="square" rtlCol="0">
            <a:spAutoFit/>
          </a:bodyPr>
          <a:lstStyle/>
          <a:p>
            <a:pPr algn="ctr"/>
            <a:r>
              <a:rPr lang="en-GB" sz="2800" dirty="0" smtClean="0">
                <a:latin typeface="Comic Sans MS" panose="030F0702030302020204" pitchFamily="66" charset="0"/>
              </a:rPr>
              <a:t>Tell them what you think about climate change and ask them what they are doing to help our planet</a:t>
            </a:r>
          </a:p>
          <a:p>
            <a:pPr algn="ctr"/>
            <a:endParaRPr lang="en-GB" sz="2800" dirty="0">
              <a:latin typeface="Comic Sans MS" panose="030F0702030302020204" pitchFamily="66" charset="0"/>
            </a:endParaRPr>
          </a:p>
        </p:txBody>
      </p:sp>
      <p:pic>
        <p:nvPicPr>
          <p:cNvPr id="3" name="Picture 2"/>
          <p:cNvPicPr>
            <a:picLocks noChangeAspect="1"/>
          </p:cNvPicPr>
          <p:nvPr/>
        </p:nvPicPr>
        <p:blipFill rotWithShape="1">
          <a:blip r:embed="rId2" cstate="print">
            <a:extLst>
              <a:ext uri="{28A0092B-C50C-407E-A947-70E740481C1C}">
                <a14:useLocalDpi xmlns:a14="http://schemas.microsoft.com/office/drawing/2010/main" val="0"/>
              </a:ext>
            </a:extLst>
          </a:blip>
          <a:srcRect t="9524" b="9365"/>
          <a:stretch/>
        </p:blipFill>
        <p:spPr>
          <a:xfrm>
            <a:off x="1066323" y="2788256"/>
            <a:ext cx="4821707" cy="2688772"/>
          </a:xfrm>
          <a:prstGeom prst="rect">
            <a:avLst/>
          </a:prstGeom>
        </p:spPr>
      </p:pic>
    </p:spTree>
    <p:extLst>
      <p:ext uri="{BB962C8B-B14F-4D97-AF65-F5344CB8AC3E}">
        <p14:creationId xmlns:p14="http://schemas.microsoft.com/office/powerpoint/2010/main" val="665660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13</a:t>
            </a:fld>
            <a:endParaRPr lang="en-GB"/>
          </a:p>
        </p:txBody>
      </p:sp>
      <p:sp>
        <p:nvSpPr>
          <p:cNvPr id="6" name="Rounded Rectangle 5"/>
          <p:cNvSpPr/>
          <p:nvPr/>
        </p:nvSpPr>
        <p:spPr>
          <a:xfrm>
            <a:off x="5766762" y="1417017"/>
            <a:ext cx="4405938" cy="1021433"/>
          </a:xfrm>
          <a:prstGeom prst="roundRect">
            <a:avLst/>
          </a:prstGeom>
          <a:solidFill>
            <a:srgbClr val="4FE1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latin typeface="Comic Sans MS" panose="030F0702030302020204" pitchFamily="66" charset="0"/>
              </a:rPr>
              <a:t>Tell people what you have learnt about climate change </a:t>
            </a:r>
          </a:p>
        </p:txBody>
      </p:sp>
      <p:sp>
        <p:nvSpPr>
          <p:cNvPr id="15" name="TextBox 14"/>
          <p:cNvSpPr txBox="1"/>
          <p:nvPr/>
        </p:nvSpPr>
        <p:spPr>
          <a:xfrm>
            <a:off x="383776" y="1327570"/>
            <a:ext cx="3824940" cy="1200329"/>
          </a:xfrm>
          <a:prstGeom prst="rect">
            <a:avLst/>
          </a:prstGeom>
          <a:noFill/>
        </p:spPr>
        <p:txBody>
          <a:bodyPr wrap="square" rtlCol="0">
            <a:spAutoFit/>
          </a:bodyPr>
          <a:lstStyle/>
          <a:p>
            <a:pPr algn="ctr"/>
            <a:r>
              <a:rPr lang="en-GB" dirty="0" smtClean="0">
                <a:latin typeface="Comic Sans MS" panose="030F0702030302020204" pitchFamily="66" charset="0"/>
              </a:rPr>
              <a:t>Everyone must do their bit to save the planet. We only have one planet, so it is very important that we look after it.</a:t>
            </a:r>
            <a:endParaRPr lang="en-GB" dirty="0">
              <a:latin typeface="Comic Sans MS" panose="030F0702030302020204" pitchFamily="66" charset="0"/>
            </a:endParaRPr>
          </a:p>
        </p:txBody>
      </p:sp>
      <p:sp>
        <p:nvSpPr>
          <p:cNvPr id="5" name="TextBox 4"/>
          <p:cNvSpPr txBox="1"/>
          <p:nvPr/>
        </p:nvSpPr>
        <p:spPr>
          <a:xfrm>
            <a:off x="5888030" y="2852372"/>
            <a:ext cx="3957932" cy="3108543"/>
          </a:xfrm>
          <a:prstGeom prst="rect">
            <a:avLst/>
          </a:prstGeom>
          <a:noFill/>
        </p:spPr>
        <p:txBody>
          <a:bodyPr wrap="square" rtlCol="0">
            <a:spAutoFit/>
          </a:bodyPr>
          <a:lstStyle/>
          <a:p>
            <a:pPr algn="ctr"/>
            <a:r>
              <a:rPr lang="en-GB" sz="2800" dirty="0" smtClean="0">
                <a:latin typeface="Comic Sans MS" panose="030F0702030302020204" pitchFamily="66" charset="0"/>
              </a:rPr>
              <a:t>By letting friends and family what you have learnt about climate change and why it is important, we can help stop it!</a:t>
            </a:r>
          </a:p>
          <a:p>
            <a:pPr algn="ctr"/>
            <a:endParaRPr lang="en-GB" sz="2800" dirty="0">
              <a:latin typeface="Comic Sans MS" panose="030F0702030302020204"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085" y="2772468"/>
            <a:ext cx="3483657" cy="2637732"/>
          </a:xfrm>
          <a:prstGeom prst="rect">
            <a:avLst/>
          </a:prstGeom>
        </p:spPr>
      </p:pic>
    </p:spTree>
    <p:extLst>
      <p:ext uri="{BB962C8B-B14F-4D97-AF65-F5344CB8AC3E}">
        <p14:creationId xmlns:p14="http://schemas.microsoft.com/office/powerpoint/2010/main" val="2183651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Our planet </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2</a:t>
            </a:fld>
            <a:endParaRPr lang="en-GB"/>
          </a:p>
        </p:txBody>
      </p:sp>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26606" t="21871" r="13639" b="16952"/>
          <a:stretch/>
        </p:blipFill>
        <p:spPr>
          <a:xfrm>
            <a:off x="3721915" y="1350627"/>
            <a:ext cx="4748169" cy="4733047"/>
          </a:xfrm>
          <a:prstGeom prst="rect">
            <a:avLst/>
          </a:prstGeom>
        </p:spPr>
      </p:pic>
      <p:sp>
        <p:nvSpPr>
          <p:cNvPr id="7" name="Rectangle 6"/>
          <p:cNvSpPr/>
          <p:nvPr/>
        </p:nvSpPr>
        <p:spPr>
          <a:xfrm>
            <a:off x="7485862" y="1652739"/>
            <a:ext cx="2357306" cy="796954"/>
          </a:xfrm>
          <a:prstGeom prst="rect">
            <a:avLst/>
          </a:prstGeom>
          <a:solidFill>
            <a:schemeClr val="accent5">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What is this a photograph of?</a:t>
            </a:r>
            <a:endParaRPr lang="en-GB" dirty="0">
              <a:latin typeface="Comic Sans MS" panose="030F0702030302020204" pitchFamily="66" charset="0"/>
            </a:endParaRPr>
          </a:p>
        </p:txBody>
      </p:sp>
      <p:sp>
        <p:nvSpPr>
          <p:cNvPr id="8" name="Rectangle 7"/>
          <p:cNvSpPr/>
          <p:nvPr/>
        </p:nvSpPr>
        <p:spPr>
          <a:xfrm>
            <a:off x="7815394" y="2899669"/>
            <a:ext cx="2357306" cy="796954"/>
          </a:xfrm>
          <a:prstGeom prst="rect">
            <a:avLst/>
          </a:prstGeom>
          <a:solidFill>
            <a:srgbClr val="20BFD0"/>
          </a:solidFill>
          <a:ln>
            <a:solidFill>
              <a:srgbClr val="20B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This is Earth. </a:t>
            </a:r>
          </a:p>
          <a:p>
            <a:pPr algn="ctr"/>
            <a:r>
              <a:rPr lang="en-GB" dirty="0" smtClean="0">
                <a:latin typeface="Comic Sans MS" panose="030F0702030302020204" pitchFamily="66" charset="0"/>
              </a:rPr>
              <a:t>This is our planet. </a:t>
            </a:r>
            <a:endParaRPr lang="en-GB" dirty="0">
              <a:latin typeface="Comic Sans MS" panose="030F0702030302020204" pitchFamily="66" charset="0"/>
            </a:endParaRPr>
          </a:p>
        </p:txBody>
      </p:sp>
      <p:sp>
        <p:nvSpPr>
          <p:cNvPr id="9" name="Rectangle 8"/>
          <p:cNvSpPr/>
          <p:nvPr/>
        </p:nvSpPr>
        <p:spPr>
          <a:xfrm>
            <a:off x="7815394" y="4591993"/>
            <a:ext cx="2357306" cy="796954"/>
          </a:xfrm>
          <a:prstGeom prst="rect">
            <a:avLst/>
          </a:prstGeom>
          <a:solidFill>
            <a:schemeClr val="accent5">
              <a:lumMod val="60000"/>
              <a:lumOff val="4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It is about 4 and a ½ billion years old!</a:t>
            </a:r>
            <a:endParaRPr lang="en-GB" dirty="0">
              <a:latin typeface="Comic Sans MS" panose="030F0702030302020204" pitchFamily="66" charset="0"/>
            </a:endParaRPr>
          </a:p>
        </p:txBody>
      </p:sp>
      <p:sp>
        <p:nvSpPr>
          <p:cNvPr id="12" name="Rectangle 11"/>
          <p:cNvSpPr/>
          <p:nvPr/>
        </p:nvSpPr>
        <p:spPr>
          <a:xfrm>
            <a:off x="1282740" y="3678875"/>
            <a:ext cx="2283824" cy="1826236"/>
          </a:xfrm>
          <a:prstGeom prst="rect">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ctr">
              <a:buAutoNum type="arabicPeriod"/>
            </a:pPr>
            <a:r>
              <a:rPr lang="en-GB" dirty="0" smtClean="0">
                <a:latin typeface="Comic Sans MS" panose="030F0702030302020204" pitchFamily="66" charset="0"/>
              </a:rPr>
              <a:t>Oxygen (or Air)</a:t>
            </a:r>
          </a:p>
          <a:p>
            <a:pPr marL="342900" indent="-342900" algn="ctr">
              <a:buAutoNum type="arabicPeriod"/>
            </a:pPr>
            <a:r>
              <a:rPr lang="en-GB" dirty="0" smtClean="0">
                <a:latin typeface="Comic Sans MS" panose="030F0702030302020204" pitchFamily="66" charset="0"/>
              </a:rPr>
              <a:t>Food</a:t>
            </a:r>
          </a:p>
          <a:p>
            <a:pPr marL="342900" indent="-342900" algn="ctr">
              <a:buAutoNum type="arabicPeriod"/>
            </a:pPr>
            <a:r>
              <a:rPr lang="en-GB" dirty="0" smtClean="0">
                <a:latin typeface="Comic Sans MS" panose="030F0702030302020204" pitchFamily="66" charset="0"/>
              </a:rPr>
              <a:t>Water</a:t>
            </a:r>
          </a:p>
          <a:p>
            <a:pPr marL="342900" indent="-342900" algn="ctr">
              <a:buAutoNum type="arabicPeriod"/>
            </a:pPr>
            <a:r>
              <a:rPr lang="en-GB" dirty="0" smtClean="0">
                <a:latin typeface="Comic Sans MS" panose="030F0702030302020204" pitchFamily="66" charset="0"/>
              </a:rPr>
              <a:t>Shelter</a:t>
            </a:r>
          </a:p>
          <a:p>
            <a:pPr marL="342900" indent="-342900" algn="ctr">
              <a:buAutoNum type="arabicPeriod"/>
            </a:pPr>
            <a:r>
              <a:rPr lang="en-GB" dirty="0" smtClean="0">
                <a:latin typeface="Comic Sans MS" panose="030F0702030302020204" pitchFamily="66" charset="0"/>
              </a:rPr>
              <a:t>Warmth</a:t>
            </a:r>
            <a:endParaRPr lang="en-GB" dirty="0">
              <a:latin typeface="Comic Sans MS" panose="030F0702030302020204" pitchFamily="66" charset="0"/>
            </a:endParaRPr>
          </a:p>
        </p:txBody>
      </p:sp>
      <p:sp>
        <p:nvSpPr>
          <p:cNvPr id="14" name="Rectangle 13"/>
          <p:cNvSpPr/>
          <p:nvPr/>
        </p:nvSpPr>
        <p:spPr>
          <a:xfrm>
            <a:off x="452717" y="1859573"/>
            <a:ext cx="3792227" cy="1569427"/>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It has everything we need to survive. </a:t>
            </a:r>
          </a:p>
          <a:p>
            <a:pPr algn="ctr"/>
            <a:r>
              <a:rPr lang="en-GB" dirty="0" smtClean="0">
                <a:latin typeface="Comic Sans MS" panose="030F0702030302020204" pitchFamily="66" charset="0"/>
              </a:rPr>
              <a:t>Can you think what those might be?</a:t>
            </a:r>
            <a:endParaRPr lang="en-GB" dirty="0">
              <a:latin typeface="Comic Sans MS" panose="030F0702030302020204" pitchFamily="66" charset="0"/>
            </a:endParaRPr>
          </a:p>
        </p:txBody>
      </p:sp>
    </p:spTree>
    <p:extLst>
      <p:ext uri="{BB962C8B-B14F-4D97-AF65-F5344CB8AC3E}">
        <p14:creationId xmlns:p14="http://schemas.microsoft.com/office/powerpoint/2010/main" val="40995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2"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967"/>
            <a:ext cx="12192000" cy="1286596"/>
          </a:xfrm>
        </p:spPr>
        <p:txBody>
          <a:bodyPr>
            <a:normAutofit/>
          </a:bodyPr>
          <a:lstStyle/>
          <a:p>
            <a:pPr algn="ctr"/>
            <a:r>
              <a:rPr lang="en-GB" sz="6000" dirty="0" smtClean="0">
                <a:solidFill>
                  <a:schemeClr val="bg1"/>
                </a:solidFill>
                <a:latin typeface="take_out_the_garbage" panose="02000500000000000000" pitchFamily="2" charset="0"/>
              </a:rPr>
              <a:t>Our planet is changing…</a:t>
            </a:r>
            <a:endParaRPr lang="en-GB" sz="6000" dirty="0">
              <a:solidFill>
                <a:schemeClr val="bg1"/>
              </a:solidFill>
              <a:latin typeface="take_out_the_garbage" panose="02000500000000000000" pitchFamily="2" charset="0"/>
            </a:endParaRPr>
          </a:p>
        </p:txBody>
      </p:sp>
      <p:sp>
        <p:nvSpPr>
          <p:cNvPr id="8" name="Slide Number Placeholder 7"/>
          <p:cNvSpPr>
            <a:spLocks noGrp="1"/>
          </p:cNvSpPr>
          <p:nvPr>
            <p:ph type="sldNum" sz="quarter" idx="12"/>
          </p:nvPr>
        </p:nvSpPr>
        <p:spPr/>
        <p:txBody>
          <a:bodyPr/>
          <a:lstStyle/>
          <a:p>
            <a:fld id="{F2198C37-2E9A-47E5-8C17-BEDDB4D5E342}" type="slidenum">
              <a:rPr lang="en-GB" smtClean="0"/>
              <a:t>3</a:t>
            </a:fld>
            <a:endParaRPr lang="en-GB"/>
          </a:p>
        </p:txBody>
      </p:sp>
      <p:sp>
        <p:nvSpPr>
          <p:cNvPr id="9" name="TextBox 8"/>
          <p:cNvSpPr txBox="1"/>
          <p:nvPr/>
        </p:nvSpPr>
        <p:spPr>
          <a:xfrm>
            <a:off x="434068" y="1466746"/>
            <a:ext cx="11323863" cy="2062103"/>
          </a:xfrm>
          <a:prstGeom prst="rect">
            <a:avLst/>
          </a:prstGeom>
          <a:noFill/>
        </p:spPr>
        <p:txBody>
          <a:bodyPr wrap="square" rtlCol="0">
            <a:spAutoFit/>
          </a:bodyPr>
          <a:lstStyle/>
          <a:p>
            <a:pPr algn="ctr"/>
            <a:r>
              <a:rPr lang="en-GB" sz="3200" dirty="0" smtClean="0">
                <a:latin typeface="Comic Sans MS" panose="030F0702030302020204" pitchFamily="66" charset="0"/>
                <a:cs typeface="Arial" panose="020B0604020202020204" pitchFamily="34" charset="0"/>
              </a:rPr>
              <a:t>Climate change has been in the news a lot.</a:t>
            </a:r>
            <a:endParaRPr lang="en-GB" sz="3200" dirty="0">
              <a:latin typeface="Comic Sans MS" panose="030F0702030302020204" pitchFamily="66" charset="0"/>
              <a:cs typeface="Arial" panose="020B0604020202020204" pitchFamily="34" charset="0"/>
            </a:endParaRPr>
          </a:p>
          <a:p>
            <a:pPr algn="ctr"/>
            <a:endParaRPr lang="en-GB" sz="3200" dirty="0">
              <a:latin typeface="Comic Sans MS" panose="030F0702030302020204" pitchFamily="66" charset="0"/>
              <a:cs typeface="Arial" panose="020B0604020202020204" pitchFamily="34" charset="0"/>
            </a:endParaRPr>
          </a:p>
          <a:p>
            <a:pPr algn="ctr"/>
            <a:r>
              <a:rPr lang="en-GB" sz="3200" b="1" dirty="0" smtClean="0">
                <a:latin typeface="Comic Sans MS" panose="030F0702030302020204" pitchFamily="66" charset="0"/>
                <a:cs typeface="Arial" panose="020B0604020202020204" pitchFamily="34" charset="0"/>
              </a:rPr>
              <a:t>Raise your hand if you have heard of it</a:t>
            </a:r>
          </a:p>
          <a:p>
            <a:pPr algn="ctr"/>
            <a:r>
              <a:rPr lang="en-GB" sz="3200" dirty="0" smtClean="0">
                <a:latin typeface="Comic Sans MS" panose="030F0702030302020204" pitchFamily="66" charset="0"/>
                <a:cs typeface="Arial" panose="020B0604020202020204" pitchFamily="34" charset="0"/>
              </a:rPr>
              <a:t>What do you think it means?</a:t>
            </a:r>
          </a:p>
        </p:txBody>
      </p:sp>
      <p:pic>
        <p:nvPicPr>
          <p:cNvPr id="1026" name="Picture 2" descr="A rising tide of climate sceptic disinformation | Campaign again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42701" y="4061547"/>
            <a:ext cx="2827677" cy="167964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28" name="Picture 4" descr="Greta Thunberg and the rise of young female activists - Vox"/>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796" y="3906794"/>
            <a:ext cx="2751590" cy="183439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030" name="Picture 6" descr="Animals Shrink as Earth Warms | Live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2805" y="3904756"/>
            <a:ext cx="2938290" cy="183643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7704876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9">
                                            <p:txEl>
                                              <p:pRg st="2" end="2"/>
                                            </p:txEl>
                                          </p:spTgt>
                                        </p:tgtEl>
                                        <p:attrNameLst>
                                          <p:attrName>style.visibility</p:attrName>
                                        </p:attrNameLst>
                                      </p:cBhvr>
                                      <p:to>
                                        <p:strVal val="visible"/>
                                      </p:to>
                                    </p:set>
                                    <p:animEffect transition="in" filter="fade">
                                      <p:cBhvr>
                                        <p:cTn id="16" dur="500"/>
                                        <p:tgtEl>
                                          <p:spTgt spid="9">
                                            <p:txEl>
                                              <p:pRg st="2" end="2"/>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Effect transition="in" filter="fade">
                                      <p:cBhvr>
                                        <p:cTn id="19" dur="500"/>
                                        <p:tgtEl>
                                          <p:spTgt spid="9">
                                            <p:txEl>
                                              <p:pRg st="3" end="3"/>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1026"/>
                                        </p:tgtEl>
                                        <p:attrNameLst>
                                          <p:attrName>style.visibility</p:attrName>
                                        </p:attrNameLst>
                                      </p:cBhvr>
                                      <p:to>
                                        <p:strVal val="visible"/>
                                      </p:to>
                                    </p:set>
                                    <p:animEffect transition="in" filter="fade">
                                      <p:cBhvr>
                                        <p:cTn id="22" dur="500"/>
                                        <p:tgtEl>
                                          <p:spTgt spid="1026"/>
                                        </p:tgtEl>
                                      </p:cBhvr>
                                    </p:animEffect>
                                  </p:childTnLst>
                                </p:cTn>
                              </p:par>
                              <p:par>
                                <p:cTn id="23" presetID="10" presetClass="entr" presetSubtype="0"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fade">
                                      <p:cBhvr>
                                        <p:cTn id="25" dur="500"/>
                                        <p:tgtEl>
                                          <p:spTgt spid="1028"/>
                                        </p:tgtEl>
                                      </p:cBhvr>
                                    </p:animEffect>
                                  </p:childTnLst>
                                </p:cTn>
                              </p:par>
                              <p:par>
                                <p:cTn id="26" presetID="10" presetClass="entr" presetSubtype="0" fill="hold" nodeType="withEffect">
                                  <p:stCondLst>
                                    <p:cond delay="0"/>
                                  </p:stCondLst>
                                  <p:childTnLst>
                                    <p:set>
                                      <p:cBhvr>
                                        <p:cTn id="27" dur="1" fill="hold">
                                          <p:stCondLst>
                                            <p:cond delay="0"/>
                                          </p:stCondLst>
                                        </p:cTn>
                                        <p:tgtEl>
                                          <p:spTgt spid="1030"/>
                                        </p:tgtEl>
                                        <p:attrNameLst>
                                          <p:attrName>style.visibility</p:attrName>
                                        </p:attrNameLst>
                                      </p:cBhvr>
                                      <p:to>
                                        <p:strVal val="visible"/>
                                      </p:to>
                                    </p:set>
                                    <p:animEffect transition="in" filter="fade">
                                      <p:cBhvr>
                                        <p:cTn id="28" dur="5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is a climate?</a:t>
            </a:r>
            <a:endParaRPr lang="en-GB" dirty="0"/>
          </a:p>
        </p:txBody>
      </p:sp>
      <p:sp>
        <p:nvSpPr>
          <p:cNvPr id="3" name="Content Placeholder 2"/>
          <p:cNvSpPr>
            <a:spLocks noGrp="1"/>
          </p:cNvSpPr>
          <p:nvPr>
            <p:ph idx="1"/>
          </p:nvPr>
        </p:nvSpPr>
        <p:spPr>
          <a:xfrm>
            <a:off x="513942" y="1385752"/>
            <a:ext cx="5582058" cy="769620"/>
          </a:xfrm>
          <a:prstGeom prst="roundRect">
            <a:avLst/>
          </a:prstGeom>
          <a:noFill/>
          <a:ln>
            <a:noFill/>
          </a:ln>
        </p:spPr>
        <p:txBody>
          <a:bodyPr>
            <a:normAutofit/>
          </a:bodyPr>
          <a:lstStyle/>
          <a:p>
            <a:pPr marL="0" indent="0" algn="ctr">
              <a:buNone/>
            </a:pPr>
            <a:r>
              <a:rPr lang="en-GB" sz="2000" dirty="0" smtClean="0">
                <a:latin typeface="Comic Sans MS" panose="030F0702030302020204" pitchFamily="66" charset="0"/>
              </a:rPr>
              <a:t>Our planet has lots of different types of weather in different countries</a:t>
            </a:r>
          </a:p>
        </p:txBody>
      </p:sp>
      <p:sp>
        <p:nvSpPr>
          <p:cNvPr id="4" name="Slide Number Placeholder 3"/>
          <p:cNvSpPr>
            <a:spLocks noGrp="1"/>
          </p:cNvSpPr>
          <p:nvPr>
            <p:ph type="sldNum" sz="quarter" idx="12"/>
          </p:nvPr>
        </p:nvSpPr>
        <p:spPr/>
        <p:txBody>
          <a:bodyPr/>
          <a:lstStyle/>
          <a:p>
            <a:fld id="{F2198C37-2E9A-47E5-8C17-BEDDB4D5E342}" type="slidenum">
              <a:rPr lang="en-GB" smtClean="0"/>
              <a:pPr/>
              <a:t>4</a:t>
            </a:fld>
            <a:endParaRPr lang="en-GB" dirty="0"/>
          </a:p>
        </p:txBody>
      </p:sp>
      <p:sp>
        <p:nvSpPr>
          <p:cNvPr id="5" name="Rounded Rectangle 4"/>
          <p:cNvSpPr/>
          <p:nvPr/>
        </p:nvSpPr>
        <p:spPr>
          <a:xfrm>
            <a:off x="6665717" y="1322044"/>
            <a:ext cx="4487158" cy="819077"/>
          </a:xfrm>
          <a:prstGeom prst="roundRect">
            <a:avLst/>
          </a:prstGeom>
          <a:solidFill>
            <a:srgbClr val="00B050"/>
          </a:solidFill>
          <a:ln>
            <a:noFill/>
          </a:ln>
        </p:spPr>
        <p:txBody>
          <a:bodyPr vert="horz" lIns="91440" tIns="45720" rIns="91440" bIns="45720" rtlCol="0">
            <a:normAutofit lnSpcReduction="10000"/>
          </a:bodyPr>
          <a:lstStyle/>
          <a:p>
            <a:pPr algn="ctr">
              <a:lnSpc>
                <a:spcPct val="90000"/>
              </a:lnSpc>
              <a:spcBef>
                <a:spcPts val="1000"/>
              </a:spcBef>
              <a:buFont typeface="Arial" panose="020B0604020202020204" pitchFamily="34" charset="0"/>
              <a:buNone/>
            </a:pPr>
            <a:r>
              <a:rPr lang="en-GB" sz="2000" dirty="0">
                <a:solidFill>
                  <a:schemeClr val="bg1"/>
                </a:solidFill>
                <a:latin typeface="Comic Sans MS" panose="030F0702030302020204" pitchFamily="66" charset="0"/>
                <a:cs typeface="Arial" panose="020B0604020202020204" pitchFamily="34" charset="0"/>
              </a:rPr>
              <a:t>We call these weather types </a:t>
            </a:r>
            <a:r>
              <a:rPr lang="en-GB" sz="2800" b="1" dirty="0">
                <a:solidFill>
                  <a:schemeClr val="bg1"/>
                </a:solidFill>
                <a:latin typeface="Comic Sans MS" panose="030F0702030302020204" pitchFamily="66" charset="0"/>
                <a:cs typeface="Arial" panose="020B0604020202020204" pitchFamily="34" charset="0"/>
              </a:rPr>
              <a:t>climates</a:t>
            </a:r>
          </a:p>
        </p:txBody>
      </p:sp>
      <p:sp>
        <p:nvSpPr>
          <p:cNvPr id="6" name="Rounded Rectangle 5"/>
          <p:cNvSpPr/>
          <p:nvPr/>
        </p:nvSpPr>
        <p:spPr>
          <a:xfrm>
            <a:off x="597300" y="4517361"/>
            <a:ext cx="24084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Beach =Warm and sunny</a:t>
            </a:r>
            <a:endParaRPr lang="en-GB" dirty="0">
              <a:latin typeface="Comic Sans MS" panose="030F0702030302020204" pitchFamily="66" charset="0"/>
            </a:endParaRPr>
          </a:p>
        </p:txBody>
      </p:sp>
      <p:sp>
        <p:nvSpPr>
          <p:cNvPr id="7" name="Rounded Rectangle 6"/>
          <p:cNvSpPr/>
          <p:nvPr/>
        </p:nvSpPr>
        <p:spPr>
          <a:xfrm>
            <a:off x="597300" y="3230088"/>
            <a:ext cx="24084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The North pole = cold and snowy</a:t>
            </a:r>
            <a:endParaRPr lang="en-GB" dirty="0">
              <a:latin typeface="Comic Sans MS" panose="030F0702030302020204" pitchFamily="66" charset="0"/>
            </a:endParaRPr>
          </a:p>
        </p:txBody>
      </p:sp>
      <p:sp>
        <p:nvSpPr>
          <p:cNvPr id="8" name="Rounded Rectangle 7"/>
          <p:cNvSpPr/>
          <p:nvPr/>
        </p:nvSpPr>
        <p:spPr>
          <a:xfrm>
            <a:off x="8605137" y="2514600"/>
            <a:ext cx="24084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Rain forest= wet and hot</a:t>
            </a:r>
            <a:endParaRPr lang="en-GB" dirty="0">
              <a:latin typeface="Comic Sans MS" panose="030F0702030302020204" pitchFamily="66" charset="0"/>
            </a:endParaRPr>
          </a:p>
        </p:txBody>
      </p:sp>
      <p:sp>
        <p:nvSpPr>
          <p:cNvPr id="9" name="Rounded Rectangle 8"/>
          <p:cNvSpPr/>
          <p:nvPr/>
        </p:nvSpPr>
        <p:spPr>
          <a:xfrm>
            <a:off x="8611962" y="4024992"/>
            <a:ext cx="24084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Desert= hot and dry </a:t>
            </a:r>
            <a:endParaRPr lang="en-GB" dirty="0">
              <a:latin typeface="Comic Sans MS" panose="030F0702030302020204" pitchFamily="66" charset="0"/>
            </a:endParaRPr>
          </a:p>
        </p:txBody>
      </p:sp>
      <p:sp>
        <p:nvSpPr>
          <p:cNvPr id="10" name="Rounded Rectangle 9"/>
          <p:cNvSpPr/>
          <p:nvPr/>
        </p:nvSpPr>
        <p:spPr>
          <a:xfrm>
            <a:off x="4799702" y="5035160"/>
            <a:ext cx="2408464" cy="914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England= rainy and cold! </a:t>
            </a:r>
            <a:endParaRPr lang="en-GB"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422" y="2842513"/>
            <a:ext cx="1836295" cy="183629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8482" y="2470136"/>
            <a:ext cx="3251652" cy="200601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8944" y="2425923"/>
            <a:ext cx="3038015" cy="209444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6" name="Rounded Rectangle 15"/>
          <p:cNvSpPr/>
          <p:nvPr/>
        </p:nvSpPr>
        <p:spPr>
          <a:xfrm>
            <a:off x="664484" y="2293495"/>
            <a:ext cx="2382176" cy="710345"/>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GB" dirty="0" smtClean="0">
                <a:latin typeface="Comic Sans MS" panose="030F0702030302020204" pitchFamily="66" charset="0"/>
              </a:rPr>
              <a:t>Here are some examples:</a:t>
            </a:r>
            <a:endParaRPr lang="en-GB" dirty="0">
              <a:latin typeface="Comic Sans MS" panose="030F0702030302020204" pitchFamily="66" charset="0"/>
            </a:endParaRP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89109" y="2505075"/>
            <a:ext cx="2466975" cy="184785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485596" y="2666324"/>
            <a:ext cx="2722570" cy="204192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344594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fade">
                                      <p:cBhvr>
                                        <p:cTn id="29" dur="500"/>
                                        <p:tgtEl>
                                          <p:spTgt spid="7"/>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500"/>
                                        <p:tgtEl>
                                          <p:spTgt spid="15"/>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fade">
                                      <p:cBhvr>
                                        <p:cTn id="45" dur="500"/>
                                        <p:tgtEl>
                                          <p:spTgt spid="9"/>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500"/>
                                        <p:tgtEl>
                                          <p:spTgt spid="1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8"/>
                                        </p:tgtEl>
                                        <p:attrNameLst>
                                          <p:attrName>style.visibility</p:attrName>
                                        </p:attrNameLst>
                                      </p:cBhvr>
                                      <p:to>
                                        <p:strVal val="visible"/>
                                      </p:to>
                                    </p:set>
                                    <p:animEffect transition="in" filter="fade">
                                      <p:cBhvr>
                                        <p:cTn id="53" dur="500"/>
                                        <p:tgtEl>
                                          <p:spTgt spid="8"/>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animBg="1"/>
      <p:bldP spid="6" grpId="0" animBg="1"/>
      <p:bldP spid="7" grpId="0" animBg="1"/>
      <p:bldP spid="8" grpId="0" animBg="1"/>
      <p:bldP spid="9" grpId="0" animBg="1"/>
      <p:bldP spid="10"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does climates change?</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5</a:t>
            </a:fld>
            <a:endParaRPr lang="en-GB" dirty="0"/>
          </a:p>
        </p:txBody>
      </p:sp>
      <p:sp>
        <p:nvSpPr>
          <p:cNvPr id="6" name="Rectangle 5"/>
          <p:cNvSpPr/>
          <p:nvPr/>
        </p:nvSpPr>
        <p:spPr>
          <a:xfrm>
            <a:off x="339365" y="1247629"/>
            <a:ext cx="5907297" cy="11709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latin typeface="Comic Sans MS" panose="030F0702030302020204" pitchFamily="66" charset="0"/>
                <a:cs typeface="Arial" panose="020B0604020202020204" pitchFamily="34" charset="0"/>
              </a:rPr>
              <a:t>Our climate is changing because the number of humans on our planet is going up</a:t>
            </a:r>
            <a:endParaRPr lang="en-GB" sz="2000" dirty="0">
              <a:solidFill>
                <a:schemeClr val="tx1"/>
              </a:solidFill>
              <a:latin typeface="Comic Sans MS" panose="030F0702030302020204" pitchFamily="66" charset="0"/>
              <a:cs typeface="Arial" panose="020B0604020202020204" pitchFamily="34" charset="0"/>
            </a:endParaRPr>
          </a:p>
        </p:txBody>
      </p:sp>
      <p:sp>
        <p:nvSpPr>
          <p:cNvPr id="7" name="Rounded Rectangle 6"/>
          <p:cNvSpPr/>
          <p:nvPr/>
        </p:nvSpPr>
        <p:spPr>
          <a:xfrm>
            <a:off x="129168" y="2519877"/>
            <a:ext cx="3726395" cy="1667280"/>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cs typeface="Arial" panose="020B0604020202020204" pitchFamily="34" charset="0"/>
              </a:rPr>
              <a:t>Because </a:t>
            </a:r>
            <a:r>
              <a:rPr lang="en-GB" dirty="0" smtClean="0">
                <a:latin typeface="Comic Sans MS" panose="030F0702030302020204" pitchFamily="66" charset="0"/>
                <a:cs typeface="Arial" panose="020B0604020202020204" pitchFamily="34" charset="0"/>
              </a:rPr>
              <a:t>there </a:t>
            </a:r>
            <a:r>
              <a:rPr lang="en-GB" dirty="0" smtClean="0">
                <a:latin typeface="Comic Sans MS" panose="030F0702030302020204" pitchFamily="66" charset="0"/>
                <a:cs typeface="Arial" panose="020B0604020202020204" pitchFamily="34" charset="0"/>
              </a:rPr>
              <a:t>are more people, we need more stuff, electricity, heating and transport to look after them </a:t>
            </a:r>
            <a:endParaRPr lang="en-GB" dirty="0">
              <a:latin typeface="Comic Sans MS" panose="030F0702030302020204" pitchFamily="66" charset="0"/>
              <a:cs typeface="Arial" panose="020B0604020202020204" pitchFamily="34" charset="0"/>
            </a:endParaRPr>
          </a:p>
        </p:txBody>
      </p:sp>
      <p:sp>
        <p:nvSpPr>
          <p:cNvPr id="8" name="Rounded Rectangle 7"/>
          <p:cNvSpPr/>
          <p:nvPr/>
        </p:nvSpPr>
        <p:spPr>
          <a:xfrm>
            <a:off x="597199" y="4572061"/>
            <a:ext cx="3258364" cy="1541718"/>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We also need more food and land for them to use</a:t>
            </a:r>
            <a:endParaRPr lang="en-GB" dirty="0">
              <a:latin typeface="Comic Sans MS" panose="030F0702030302020204" pitchFamily="66" charset="0"/>
            </a:endParaRPr>
          </a:p>
        </p:txBody>
      </p:sp>
      <p:sp>
        <p:nvSpPr>
          <p:cNvPr id="9" name="Rounded Rectangle 8"/>
          <p:cNvSpPr/>
          <p:nvPr/>
        </p:nvSpPr>
        <p:spPr>
          <a:xfrm>
            <a:off x="8210660" y="1585385"/>
            <a:ext cx="3102428" cy="1347107"/>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bg1"/>
                </a:solidFill>
                <a:latin typeface="Comic Sans MS" panose="030F0702030302020204" pitchFamily="66" charset="0"/>
                <a:cs typeface="Arial" panose="020B0604020202020204" pitchFamily="34" charset="0"/>
              </a:rPr>
              <a:t>This</a:t>
            </a:r>
            <a:r>
              <a:rPr lang="en-GB" dirty="0" smtClean="0">
                <a:latin typeface="Comic Sans MS" panose="030F0702030302020204" pitchFamily="66" charset="0"/>
                <a:cs typeface="Arial" panose="020B0604020202020204" pitchFamily="34" charset="0"/>
              </a:rPr>
              <a:t> causes harmful gases to enter our air and cause the climate to change. </a:t>
            </a:r>
            <a:endParaRPr lang="en-GB" dirty="0">
              <a:latin typeface="Comic Sans MS" panose="030F0702030302020204" pitchFamily="66" charset="0"/>
              <a:cs typeface="Arial" panose="020B0604020202020204" pitchFamily="34" charset="0"/>
            </a:endParaRPr>
          </a:p>
        </p:txBody>
      </p:sp>
      <p:sp>
        <p:nvSpPr>
          <p:cNvPr id="10" name="Rounded Rectangle 9"/>
          <p:cNvSpPr/>
          <p:nvPr/>
        </p:nvSpPr>
        <p:spPr>
          <a:xfrm>
            <a:off x="7937282" y="3270249"/>
            <a:ext cx="3865076" cy="2860358"/>
          </a:xfrm>
          <a:prstGeom prst="roundRect">
            <a:avLst/>
          </a:prstGeom>
          <a:solidFill>
            <a:srgbClr val="00B050"/>
          </a:solidFill>
          <a:ln>
            <a:noFill/>
          </a:ln>
        </p:spPr>
        <p:txBody>
          <a:bodyPr wrap="square">
            <a:spAutoFit/>
          </a:bodyPr>
          <a:lstStyle/>
          <a:p>
            <a:r>
              <a:rPr lang="en-GB" dirty="0">
                <a:solidFill>
                  <a:schemeClr val="bg1"/>
                </a:solidFill>
                <a:latin typeface="Comic Sans MS" panose="030F0702030302020204" pitchFamily="66" charset="0"/>
                <a:cs typeface="Arial" panose="020B0604020202020204" pitchFamily="34" charset="0"/>
              </a:rPr>
              <a:t>When </a:t>
            </a:r>
            <a:r>
              <a:rPr lang="en-GB" dirty="0" smtClean="0">
                <a:solidFill>
                  <a:schemeClr val="bg1"/>
                </a:solidFill>
                <a:latin typeface="Comic Sans MS" panose="030F0702030302020204" pitchFamily="66" charset="0"/>
                <a:cs typeface="Arial" panose="020B0604020202020204" pitchFamily="34" charset="0"/>
              </a:rPr>
              <a:t>they go </a:t>
            </a:r>
            <a:r>
              <a:rPr lang="en-GB" dirty="0">
                <a:solidFill>
                  <a:schemeClr val="bg1"/>
                </a:solidFill>
                <a:latin typeface="Comic Sans MS" panose="030F0702030302020204" pitchFamily="66" charset="0"/>
                <a:cs typeface="Arial" panose="020B0604020202020204" pitchFamily="34" charset="0"/>
              </a:rPr>
              <a:t>up into the air, they get trapped in the layer protecting the Earth from the Sun. When the Sun shines onto the Earth, the heat is kept in by the gases. </a:t>
            </a:r>
            <a:r>
              <a:rPr lang="en-GB" dirty="0" smtClean="0">
                <a:solidFill>
                  <a:schemeClr val="bg1"/>
                </a:solidFill>
                <a:latin typeface="Comic Sans MS" panose="030F0702030302020204" pitchFamily="66" charset="0"/>
                <a:cs typeface="Arial" panose="020B0604020202020204" pitchFamily="34" charset="0"/>
              </a:rPr>
              <a:t>This causes it to get hotter and hotter causing changes to climate all over the world. </a:t>
            </a:r>
          </a:p>
        </p:txBody>
      </p:sp>
      <p:cxnSp>
        <p:nvCxnSpPr>
          <p:cNvPr id="14" name="Curved Connector 13"/>
          <p:cNvCxnSpPr>
            <a:endCxn id="7" idx="0"/>
          </p:cNvCxnSpPr>
          <p:nvPr/>
        </p:nvCxnSpPr>
        <p:spPr>
          <a:xfrm rot="16200000" flipH="1">
            <a:off x="1548858" y="2076369"/>
            <a:ext cx="450072" cy="436944"/>
          </a:xfrm>
          <a:prstGeom prst="curvedConnector3">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17" name="Curved Connector 16"/>
          <p:cNvCxnSpPr>
            <a:stCxn id="7" idx="2"/>
            <a:endCxn id="8" idx="0"/>
          </p:cNvCxnSpPr>
          <p:nvPr/>
        </p:nvCxnSpPr>
        <p:spPr>
          <a:xfrm rot="16200000" flipH="1">
            <a:off x="1916921" y="4262601"/>
            <a:ext cx="384904" cy="234015"/>
          </a:xfrm>
          <a:prstGeom prst="curvedConnector3">
            <a:avLst>
              <a:gd name="adj1" fmla="val 5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3166" y="2644107"/>
            <a:ext cx="1543050" cy="154305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95069" y="2418577"/>
            <a:ext cx="1085740" cy="1085740"/>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128772">
            <a:off x="5715530" y="3318943"/>
            <a:ext cx="1244818" cy="929771"/>
          </a:xfrm>
          <a:prstGeom prst="rect">
            <a:avLst/>
          </a:prstGeom>
        </p:spPr>
      </p:pic>
      <p:cxnSp>
        <p:nvCxnSpPr>
          <p:cNvPr id="18" name="Curved Connector 17"/>
          <p:cNvCxnSpPr>
            <a:stCxn id="8" idx="3"/>
            <a:endCxn id="9" idx="1"/>
          </p:cNvCxnSpPr>
          <p:nvPr/>
        </p:nvCxnSpPr>
        <p:spPr>
          <a:xfrm flipV="1">
            <a:off x="3855563" y="2258939"/>
            <a:ext cx="4355097" cy="3083981"/>
          </a:xfrm>
          <a:prstGeom prst="curvedConnector3">
            <a:avLst>
              <a:gd name="adj1" fmla="val 5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1" name="Picture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0538" y="4700428"/>
            <a:ext cx="1644156" cy="1155191"/>
          </a:xfrm>
          <a:prstGeom prst="rect">
            <a:avLst/>
          </a:prstGeom>
        </p:spPr>
      </p:pic>
      <p:pic>
        <p:nvPicPr>
          <p:cNvPr id="22" name="Picture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01649" y="5149080"/>
            <a:ext cx="1155191" cy="1155191"/>
          </a:xfrm>
          <a:prstGeom prst="rect">
            <a:avLst/>
          </a:prstGeom>
        </p:spPr>
      </p:pic>
      <p:pic>
        <p:nvPicPr>
          <p:cNvPr id="23" name="Picture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825115" y="4346531"/>
            <a:ext cx="1026836" cy="1026836"/>
          </a:xfrm>
          <a:prstGeom prst="rect">
            <a:avLst/>
          </a:prstGeom>
        </p:spPr>
      </p:pic>
      <p:cxnSp>
        <p:nvCxnSpPr>
          <p:cNvPr id="24" name="Curved Connector 23"/>
          <p:cNvCxnSpPr>
            <a:stCxn id="9" idx="2"/>
            <a:endCxn id="10" idx="0"/>
          </p:cNvCxnSpPr>
          <p:nvPr/>
        </p:nvCxnSpPr>
        <p:spPr>
          <a:xfrm rot="16200000" flipH="1">
            <a:off x="9646969" y="3047397"/>
            <a:ext cx="337757" cy="107946"/>
          </a:xfrm>
          <a:prstGeom prst="curvedConnector3">
            <a:avLst>
              <a:gd name="adj1" fmla="val 50000"/>
            </a:avLst>
          </a:prstGeom>
          <a:ln w="19050">
            <a:solidFill>
              <a:schemeClr val="tx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29" name="Picture 28"/>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66588" y="2440989"/>
            <a:ext cx="3399400" cy="1699700"/>
          </a:xfrm>
          <a:prstGeom prst="rect">
            <a:avLst/>
          </a:prstGeom>
        </p:spPr>
      </p:pic>
      <p:pic>
        <p:nvPicPr>
          <p:cNvPr id="30"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29313" y="3202766"/>
            <a:ext cx="2019048" cy="2857143"/>
          </a:xfrm>
          <a:prstGeom prst="rect">
            <a:avLst/>
          </a:prstGeom>
        </p:spPr>
      </p:pic>
    </p:spTree>
    <p:extLst>
      <p:ext uri="{BB962C8B-B14F-4D97-AF65-F5344CB8AC3E}">
        <p14:creationId xmlns:p14="http://schemas.microsoft.com/office/powerpoint/2010/main" val="91701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par>
                                <p:cTn id="23" presetID="1" presetClass="entr" presetSubtype="0" fill="hold" nodeType="withEffect">
                                  <p:stCondLst>
                                    <p:cond delay="0"/>
                                  </p:stCondLst>
                                  <p:childTnLst>
                                    <p:set>
                                      <p:cBhvr>
                                        <p:cTn id="24" dur="1" fill="hold">
                                          <p:stCondLst>
                                            <p:cond delay="0"/>
                                          </p:stCondLst>
                                        </p:cTn>
                                        <p:tgtEl>
                                          <p:spTgt spid="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animEffect transition="in" filter="fade">
                                      <p:cBhvr>
                                        <p:cTn id="33" dur="500"/>
                                        <p:tgtEl>
                                          <p:spTgt spid="17"/>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22"/>
                                        </p:tgtEl>
                                        <p:attrNameLst>
                                          <p:attrName>style.visibility</p:attrName>
                                        </p:attrNameLst>
                                      </p:cBhvr>
                                      <p:to>
                                        <p:strVal val="visible"/>
                                      </p:to>
                                    </p:set>
                                    <p:animEffect transition="in" filter="fade">
                                      <p:cBhvr>
                                        <p:cTn id="41" dur="500"/>
                                        <p:tgtEl>
                                          <p:spTgt spid="22"/>
                                        </p:tgtEl>
                                      </p:cBhvr>
                                    </p:animEffect>
                                  </p:childTnLst>
                                </p:cTn>
                              </p:par>
                              <p:par>
                                <p:cTn id="42" presetID="10" presetClass="entr" presetSubtype="0" fill="hold" nodeType="with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500"/>
                                        <p:tgtEl>
                                          <p:spTgt spid="23"/>
                                        </p:tgtEl>
                                      </p:cBhvr>
                                    </p:animEffect>
                                  </p:childTnLst>
                                </p:cTn>
                              </p:par>
                              <p:par>
                                <p:cTn id="45" presetID="10" presetClass="entr" presetSubtype="0" fill="hold" nodeType="with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500"/>
                                        <p:tgtEl>
                                          <p:spTgt spid="21"/>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3"/>
                                        </p:tgtEl>
                                      </p:cBhvr>
                                    </p:animEffect>
                                    <p:set>
                                      <p:cBhvr>
                                        <p:cTn id="52" dur="1" fill="hold">
                                          <p:stCondLst>
                                            <p:cond delay="499"/>
                                          </p:stCondLst>
                                        </p:cTn>
                                        <p:tgtEl>
                                          <p:spTgt spid="3"/>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11"/>
                                        </p:tgtEl>
                                      </p:cBhvr>
                                    </p:animEffect>
                                    <p:set>
                                      <p:cBhvr>
                                        <p:cTn id="55" dur="1" fill="hold">
                                          <p:stCondLst>
                                            <p:cond delay="499"/>
                                          </p:stCondLst>
                                        </p:cTn>
                                        <p:tgtEl>
                                          <p:spTgt spid="11"/>
                                        </p:tgtEl>
                                        <p:attrNameLst>
                                          <p:attrName>style.visibility</p:attrName>
                                        </p:attrNameLst>
                                      </p:cBhvr>
                                      <p:to>
                                        <p:strVal val="hidden"/>
                                      </p:to>
                                    </p:set>
                                  </p:childTnLst>
                                </p:cTn>
                              </p:par>
                              <p:par>
                                <p:cTn id="56" presetID="10" presetClass="exit" presetSubtype="0" fill="hold" nodeType="withEffect">
                                  <p:stCondLst>
                                    <p:cond delay="0"/>
                                  </p:stCondLst>
                                  <p:childTnLst>
                                    <p:animEffect transition="out" filter="fade">
                                      <p:cBhvr>
                                        <p:cTn id="57" dur="500"/>
                                        <p:tgtEl>
                                          <p:spTgt spid="5"/>
                                        </p:tgtEl>
                                      </p:cBhvr>
                                    </p:animEffect>
                                    <p:set>
                                      <p:cBhvr>
                                        <p:cTn id="58" dur="1" fill="hold">
                                          <p:stCondLst>
                                            <p:cond delay="499"/>
                                          </p:stCondLst>
                                        </p:cTn>
                                        <p:tgtEl>
                                          <p:spTgt spid="5"/>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21"/>
                                        </p:tgtEl>
                                      </p:cBhvr>
                                    </p:animEffect>
                                    <p:set>
                                      <p:cBhvr>
                                        <p:cTn id="67" dur="1" fill="hold">
                                          <p:stCondLst>
                                            <p:cond delay="499"/>
                                          </p:stCondLst>
                                        </p:cTn>
                                        <p:tgtEl>
                                          <p:spTgt spid="21"/>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8"/>
                                        </p:tgtEl>
                                        <p:attrNameLst>
                                          <p:attrName>style.visibility</p:attrName>
                                        </p:attrNameLst>
                                      </p:cBhvr>
                                      <p:to>
                                        <p:strVal val="visible"/>
                                      </p:to>
                                    </p:set>
                                    <p:animEffect transition="in" filter="fade">
                                      <p:cBhvr>
                                        <p:cTn id="72" dur="500"/>
                                        <p:tgtEl>
                                          <p:spTgt spid="18"/>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fade">
                                      <p:cBhvr>
                                        <p:cTn id="77" dur="500"/>
                                        <p:tgtEl>
                                          <p:spTgt spid="9"/>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29"/>
                                        </p:tgtEl>
                                        <p:attrNameLst>
                                          <p:attrName>style.visibility</p:attrName>
                                        </p:attrNameLst>
                                      </p:cBhvr>
                                      <p:to>
                                        <p:strVal val="visible"/>
                                      </p:to>
                                    </p:set>
                                    <p:animEffect transition="in" filter="fade">
                                      <p:cBhvr>
                                        <p:cTn id="82" dur="500"/>
                                        <p:tgtEl>
                                          <p:spTgt spid="29"/>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24"/>
                                        </p:tgtEl>
                                        <p:attrNameLst>
                                          <p:attrName>style.visibility</p:attrName>
                                        </p:attrNameLst>
                                      </p:cBhvr>
                                      <p:to>
                                        <p:strVal val="visible"/>
                                      </p:to>
                                    </p:set>
                                    <p:animEffect transition="in" filter="fade">
                                      <p:cBhvr>
                                        <p:cTn id="87" dur="500"/>
                                        <p:tgtEl>
                                          <p:spTgt spid="2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500"/>
                                        <p:tgtEl>
                                          <p:spTgt spid="10"/>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nodeType="click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fade">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animBg="1"/>
      <p:bldP spid="8" grpId="0" animBg="1"/>
      <p:bldP spid="9" grpId="0" animBg="1"/>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What Happens because of Climate Change?</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pPr/>
              <a:t>6</a:t>
            </a:fld>
            <a:endParaRPr lang="en-GB" dirty="0"/>
          </a:p>
        </p:txBody>
      </p:sp>
      <p:sp>
        <p:nvSpPr>
          <p:cNvPr id="5" name="Rounded Rectangle 4"/>
          <p:cNvSpPr/>
          <p:nvPr/>
        </p:nvSpPr>
        <p:spPr>
          <a:xfrm>
            <a:off x="533900" y="1382308"/>
            <a:ext cx="4109818" cy="1459504"/>
          </a:xfrm>
          <a:prstGeom prst="roundRect">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cs typeface="Arial" panose="020B0604020202020204" pitchFamily="34" charset="0"/>
              </a:rPr>
              <a:t>Because our planet is getting hotter, it means that </a:t>
            </a:r>
            <a:r>
              <a:rPr lang="en-GB" dirty="0" smtClean="0">
                <a:solidFill>
                  <a:schemeClr val="tx1"/>
                </a:solidFill>
                <a:latin typeface="Comic Sans MS" panose="030F0702030302020204" pitchFamily="66" charset="0"/>
                <a:cs typeface="Arial" panose="020B0604020202020204" pitchFamily="34" charset="0"/>
              </a:rPr>
              <a:t>ice </a:t>
            </a:r>
            <a:r>
              <a:rPr lang="en-GB" dirty="0" smtClean="0">
                <a:solidFill>
                  <a:schemeClr val="tx1"/>
                </a:solidFill>
                <a:latin typeface="Comic Sans MS" panose="030F0702030302020204" pitchFamily="66" charset="0"/>
                <a:cs typeface="Arial" panose="020B0604020202020204" pitchFamily="34" charset="0"/>
              </a:rPr>
              <a:t>at the North and South poles will start to melt, causing other areas of the planet to flood</a:t>
            </a:r>
            <a:endParaRPr lang="en-GB" dirty="0">
              <a:solidFill>
                <a:schemeClr val="tx1"/>
              </a:solidFill>
              <a:latin typeface="Comic Sans MS" panose="030F0702030302020204" pitchFamily="66" charset="0"/>
              <a:cs typeface="Arial" panose="020B0604020202020204" pitchFamily="34" charset="0"/>
            </a:endParaRPr>
          </a:p>
        </p:txBody>
      </p:sp>
      <p:sp>
        <p:nvSpPr>
          <p:cNvPr id="6" name="Rounded Rectangle 5"/>
          <p:cNvSpPr/>
          <p:nvPr/>
        </p:nvSpPr>
        <p:spPr>
          <a:xfrm>
            <a:off x="8701037" y="3513966"/>
            <a:ext cx="3229762" cy="2360678"/>
          </a:xfrm>
          <a:prstGeom prst="roundRect">
            <a:avLst/>
          </a:prstGeom>
          <a:solidFill>
            <a:srgbClr val="00B0F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cs typeface="Arial" panose="020B0604020202020204" pitchFamily="34" charset="0"/>
              </a:rPr>
              <a:t>Some parts of the world will experience droughts. </a:t>
            </a:r>
            <a:r>
              <a:rPr lang="en-GB" dirty="0">
                <a:latin typeface="Comic Sans MS" panose="030F0702030302020204" pitchFamily="66" charset="0"/>
                <a:cs typeface="Arial" panose="020B0604020202020204" pitchFamily="34" charset="0"/>
              </a:rPr>
              <a:t>T</a:t>
            </a:r>
            <a:r>
              <a:rPr lang="en-GB" dirty="0" smtClean="0">
                <a:latin typeface="Comic Sans MS" panose="030F0702030302020204" pitchFamily="66" charset="0"/>
                <a:cs typeface="Arial" panose="020B0604020202020204" pitchFamily="34" charset="0"/>
              </a:rPr>
              <a:t>his means that there is low rainfall and that farmers will be unable to grow food to feed people</a:t>
            </a:r>
            <a:endParaRPr lang="en-GB" dirty="0">
              <a:latin typeface="Comic Sans MS" panose="030F0702030302020204" pitchFamily="66" charset="0"/>
              <a:cs typeface="Arial" panose="020B0604020202020204" pitchFamily="34" charset="0"/>
            </a:endParaRPr>
          </a:p>
        </p:txBody>
      </p:sp>
      <p:sp>
        <p:nvSpPr>
          <p:cNvPr id="7" name="Rounded Rectangle 6"/>
          <p:cNvSpPr/>
          <p:nvPr/>
        </p:nvSpPr>
        <p:spPr>
          <a:xfrm>
            <a:off x="635914" y="4542783"/>
            <a:ext cx="3229762" cy="1426129"/>
          </a:xfrm>
          <a:prstGeom prst="roundRect">
            <a:avLst/>
          </a:prstGeom>
          <a:noFill/>
          <a:ln w="50800">
            <a:solidFill>
              <a:srgbClr val="20B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cs typeface="Arial" panose="020B0604020202020204" pitchFamily="34" charset="0"/>
              </a:rPr>
              <a:t>This means that some animals will not be able to nest on beaches- such as sea turtles and seals.</a:t>
            </a:r>
            <a:endParaRPr lang="en-GB" dirty="0">
              <a:solidFill>
                <a:schemeClr val="tx1"/>
              </a:solidFill>
              <a:latin typeface="Comic Sans MS" panose="030F0702030302020204" pitchFamily="66" charset="0"/>
              <a:cs typeface="Arial" panose="020B0604020202020204" pitchFamily="34" charset="0"/>
            </a:endParaRPr>
          </a:p>
        </p:txBody>
      </p:sp>
      <p:sp>
        <p:nvSpPr>
          <p:cNvPr id="8" name="Rectangle 7"/>
          <p:cNvSpPr/>
          <p:nvPr/>
        </p:nvSpPr>
        <p:spPr>
          <a:xfrm>
            <a:off x="4790186" y="2841812"/>
            <a:ext cx="3229762" cy="1426129"/>
          </a:xfrm>
          <a:prstGeom prst="rect">
            <a:avLst/>
          </a:prstGeom>
          <a:noFill/>
          <a:ln w="50800">
            <a:solidFill>
              <a:srgbClr val="20BFD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latin typeface="Comic Sans MS" panose="030F0702030302020204" pitchFamily="66" charset="0"/>
                <a:cs typeface="Arial" panose="020B0604020202020204" pitchFamily="34" charset="0"/>
              </a:rPr>
              <a:t>Also animals living at the North and South poles will have </a:t>
            </a:r>
            <a:r>
              <a:rPr lang="en-GB" dirty="0" smtClean="0">
                <a:solidFill>
                  <a:schemeClr val="tx1"/>
                </a:solidFill>
                <a:latin typeface="Comic Sans MS" panose="030F0702030302020204" pitchFamily="66" charset="0"/>
                <a:cs typeface="Arial" panose="020B0604020202020204" pitchFamily="34" charset="0"/>
              </a:rPr>
              <a:t>nowhere </a:t>
            </a:r>
            <a:r>
              <a:rPr lang="en-GB" dirty="0" smtClean="0">
                <a:solidFill>
                  <a:schemeClr val="tx1"/>
                </a:solidFill>
                <a:latin typeface="Comic Sans MS" panose="030F0702030302020204" pitchFamily="66" charset="0"/>
                <a:cs typeface="Arial" panose="020B0604020202020204" pitchFamily="34" charset="0"/>
              </a:rPr>
              <a:t>to live as </a:t>
            </a:r>
            <a:r>
              <a:rPr lang="en-GB" dirty="0" smtClean="0">
                <a:solidFill>
                  <a:schemeClr val="tx1"/>
                </a:solidFill>
                <a:latin typeface="Comic Sans MS" panose="030F0702030302020204" pitchFamily="66" charset="0"/>
                <a:cs typeface="Arial" panose="020B0604020202020204" pitchFamily="34" charset="0"/>
              </a:rPr>
              <a:t>their </a:t>
            </a:r>
            <a:r>
              <a:rPr lang="en-GB" dirty="0" smtClean="0">
                <a:solidFill>
                  <a:schemeClr val="tx1"/>
                </a:solidFill>
                <a:latin typeface="Comic Sans MS" panose="030F0702030302020204" pitchFamily="66" charset="0"/>
                <a:cs typeface="Arial" panose="020B0604020202020204" pitchFamily="34" charset="0"/>
              </a:rPr>
              <a:t>homes will melt</a:t>
            </a:r>
            <a:endParaRPr lang="en-GB" dirty="0">
              <a:solidFill>
                <a:schemeClr val="tx1"/>
              </a:solidFill>
              <a:latin typeface="Comic Sans MS" panose="030F0702030302020204" pitchFamily="66"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66" y="2942229"/>
            <a:ext cx="2253727" cy="1500137"/>
          </a:xfrm>
          <a:prstGeom prst="rect">
            <a:avLst/>
          </a:prstGeom>
        </p:spPr>
      </p:pic>
      <p:pic>
        <p:nvPicPr>
          <p:cNvPr id="10" name="Picture 9"/>
          <p:cNvPicPr>
            <a:picLocks noChangeAspect="1"/>
          </p:cNvPicPr>
          <p:nvPr/>
        </p:nvPicPr>
        <p:blipFill rotWithShape="1">
          <a:blip r:embed="rId3" cstate="print">
            <a:extLst>
              <a:ext uri="{28A0092B-C50C-407E-A947-70E740481C1C}">
                <a14:useLocalDpi xmlns:a14="http://schemas.microsoft.com/office/drawing/2010/main" val="0"/>
              </a:ext>
            </a:extLst>
          </a:blip>
          <a:srcRect t="41046" b="25490"/>
          <a:stretch/>
        </p:blipFill>
        <p:spPr>
          <a:xfrm>
            <a:off x="4728256" y="4444405"/>
            <a:ext cx="3041263" cy="1524507"/>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31077" y="1546536"/>
            <a:ext cx="2470150" cy="1131049"/>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38273" y="1509736"/>
            <a:ext cx="2555290" cy="1742122"/>
          </a:xfrm>
          <a:prstGeom prst="rect">
            <a:avLst/>
          </a:prstGeom>
        </p:spPr>
      </p:pic>
    </p:spTree>
    <p:extLst>
      <p:ext uri="{BB962C8B-B14F-4D97-AF65-F5344CB8AC3E}">
        <p14:creationId xmlns:p14="http://schemas.microsoft.com/office/powerpoint/2010/main" val="366259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0" presetClass="entr" presetSubtype="0" fill="hold"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5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5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animBg="1"/>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Climate protests</a:t>
            </a:r>
            <a:endParaRPr lang="en-GB" dirty="0"/>
          </a:p>
        </p:txBody>
      </p:sp>
      <p:sp>
        <p:nvSpPr>
          <p:cNvPr id="3" name="Content Placeholder 2"/>
          <p:cNvSpPr>
            <a:spLocks noGrp="1"/>
          </p:cNvSpPr>
          <p:nvPr>
            <p:ph idx="1"/>
          </p:nvPr>
        </p:nvSpPr>
        <p:spPr>
          <a:xfrm>
            <a:off x="838200" y="1356038"/>
            <a:ext cx="10370270" cy="1377736"/>
          </a:xfrm>
        </p:spPr>
        <p:txBody>
          <a:bodyPr/>
          <a:lstStyle/>
          <a:p>
            <a:pPr marL="0" indent="0" algn="ctr">
              <a:buNone/>
            </a:pPr>
            <a:r>
              <a:rPr lang="en-GB" dirty="0" smtClean="0">
                <a:latin typeface="Comic Sans MS" panose="030F0702030302020204" pitchFamily="66" charset="0"/>
              </a:rPr>
              <a:t>Young people (just like you!) all over the world are very unhappy about climate change and are starting to do something about it!</a:t>
            </a:r>
            <a:endParaRPr lang="en-GB" dirty="0">
              <a:latin typeface="Comic Sans MS" panose="030F0702030302020204" pitchFamily="66" charset="0"/>
            </a:endParaRPr>
          </a:p>
        </p:txBody>
      </p:sp>
      <p:sp>
        <p:nvSpPr>
          <p:cNvPr id="4" name="Slide Number Placeholder 3"/>
          <p:cNvSpPr>
            <a:spLocks noGrp="1"/>
          </p:cNvSpPr>
          <p:nvPr>
            <p:ph type="sldNum" sz="quarter" idx="12"/>
          </p:nvPr>
        </p:nvSpPr>
        <p:spPr/>
        <p:txBody>
          <a:bodyPr/>
          <a:lstStyle/>
          <a:p>
            <a:fld id="{F2198C37-2E9A-47E5-8C17-BEDDB4D5E342}" type="slidenum">
              <a:rPr lang="en-GB" smtClean="0"/>
              <a:t>7</a:t>
            </a:fld>
            <a:endParaRPr lang="en-GB"/>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115120">
            <a:off x="670872" y="2753461"/>
            <a:ext cx="2014194" cy="302129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50" name="Picture 2" descr="Greta Thunberg Seeks Trademarks to Prevent Commercial Misuse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379126">
            <a:off x="2592328" y="2733342"/>
            <a:ext cx="2627491" cy="197324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7" name="Rounded Rectangle 6"/>
          <p:cNvSpPr/>
          <p:nvPr/>
        </p:nvSpPr>
        <p:spPr>
          <a:xfrm>
            <a:off x="6157286" y="2600113"/>
            <a:ext cx="4283722" cy="1657775"/>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They have written letters to important people such as politicians and the Prime Minister asking them to help the planet</a:t>
            </a:r>
            <a:endParaRPr lang="en-GB" dirty="0">
              <a:latin typeface="Comic Sans MS" panose="030F0702030302020204" pitchFamily="66" charset="0"/>
            </a:endParaRPr>
          </a:p>
        </p:txBody>
      </p:sp>
      <p:sp>
        <p:nvSpPr>
          <p:cNvPr id="9" name="Rounded Rectangle 8"/>
          <p:cNvSpPr/>
          <p:nvPr/>
        </p:nvSpPr>
        <p:spPr>
          <a:xfrm>
            <a:off x="5366704" y="4578136"/>
            <a:ext cx="6331960" cy="1502152"/>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latin typeface="Comic Sans MS" panose="030F0702030302020204" pitchFamily="66" charset="0"/>
              </a:rPr>
              <a:t>In February 2019, lots of young people did not go to school or college. Instead they made posters and banners and took to the streets with their message to help the planet. This is called a protest.</a:t>
            </a:r>
            <a:endParaRPr lang="en-GB" dirty="0">
              <a:latin typeface="Comic Sans MS" panose="030F0702030302020204" pitchFamily="66" charset="0"/>
            </a:endParaRPr>
          </a:p>
        </p:txBody>
      </p:sp>
    </p:spTree>
    <p:extLst>
      <p:ext uri="{BB962C8B-B14F-4D97-AF65-F5344CB8AC3E}">
        <p14:creationId xmlns:p14="http://schemas.microsoft.com/office/powerpoint/2010/main" val="3203381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2050"/>
                                        </p:tgtEl>
                                        <p:attrNameLst>
                                          <p:attrName>style.visibility</p:attrName>
                                        </p:attrNameLst>
                                      </p:cBhvr>
                                      <p:to>
                                        <p:strVal val="visible"/>
                                      </p:to>
                                    </p:set>
                                    <p:animEffect transition="in" filter="fade">
                                      <p:cBhvr>
                                        <p:cTn id="20" dur="500"/>
                                        <p:tgtEl>
                                          <p:spTgt spid="205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par>
                                <p:cTn id="26" presetID="10"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7"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8</a:t>
            </a:fld>
            <a:endParaRPr lang="en-GB"/>
          </a:p>
        </p:txBody>
      </p:sp>
      <p:sp>
        <p:nvSpPr>
          <p:cNvPr id="6" name="Rounded Rectangle 5"/>
          <p:cNvSpPr/>
          <p:nvPr/>
        </p:nvSpPr>
        <p:spPr>
          <a:xfrm>
            <a:off x="5224002" y="1343372"/>
            <a:ext cx="4405938" cy="1021433"/>
          </a:xfrm>
          <a:prstGeom prst="roundRect">
            <a:avLst/>
          </a:prstGeom>
          <a:solidFill>
            <a:srgbClr val="8DC6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Reduce, Reuse and Recycle</a:t>
            </a:r>
            <a:endParaRPr lang="en-GB" sz="2400" dirty="0">
              <a:latin typeface="Comic Sans MS" panose="030F0702030302020204" pitchFamily="66" charset="0"/>
            </a:endParaRPr>
          </a:p>
        </p:txBody>
      </p:sp>
      <p:graphicFrame>
        <p:nvGraphicFramePr>
          <p:cNvPr id="14" name="Content Placeholder 4"/>
          <p:cNvGraphicFramePr>
            <a:graphicFrameLocks noGrp="1"/>
          </p:cNvGraphicFramePr>
          <p:nvPr>
            <p:ph idx="1"/>
            <p:extLst>
              <p:ext uri="{D42A27DB-BD31-4B8C-83A1-F6EECF244321}">
                <p14:modId xmlns:p14="http://schemas.microsoft.com/office/powerpoint/2010/main" val="861218483"/>
              </p:ext>
            </p:extLst>
          </p:nvPr>
        </p:nvGraphicFramePr>
        <p:xfrm>
          <a:off x="636815" y="2786742"/>
          <a:ext cx="4914900" cy="32514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TextBox 14"/>
          <p:cNvSpPr txBox="1"/>
          <p:nvPr/>
        </p:nvSpPr>
        <p:spPr>
          <a:xfrm>
            <a:off x="383776" y="1327570"/>
            <a:ext cx="3824940" cy="1200329"/>
          </a:xfrm>
          <a:prstGeom prst="rect">
            <a:avLst/>
          </a:prstGeom>
          <a:noFill/>
        </p:spPr>
        <p:txBody>
          <a:bodyPr wrap="square" rtlCol="0">
            <a:spAutoFit/>
          </a:bodyPr>
          <a:lstStyle/>
          <a:p>
            <a:pPr algn="ctr"/>
            <a:r>
              <a:rPr lang="en-GB" dirty="0" smtClean="0">
                <a:latin typeface="Comic Sans MS" panose="030F0702030302020204" pitchFamily="66" charset="0"/>
              </a:rPr>
              <a:t>Everyone must do their bit to save the planet. We only have one planet, so it is very important that we look after it.</a:t>
            </a:r>
            <a:endParaRPr lang="en-GB" dirty="0">
              <a:latin typeface="Comic Sans MS" panose="030F0702030302020204" pitchFamily="66" charset="0"/>
            </a:endParaRPr>
          </a:p>
        </p:txBody>
      </p:sp>
      <p:sp>
        <p:nvSpPr>
          <p:cNvPr id="16" name="TextBox 15"/>
          <p:cNvSpPr txBox="1"/>
          <p:nvPr/>
        </p:nvSpPr>
        <p:spPr>
          <a:xfrm>
            <a:off x="5224002" y="3047849"/>
            <a:ext cx="5701392" cy="442674"/>
          </a:xfrm>
          <a:prstGeom prst="roundRect">
            <a:avLst/>
          </a:prstGeom>
          <a:noFill/>
          <a:ln w="57150">
            <a:solidFill>
              <a:srgbClr val="00B0F0"/>
            </a:solidFill>
          </a:ln>
        </p:spPr>
        <p:txBody>
          <a:bodyPr wrap="square" rtlCol="0">
            <a:spAutoFit/>
          </a:bodyPr>
          <a:lstStyle/>
          <a:p>
            <a:pPr algn="ctr"/>
            <a:r>
              <a:rPr lang="en-GB" sz="2000" dirty="0" smtClean="0">
                <a:latin typeface="Comic Sans MS" panose="030F0702030302020204" pitchFamily="66" charset="0"/>
              </a:rPr>
              <a:t>Make less waste in the first place </a:t>
            </a:r>
            <a:endParaRPr lang="en-GB" sz="2000" dirty="0">
              <a:latin typeface="Comic Sans MS" panose="030F0702030302020204" pitchFamily="66" charset="0"/>
            </a:endParaRPr>
          </a:p>
        </p:txBody>
      </p:sp>
      <p:sp>
        <p:nvSpPr>
          <p:cNvPr id="17" name="Right Arrow 16"/>
          <p:cNvSpPr/>
          <p:nvPr/>
        </p:nvSpPr>
        <p:spPr>
          <a:xfrm rot="21036962">
            <a:off x="4200168" y="2957652"/>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18" name="TextBox 17"/>
          <p:cNvSpPr txBox="1"/>
          <p:nvPr/>
        </p:nvSpPr>
        <p:spPr>
          <a:xfrm>
            <a:off x="5224002" y="3980150"/>
            <a:ext cx="5701393" cy="783193"/>
          </a:xfrm>
          <a:prstGeom prst="roundRect">
            <a:avLst/>
          </a:prstGeom>
          <a:noFill/>
          <a:ln w="57150">
            <a:solidFill>
              <a:schemeClr val="accent4"/>
            </a:solidFill>
          </a:ln>
        </p:spPr>
        <p:txBody>
          <a:bodyPr wrap="square" rtlCol="0">
            <a:spAutoFit/>
          </a:bodyPr>
          <a:lstStyle/>
          <a:p>
            <a:pPr algn="ctr"/>
            <a:r>
              <a:rPr lang="en-GB" sz="2000" dirty="0" smtClean="0">
                <a:latin typeface="Comic Sans MS" panose="030F0702030302020204" pitchFamily="66" charset="0"/>
              </a:rPr>
              <a:t>Use things again rather </a:t>
            </a:r>
            <a:r>
              <a:rPr lang="en-GB" sz="2000" smtClean="0">
                <a:latin typeface="Comic Sans MS" panose="030F0702030302020204" pitchFamily="66" charset="0"/>
              </a:rPr>
              <a:t>than them </a:t>
            </a:r>
            <a:r>
              <a:rPr lang="en-GB" sz="2000" dirty="0" smtClean="0">
                <a:latin typeface="Comic Sans MS" panose="030F0702030302020204" pitchFamily="66" charset="0"/>
              </a:rPr>
              <a:t>throw away </a:t>
            </a:r>
            <a:endParaRPr lang="en-GB" sz="2000" dirty="0">
              <a:latin typeface="Comic Sans MS" panose="030F0702030302020204" pitchFamily="66" charset="0"/>
            </a:endParaRPr>
          </a:p>
        </p:txBody>
      </p:sp>
      <p:sp>
        <p:nvSpPr>
          <p:cNvPr id="19" name="Right Arrow 18"/>
          <p:cNvSpPr/>
          <p:nvPr/>
        </p:nvSpPr>
        <p:spPr>
          <a:xfrm rot="80783">
            <a:off x="3827715" y="4107592"/>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0" name="Right Arrow 19"/>
          <p:cNvSpPr/>
          <p:nvPr/>
        </p:nvSpPr>
        <p:spPr>
          <a:xfrm rot="542525">
            <a:off x="3762017" y="5278443"/>
            <a:ext cx="762000" cy="623069"/>
          </a:xfrm>
          <a:prstGeom prst="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p>
        </p:txBody>
      </p:sp>
      <p:sp>
        <p:nvSpPr>
          <p:cNvPr id="21" name="TextBox 20"/>
          <p:cNvSpPr txBox="1"/>
          <p:nvPr/>
        </p:nvSpPr>
        <p:spPr>
          <a:xfrm>
            <a:off x="5225142" y="4914457"/>
            <a:ext cx="5701393" cy="1123712"/>
          </a:xfrm>
          <a:prstGeom prst="roundRect">
            <a:avLst/>
          </a:prstGeom>
          <a:noFill/>
          <a:ln w="57150">
            <a:solidFill>
              <a:schemeClr val="accent6"/>
            </a:solidFill>
          </a:ln>
        </p:spPr>
        <p:txBody>
          <a:bodyPr wrap="square" rtlCol="0">
            <a:spAutoFit/>
          </a:bodyPr>
          <a:lstStyle/>
          <a:p>
            <a:pPr algn="ctr"/>
            <a:r>
              <a:rPr lang="en-GB" sz="2000" dirty="0" smtClean="0">
                <a:latin typeface="Comic Sans MS" panose="030F0702030302020204" pitchFamily="66" charset="0"/>
              </a:rPr>
              <a:t>Put as much correct things in the recycling bin as possible- so that they can be made into new things </a:t>
            </a:r>
            <a:endParaRPr lang="en-GB" sz="2000" dirty="0">
              <a:latin typeface="Comic Sans MS" panose="030F0702030302020204" pitchFamily="66" charset="0"/>
            </a:endParaRPr>
          </a:p>
        </p:txBody>
      </p:sp>
    </p:spTree>
    <p:extLst>
      <p:ext uri="{BB962C8B-B14F-4D97-AF65-F5344CB8AC3E}">
        <p14:creationId xmlns:p14="http://schemas.microsoft.com/office/powerpoint/2010/main" val="13448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graphicEl>
                                              <a:dgm id="{32779325-F4C8-4AF3-8327-D9F0B42909C9}"/>
                                            </p:graphicEl>
                                          </p:spTgt>
                                        </p:tgtEl>
                                        <p:attrNameLst>
                                          <p:attrName>style.visibility</p:attrName>
                                        </p:attrNameLst>
                                      </p:cBhvr>
                                      <p:to>
                                        <p:strVal val="visible"/>
                                      </p:to>
                                    </p:set>
                                    <p:animEffect transition="in" filter="fade">
                                      <p:cBhvr>
                                        <p:cTn id="22" dur="500"/>
                                        <p:tgtEl>
                                          <p:spTgt spid="14">
                                            <p:graphicEl>
                                              <a:dgm id="{32779325-F4C8-4AF3-8327-D9F0B42909C9}"/>
                                            </p:graphic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4">
                                            <p:graphicEl>
                                              <a:dgm id="{6296E9DB-A056-4BFC-B986-7A47947B58F5}"/>
                                            </p:graphicEl>
                                          </p:spTgt>
                                        </p:tgtEl>
                                        <p:attrNameLst>
                                          <p:attrName>style.visibility</p:attrName>
                                        </p:attrNameLst>
                                      </p:cBhvr>
                                      <p:to>
                                        <p:strVal val="visible"/>
                                      </p:to>
                                    </p:set>
                                    <p:animEffect transition="in" filter="fade">
                                      <p:cBhvr>
                                        <p:cTn id="27" dur="500"/>
                                        <p:tgtEl>
                                          <p:spTgt spid="14">
                                            <p:graphicEl>
                                              <a:dgm id="{6296E9DB-A056-4BFC-B986-7A47947B58F5}"/>
                                            </p:graphic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graphicEl>
                                              <a:dgm id="{904E6E2D-DC98-4345-A51F-65211C9B323F}"/>
                                            </p:graphicEl>
                                          </p:spTgt>
                                        </p:tgtEl>
                                        <p:attrNameLst>
                                          <p:attrName>style.visibility</p:attrName>
                                        </p:attrNameLst>
                                      </p:cBhvr>
                                      <p:to>
                                        <p:strVal val="visible"/>
                                      </p:to>
                                    </p:set>
                                    <p:animEffect transition="in" filter="fade">
                                      <p:cBhvr>
                                        <p:cTn id="32" dur="500"/>
                                        <p:tgtEl>
                                          <p:spTgt spid="14">
                                            <p:graphicEl>
                                              <a:dgm id="{904E6E2D-DC98-4345-A51F-65211C9B323F}"/>
                                            </p:graphic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fade">
                                      <p:cBhvr>
                                        <p:cTn id="40" dur="500"/>
                                        <p:tgtEl>
                                          <p:spTgt spid="16"/>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500"/>
                                        <p:tgtEl>
                                          <p:spTgt spid="19"/>
                                        </p:tgtEl>
                                      </p:cBhvr>
                                    </p:animEffect>
                                  </p:childTnLst>
                                </p:cTn>
                              </p:par>
                              <p:par>
                                <p:cTn id="46" presetID="10" presetClass="entr" presetSubtype="0" fill="hold" grpId="0" nodeType="with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fad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500"/>
                                        <p:tgtEl>
                                          <p:spTgt spid="20"/>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1"/>
                                        </p:tgtEl>
                                        <p:attrNameLst>
                                          <p:attrName>style.visibility</p:attrName>
                                        </p:attrNameLst>
                                      </p:cBhvr>
                                      <p:to>
                                        <p:strVal val="visible"/>
                                      </p:to>
                                    </p:set>
                                    <p:animEffect transition="in" filter="fade">
                                      <p:cBhvr>
                                        <p:cTn id="5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animBg="1"/>
      <p:bldGraphic spid="14" grpId="0" uiExpand="1">
        <p:bldSub>
          <a:bldDgm bld="lvlOne"/>
        </p:bldSub>
      </p:bldGraphic>
      <p:bldP spid="15" grpId="0"/>
      <p:bldP spid="16" grpId="0" animBg="1"/>
      <p:bldP spid="17" grpId="0" animBg="1"/>
      <p:bldP spid="18" grpId="0" animBg="1"/>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can YOU help?</a:t>
            </a:r>
            <a:endParaRPr lang="en-GB" dirty="0"/>
          </a:p>
        </p:txBody>
      </p:sp>
      <p:sp>
        <p:nvSpPr>
          <p:cNvPr id="4" name="Slide Number Placeholder 3"/>
          <p:cNvSpPr>
            <a:spLocks noGrp="1"/>
          </p:cNvSpPr>
          <p:nvPr>
            <p:ph type="sldNum" sz="quarter" idx="12"/>
          </p:nvPr>
        </p:nvSpPr>
        <p:spPr/>
        <p:txBody>
          <a:bodyPr/>
          <a:lstStyle/>
          <a:p>
            <a:fld id="{F2198C37-2E9A-47E5-8C17-BEDDB4D5E342}" type="slidenum">
              <a:rPr lang="en-GB" smtClean="0"/>
              <a:t>9</a:t>
            </a:fld>
            <a:endParaRPr lang="en-GB"/>
          </a:p>
        </p:txBody>
      </p:sp>
      <p:sp>
        <p:nvSpPr>
          <p:cNvPr id="6" name="Rounded Rectangle 5"/>
          <p:cNvSpPr/>
          <p:nvPr/>
        </p:nvSpPr>
        <p:spPr>
          <a:xfrm>
            <a:off x="5224002" y="1343372"/>
            <a:ext cx="4405938" cy="1021433"/>
          </a:xfrm>
          <a:prstGeom prst="round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latin typeface="Comic Sans MS" panose="030F0702030302020204" pitchFamily="66" charset="0"/>
              </a:rPr>
              <a:t>Use the car less</a:t>
            </a:r>
            <a:endParaRPr lang="en-GB" sz="2400" dirty="0">
              <a:latin typeface="Comic Sans MS" panose="030F0702030302020204" pitchFamily="66" charset="0"/>
            </a:endParaRPr>
          </a:p>
        </p:txBody>
      </p:sp>
      <p:sp>
        <p:nvSpPr>
          <p:cNvPr id="15" name="TextBox 14"/>
          <p:cNvSpPr txBox="1"/>
          <p:nvPr/>
        </p:nvSpPr>
        <p:spPr>
          <a:xfrm>
            <a:off x="383776" y="1327570"/>
            <a:ext cx="3824940" cy="1200329"/>
          </a:xfrm>
          <a:prstGeom prst="rect">
            <a:avLst/>
          </a:prstGeom>
          <a:noFill/>
        </p:spPr>
        <p:txBody>
          <a:bodyPr wrap="square" rtlCol="0">
            <a:spAutoFit/>
          </a:bodyPr>
          <a:lstStyle/>
          <a:p>
            <a:pPr algn="ctr"/>
            <a:r>
              <a:rPr lang="en-GB" dirty="0" smtClean="0">
                <a:latin typeface="Comic Sans MS" panose="030F0702030302020204" pitchFamily="66" charset="0"/>
              </a:rPr>
              <a:t>Everyone must do their bit to save the planet. We only have one planet, so it is very important that we look after it.</a:t>
            </a:r>
            <a:endParaRPr lang="en-GB" dirty="0">
              <a:latin typeface="Comic Sans MS" panose="030F0702030302020204" pitchFamily="66" charset="0"/>
            </a:endParaRPr>
          </a:p>
        </p:txBody>
      </p:sp>
      <p:sp>
        <p:nvSpPr>
          <p:cNvPr id="5" name="TextBox 4"/>
          <p:cNvSpPr txBox="1"/>
          <p:nvPr/>
        </p:nvSpPr>
        <p:spPr>
          <a:xfrm>
            <a:off x="4843168" y="3429000"/>
            <a:ext cx="3957932" cy="1384995"/>
          </a:xfrm>
          <a:prstGeom prst="rect">
            <a:avLst/>
          </a:prstGeom>
          <a:noFill/>
        </p:spPr>
        <p:txBody>
          <a:bodyPr wrap="square" rtlCol="0">
            <a:spAutoFit/>
          </a:bodyPr>
          <a:lstStyle/>
          <a:p>
            <a:pPr algn="ctr"/>
            <a:r>
              <a:rPr lang="en-GB" sz="2800" dirty="0" smtClean="0">
                <a:latin typeface="Comic Sans MS" panose="030F0702030302020204" pitchFamily="66" charset="0"/>
              </a:rPr>
              <a:t>Walk or bike to school to help cut down on pollution</a:t>
            </a:r>
            <a:endParaRPr lang="en-GB" sz="2800" dirty="0">
              <a:latin typeface="Comic Sans MS" panose="030F0702030302020204" pitchFamily="66"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81765" y="3476333"/>
            <a:ext cx="2987073" cy="1778077"/>
          </a:xfrm>
          <a:prstGeom prst="rect">
            <a:avLst/>
          </a:prstGeom>
        </p:spPr>
      </p:pic>
    </p:spTree>
    <p:extLst>
      <p:ext uri="{BB962C8B-B14F-4D97-AF65-F5344CB8AC3E}">
        <p14:creationId xmlns:p14="http://schemas.microsoft.com/office/powerpoint/2010/main" val="440597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1074</TotalTime>
  <Words>827</Words>
  <Application>Microsoft Office PowerPoint</Application>
  <PresentationFormat>Widescreen</PresentationFormat>
  <Paragraphs>84</Paragraphs>
  <Slides>13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Arial</vt:lpstr>
      <vt:lpstr>Calibri</vt:lpstr>
      <vt:lpstr>take_out_the_garbage</vt:lpstr>
      <vt:lpstr>Comic Sans MS</vt:lpstr>
      <vt:lpstr>Office Theme</vt:lpstr>
      <vt:lpstr>What is Climate Change?</vt:lpstr>
      <vt:lpstr>Our planet </vt:lpstr>
      <vt:lpstr>Our planet is changing…</vt:lpstr>
      <vt:lpstr>What is a climate?</vt:lpstr>
      <vt:lpstr>How does climates change?</vt:lpstr>
      <vt:lpstr>What Happens because of Climate Change?</vt:lpstr>
      <vt:lpstr>The Climate protests</vt:lpstr>
      <vt:lpstr>How can YOU help?</vt:lpstr>
      <vt:lpstr>How can YOU help?</vt:lpstr>
      <vt:lpstr>How can YOU help?</vt:lpstr>
      <vt:lpstr>How can YOU help?</vt:lpstr>
      <vt:lpstr>How can YOU help?</vt:lpstr>
      <vt:lpstr>How can YOU help?</vt:lpstr>
    </vt:vector>
  </TitlesOfParts>
  <Company>Shanks Renewi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Climate Change?</dc:title>
  <dc:creator>Rebecca Wilson</dc:creator>
  <cp:lastModifiedBy>Rebecca Wilson</cp:lastModifiedBy>
  <cp:revision>41</cp:revision>
  <dcterms:created xsi:type="dcterms:W3CDTF">2020-07-03T11:15:49Z</dcterms:created>
  <dcterms:modified xsi:type="dcterms:W3CDTF">2020-08-14T09:17:27Z</dcterms:modified>
</cp:coreProperties>
</file>