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31"/>
  </p:notesMasterIdLst>
  <p:sldIdLst>
    <p:sldId id="256" r:id="rId5"/>
    <p:sldId id="259" r:id="rId6"/>
    <p:sldId id="260" r:id="rId7"/>
    <p:sldId id="258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64" r:id="rId17"/>
    <p:sldId id="271" r:id="rId18"/>
    <p:sldId id="272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1" r:id="rId27"/>
    <p:sldId id="288" r:id="rId28"/>
    <p:sldId id="289" r:id="rId29"/>
    <p:sldId id="290" r:id="rId30"/>
  </p:sldIdLst>
  <p:sldSz cx="12192000" cy="6858000"/>
  <p:notesSz cx="6858000" cy="9144000"/>
  <p:embeddedFontLs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take_out_the_garbage" panose="02000500000000000000" pitchFamily="2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701F9-F6C5-41E5-B949-AEF31A6E0143}" v="36" dt="2020-08-05T13:18:03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16" y="84"/>
      </p:cViewPr>
      <p:guideLst>
        <p:guide orient="horz" pos="370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 Cox" userId="S::abigail.cox@uk.renewi.com::addefc85-f57b-46e0-918c-1a9f52e84b46" providerId="AD" clId="Web-{417701F9-F6C5-41E5-B949-AEF31A6E0143}"/>
    <pc:docChg chg="modSld">
      <pc:chgData name="Abigail Cox" userId="S::abigail.cox@uk.renewi.com::addefc85-f57b-46e0-918c-1a9f52e84b46" providerId="AD" clId="Web-{417701F9-F6C5-41E5-B949-AEF31A6E0143}" dt="2020-08-05T13:18:03.098" v="34" actId="20577"/>
      <pc:docMkLst>
        <pc:docMk/>
      </pc:docMkLst>
      <pc:sldChg chg="modSp">
        <pc:chgData name="Abigail Cox" userId="S::abigail.cox@uk.renewi.com::addefc85-f57b-46e0-918c-1a9f52e84b46" providerId="AD" clId="Web-{417701F9-F6C5-41E5-B949-AEF31A6E0143}" dt="2020-08-05T13:01:55.726" v="6" actId="20577"/>
        <pc:sldMkLst>
          <pc:docMk/>
          <pc:sldMk cId="3671295229" sldId="256"/>
        </pc:sldMkLst>
        <pc:spChg chg="mod">
          <ac:chgData name="Abigail Cox" userId="S::abigail.cox@uk.renewi.com::addefc85-f57b-46e0-918c-1a9f52e84b46" providerId="AD" clId="Web-{417701F9-F6C5-41E5-B949-AEF31A6E0143}" dt="2020-08-05T13:01:55.726" v="6" actId="20577"/>
          <ac:spMkLst>
            <pc:docMk/>
            <pc:sldMk cId="3671295229" sldId="256"/>
            <ac:spMk id="5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17701F9-F6C5-41E5-B949-AEF31A6E0143}" dt="2020-08-05T13:06:51.389" v="14" actId="20577"/>
        <pc:sldMkLst>
          <pc:docMk/>
          <pc:sldMk cId="3884663921" sldId="266"/>
        </pc:sldMkLst>
        <pc:spChg chg="mod">
          <ac:chgData name="Abigail Cox" userId="S::abigail.cox@uk.renewi.com::addefc85-f57b-46e0-918c-1a9f52e84b46" providerId="AD" clId="Web-{417701F9-F6C5-41E5-B949-AEF31A6E0143}" dt="2020-08-05T13:05:42.434" v="10" actId="20577"/>
          <ac:spMkLst>
            <pc:docMk/>
            <pc:sldMk cId="3884663921" sldId="266"/>
            <ac:spMk id="5" creationId="{00000000-0000-0000-0000-000000000000}"/>
          </ac:spMkLst>
        </pc:spChg>
        <pc:spChg chg="mod">
          <ac:chgData name="Abigail Cox" userId="S::abigail.cox@uk.renewi.com::addefc85-f57b-46e0-918c-1a9f52e84b46" providerId="AD" clId="Web-{417701F9-F6C5-41E5-B949-AEF31A6E0143}" dt="2020-08-05T13:06:41.092" v="12" actId="20577"/>
          <ac:spMkLst>
            <pc:docMk/>
            <pc:sldMk cId="3884663921" sldId="266"/>
            <ac:spMk id="6" creationId="{00000000-0000-0000-0000-000000000000}"/>
          </ac:spMkLst>
        </pc:spChg>
        <pc:spChg chg="mod">
          <ac:chgData name="Abigail Cox" userId="S::abigail.cox@uk.renewi.com::addefc85-f57b-46e0-918c-1a9f52e84b46" providerId="AD" clId="Web-{417701F9-F6C5-41E5-B949-AEF31A6E0143}" dt="2020-08-05T13:06:51.389" v="14" actId="20577"/>
          <ac:spMkLst>
            <pc:docMk/>
            <pc:sldMk cId="3884663921" sldId="266"/>
            <ac:spMk id="7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17701F9-F6C5-41E5-B949-AEF31A6E0143}" dt="2020-08-05T13:11:21.995" v="17" actId="20577"/>
        <pc:sldMkLst>
          <pc:docMk/>
          <pc:sldMk cId="2488033054" sldId="276"/>
        </pc:sldMkLst>
        <pc:spChg chg="mod">
          <ac:chgData name="Abigail Cox" userId="S::abigail.cox@uk.renewi.com::addefc85-f57b-46e0-918c-1a9f52e84b46" providerId="AD" clId="Web-{417701F9-F6C5-41E5-B949-AEF31A6E0143}" dt="2020-08-05T13:11:21.995" v="17" actId="20577"/>
          <ac:spMkLst>
            <pc:docMk/>
            <pc:sldMk cId="2488033054" sldId="276"/>
            <ac:spMk id="15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17701F9-F6C5-41E5-B949-AEF31A6E0143}" dt="2020-08-05T13:12:20.528" v="18" actId="20577"/>
        <pc:sldMkLst>
          <pc:docMk/>
          <pc:sldMk cId="2093758045" sldId="281"/>
        </pc:sldMkLst>
        <pc:spChg chg="mod">
          <ac:chgData name="Abigail Cox" userId="S::abigail.cox@uk.renewi.com::addefc85-f57b-46e0-918c-1a9f52e84b46" providerId="AD" clId="Web-{417701F9-F6C5-41E5-B949-AEF31A6E0143}" dt="2020-08-05T13:12:20.528" v="18" actId="20577"/>
          <ac:spMkLst>
            <pc:docMk/>
            <pc:sldMk cId="2093758045" sldId="281"/>
            <ac:spMk id="12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17701F9-F6C5-41E5-B949-AEF31A6E0143}" dt="2020-08-05T13:15:55.611" v="21" actId="20577"/>
        <pc:sldMkLst>
          <pc:docMk/>
          <pc:sldMk cId="783626687" sldId="288"/>
        </pc:sldMkLst>
        <pc:spChg chg="mod">
          <ac:chgData name="Abigail Cox" userId="S::abigail.cox@uk.renewi.com::addefc85-f57b-46e0-918c-1a9f52e84b46" providerId="AD" clId="Web-{417701F9-F6C5-41E5-B949-AEF31A6E0143}" dt="2020-08-05T13:15:55.611" v="21" actId="20577"/>
          <ac:spMkLst>
            <pc:docMk/>
            <pc:sldMk cId="783626687" sldId="288"/>
            <ac:spMk id="8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17701F9-F6C5-41E5-B949-AEF31A6E0143}" dt="2020-08-05T13:18:03.098" v="33" actId="20577"/>
        <pc:sldMkLst>
          <pc:docMk/>
          <pc:sldMk cId="695919505" sldId="290"/>
        </pc:sldMkLst>
        <pc:spChg chg="mod">
          <ac:chgData name="Abigail Cox" userId="S::abigail.cox@uk.renewi.com::addefc85-f57b-46e0-918c-1a9f52e84b46" providerId="AD" clId="Web-{417701F9-F6C5-41E5-B949-AEF31A6E0143}" dt="2020-08-05T13:18:03.098" v="33" actId="20577"/>
          <ac:spMkLst>
            <pc:docMk/>
            <pc:sldMk cId="695919505" sldId="290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5-479C-8558-5BBF588BDF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55-479C-8558-5BBF588BD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820936"/>
        <c:axId val="418821264"/>
      </c:barChart>
      <c:catAx>
        <c:axId val="418820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8821264"/>
        <c:crosses val="autoZero"/>
        <c:auto val="1"/>
        <c:lblAlgn val="ctr"/>
        <c:lblOffset val="100"/>
        <c:noMultiLvlLbl val="0"/>
      </c:catAx>
      <c:valAx>
        <c:axId val="418821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8820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55907-B3B2-4F27-8700-2D662E0F8CF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6F746BF-B6AF-4012-A278-CAB3AA55F58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gm:t>
    </dgm:pt>
    <dgm:pt modelId="{8E60549E-767A-4633-BD8B-015C9FA7500D}" type="par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C33F7D6-B06B-4229-8F58-7D1D74385281}" type="sib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240CDBCF-23D3-4727-88EF-23F7D0EBF40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gm:t>
    </dgm:pt>
    <dgm:pt modelId="{3838A862-9281-4181-9A95-3338191AAF33}" type="par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2E163AC-5985-40C8-89D0-943D5DBDB9CE}" type="sib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0CBDBBAF-8587-460A-A180-A955C9B6ED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gm:t>
    </dgm:pt>
    <dgm:pt modelId="{176A24CE-6062-4493-AF6D-D3B0F2EBF9F8}" type="par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A310EC5F-7374-4D0B-AB80-4D6FA06E4353}" type="sib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C939BDA2-2495-4118-B402-7B6D284815DE}" type="pres">
      <dgm:prSet presAssocID="{27855907-B3B2-4F27-8700-2D662E0F8CF7}" presName="Name0" presStyleCnt="0">
        <dgm:presLayoutVars>
          <dgm:dir/>
          <dgm:animLvl val="lvl"/>
          <dgm:resizeHandles val="exact"/>
        </dgm:presLayoutVars>
      </dgm:prSet>
      <dgm:spPr/>
    </dgm:pt>
    <dgm:pt modelId="{20E57026-6D47-4D01-9529-4D20A8227566}" type="pres">
      <dgm:prSet presAssocID="{06F746BF-B6AF-4012-A278-CAB3AA55F58C}" presName="Name8" presStyleCnt="0"/>
      <dgm:spPr/>
    </dgm:pt>
    <dgm:pt modelId="{32779325-F4C8-4AF3-8327-D9F0B42909C9}" type="pres">
      <dgm:prSet presAssocID="{06F746BF-B6AF-4012-A278-CAB3AA55F58C}" presName="level" presStyleLbl="node1" presStyleIdx="0" presStyleCnt="3" custScaleX="55711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6C4AAEF9-A074-41A3-88F1-5CD8D598C01B}" type="pres">
      <dgm:prSet presAssocID="{06F746BF-B6AF-4012-A278-CAB3AA55F5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3F414-F2D8-4121-A818-3B2853E68CFD}" type="pres">
      <dgm:prSet presAssocID="{240CDBCF-23D3-4727-88EF-23F7D0EBF40D}" presName="Name8" presStyleCnt="0"/>
      <dgm:spPr/>
    </dgm:pt>
    <dgm:pt modelId="{6296E9DB-A056-4BFC-B986-7A47947B58F5}" type="pres">
      <dgm:prSet presAssocID="{240CDBCF-23D3-4727-88EF-23F7D0EBF40D}" presName="level" presStyleLbl="node1" presStyleIdx="1" presStyleCnt="3" custScaleX="67728" custScaleY="95598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D0ACF26A-4977-4738-B6AA-231BDD706CFF}" type="pres">
      <dgm:prSet presAssocID="{240CDBCF-23D3-4727-88EF-23F7D0EBF40D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A44E4D87-11C8-4DFB-BA52-2DF3314481D4}" type="pres">
      <dgm:prSet presAssocID="{0CBDBBAF-8587-460A-A180-A955C9B6EDA5}" presName="Name8" presStyleCnt="0"/>
      <dgm:spPr/>
    </dgm:pt>
    <dgm:pt modelId="{904E6E2D-DC98-4345-A51F-65211C9B323F}" type="pres">
      <dgm:prSet presAssocID="{0CBDBBAF-8587-460A-A180-A955C9B6EDA5}" presName="level" presStyleLbl="node1" presStyleIdx="2" presStyleCnt="3" custScaleX="100001" custScaleY="100001" custLinFactNeighborX="-363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B505850A-1ABF-48F5-A147-D8E03FD03D95}" type="pres">
      <dgm:prSet presAssocID="{0CBDBBAF-8587-460A-A180-A955C9B6EDA5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</dgm:ptLst>
  <dgm:cxnLst>
    <dgm:cxn modelId="{0F4C37C1-6E29-4BFF-BB30-95FBC7DC0A1A}" type="presOf" srcId="{06F746BF-B6AF-4012-A278-CAB3AA55F58C}" destId="{6C4AAEF9-A074-41A3-88F1-5CD8D598C01B}" srcOrd="1" destOrd="0" presId="urn:microsoft.com/office/officeart/2005/8/layout/pyramid3"/>
    <dgm:cxn modelId="{3C2023CF-472D-4355-BBA4-D48A5559EBD6}" type="presOf" srcId="{0CBDBBAF-8587-460A-A180-A955C9B6EDA5}" destId="{904E6E2D-DC98-4345-A51F-65211C9B323F}" srcOrd="0" destOrd="0" presId="urn:microsoft.com/office/officeart/2005/8/layout/pyramid3"/>
    <dgm:cxn modelId="{5B19BEA0-77B0-4E50-BF27-D67EF318AB01}" type="presOf" srcId="{240CDBCF-23D3-4727-88EF-23F7D0EBF40D}" destId="{D0ACF26A-4977-4738-B6AA-231BDD706CFF}" srcOrd="1" destOrd="0" presId="urn:microsoft.com/office/officeart/2005/8/layout/pyramid3"/>
    <dgm:cxn modelId="{AE8B0007-F491-4BE9-A5F9-77CA3F4119BF}" type="presOf" srcId="{06F746BF-B6AF-4012-A278-CAB3AA55F58C}" destId="{32779325-F4C8-4AF3-8327-D9F0B42909C9}" srcOrd="0" destOrd="0" presId="urn:microsoft.com/office/officeart/2005/8/layout/pyramid3"/>
    <dgm:cxn modelId="{C84F0D9E-18D6-4772-9794-B3704BD085A1}" type="presOf" srcId="{0CBDBBAF-8587-460A-A180-A955C9B6EDA5}" destId="{B505850A-1ABF-48F5-A147-D8E03FD03D95}" srcOrd="1" destOrd="0" presId="urn:microsoft.com/office/officeart/2005/8/layout/pyramid3"/>
    <dgm:cxn modelId="{CCE17C5B-463B-4245-90F0-AA248E296189}" type="presOf" srcId="{27855907-B3B2-4F27-8700-2D662E0F8CF7}" destId="{C939BDA2-2495-4118-B402-7B6D284815DE}" srcOrd="0" destOrd="0" presId="urn:microsoft.com/office/officeart/2005/8/layout/pyramid3"/>
    <dgm:cxn modelId="{C7780E09-45EF-47E1-8757-47A87BCADD34}" srcId="{27855907-B3B2-4F27-8700-2D662E0F8CF7}" destId="{240CDBCF-23D3-4727-88EF-23F7D0EBF40D}" srcOrd="1" destOrd="0" parTransId="{3838A862-9281-4181-9A95-3338191AAF33}" sibTransId="{32E163AC-5985-40C8-89D0-943D5DBDB9CE}"/>
    <dgm:cxn modelId="{300CD145-9574-4189-8F98-730C8C5D55F3}" type="presOf" srcId="{240CDBCF-23D3-4727-88EF-23F7D0EBF40D}" destId="{6296E9DB-A056-4BFC-B986-7A47947B58F5}" srcOrd="0" destOrd="0" presId="urn:microsoft.com/office/officeart/2005/8/layout/pyramid3"/>
    <dgm:cxn modelId="{01FEFFCE-CF73-46D5-BD04-C937B4633BAA}" srcId="{27855907-B3B2-4F27-8700-2D662E0F8CF7}" destId="{0CBDBBAF-8587-460A-A180-A955C9B6EDA5}" srcOrd="2" destOrd="0" parTransId="{176A24CE-6062-4493-AF6D-D3B0F2EBF9F8}" sibTransId="{A310EC5F-7374-4D0B-AB80-4D6FA06E4353}"/>
    <dgm:cxn modelId="{34F61D55-223D-4D15-A304-DB08F625DFEE}" srcId="{27855907-B3B2-4F27-8700-2D662E0F8CF7}" destId="{06F746BF-B6AF-4012-A278-CAB3AA55F58C}" srcOrd="0" destOrd="0" parTransId="{8E60549E-767A-4633-BD8B-015C9FA7500D}" sibTransId="{3C33F7D6-B06B-4229-8F58-7D1D74385281}"/>
    <dgm:cxn modelId="{4A8EA1B7-9AA3-4185-999B-DFD41B8E528E}" type="presParOf" srcId="{C939BDA2-2495-4118-B402-7B6D284815DE}" destId="{20E57026-6D47-4D01-9529-4D20A8227566}" srcOrd="0" destOrd="0" presId="urn:microsoft.com/office/officeart/2005/8/layout/pyramid3"/>
    <dgm:cxn modelId="{DD638C5B-7F1C-4B34-A4D0-B4118065FEC3}" type="presParOf" srcId="{20E57026-6D47-4D01-9529-4D20A8227566}" destId="{32779325-F4C8-4AF3-8327-D9F0B42909C9}" srcOrd="0" destOrd="0" presId="urn:microsoft.com/office/officeart/2005/8/layout/pyramid3"/>
    <dgm:cxn modelId="{208029BB-930A-4318-BAC7-A041D6AD8BEC}" type="presParOf" srcId="{20E57026-6D47-4D01-9529-4D20A8227566}" destId="{6C4AAEF9-A074-41A3-88F1-5CD8D598C01B}" srcOrd="1" destOrd="0" presId="urn:microsoft.com/office/officeart/2005/8/layout/pyramid3"/>
    <dgm:cxn modelId="{C86F6884-0727-492A-98E3-0E0F7533EA67}" type="presParOf" srcId="{C939BDA2-2495-4118-B402-7B6D284815DE}" destId="{1C23F414-F2D8-4121-A818-3B2853E68CFD}" srcOrd="1" destOrd="0" presId="urn:microsoft.com/office/officeart/2005/8/layout/pyramid3"/>
    <dgm:cxn modelId="{5D5EC8E9-F74C-48B4-B05A-79A1FDE42B99}" type="presParOf" srcId="{1C23F414-F2D8-4121-A818-3B2853E68CFD}" destId="{6296E9DB-A056-4BFC-B986-7A47947B58F5}" srcOrd="0" destOrd="0" presId="urn:microsoft.com/office/officeart/2005/8/layout/pyramid3"/>
    <dgm:cxn modelId="{99816C8F-3689-4D1A-83CE-941519D7B005}" type="presParOf" srcId="{1C23F414-F2D8-4121-A818-3B2853E68CFD}" destId="{D0ACF26A-4977-4738-B6AA-231BDD706CFF}" srcOrd="1" destOrd="0" presId="urn:microsoft.com/office/officeart/2005/8/layout/pyramid3"/>
    <dgm:cxn modelId="{44635F57-6018-4E02-B3DA-FF02FA80F4AB}" type="presParOf" srcId="{C939BDA2-2495-4118-B402-7B6D284815DE}" destId="{A44E4D87-11C8-4DFB-BA52-2DF3314481D4}" srcOrd="2" destOrd="0" presId="urn:microsoft.com/office/officeart/2005/8/layout/pyramid3"/>
    <dgm:cxn modelId="{B10B13CB-CE99-4CAB-A642-D662695FC85F}" type="presParOf" srcId="{A44E4D87-11C8-4DFB-BA52-2DF3314481D4}" destId="{904E6E2D-DC98-4345-A51F-65211C9B323F}" srcOrd="0" destOrd="0" presId="urn:microsoft.com/office/officeart/2005/8/layout/pyramid3"/>
    <dgm:cxn modelId="{8883C340-F77F-403D-BEA9-6E65510A2232}" type="presParOf" srcId="{A44E4D87-11C8-4DFB-BA52-2DF3314481D4}" destId="{B505850A-1ABF-48F5-A147-D8E03FD03D9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855907-B3B2-4F27-8700-2D662E0F8CF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6F746BF-B6AF-4012-A278-CAB3AA55F58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gm:t>
    </dgm:pt>
    <dgm:pt modelId="{8E60549E-767A-4633-BD8B-015C9FA7500D}" type="par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C33F7D6-B06B-4229-8F58-7D1D74385281}" type="sib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240CDBCF-23D3-4727-88EF-23F7D0EBF40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gm:t>
    </dgm:pt>
    <dgm:pt modelId="{3838A862-9281-4181-9A95-3338191AAF33}" type="par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2E163AC-5985-40C8-89D0-943D5DBDB9CE}" type="sib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0CBDBBAF-8587-460A-A180-A955C9B6ED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gm:t>
    </dgm:pt>
    <dgm:pt modelId="{176A24CE-6062-4493-AF6D-D3B0F2EBF9F8}" type="par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A310EC5F-7374-4D0B-AB80-4D6FA06E4353}" type="sib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C939BDA2-2495-4118-B402-7B6D284815DE}" type="pres">
      <dgm:prSet presAssocID="{27855907-B3B2-4F27-8700-2D662E0F8CF7}" presName="Name0" presStyleCnt="0">
        <dgm:presLayoutVars>
          <dgm:dir/>
          <dgm:animLvl val="lvl"/>
          <dgm:resizeHandles val="exact"/>
        </dgm:presLayoutVars>
      </dgm:prSet>
      <dgm:spPr/>
    </dgm:pt>
    <dgm:pt modelId="{20E57026-6D47-4D01-9529-4D20A8227566}" type="pres">
      <dgm:prSet presAssocID="{06F746BF-B6AF-4012-A278-CAB3AA55F58C}" presName="Name8" presStyleCnt="0"/>
      <dgm:spPr/>
    </dgm:pt>
    <dgm:pt modelId="{32779325-F4C8-4AF3-8327-D9F0B42909C9}" type="pres">
      <dgm:prSet presAssocID="{06F746BF-B6AF-4012-A278-CAB3AA55F58C}" presName="level" presStyleLbl="node1" presStyleIdx="0" presStyleCnt="3" custScaleX="55711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6C4AAEF9-A074-41A3-88F1-5CD8D598C01B}" type="pres">
      <dgm:prSet presAssocID="{06F746BF-B6AF-4012-A278-CAB3AA55F5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3F414-F2D8-4121-A818-3B2853E68CFD}" type="pres">
      <dgm:prSet presAssocID="{240CDBCF-23D3-4727-88EF-23F7D0EBF40D}" presName="Name8" presStyleCnt="0"/>
      <dgm:spPr/>
    </dgm:pt>
    <dgm:pt modelId="{6296E9DB-A056-4BFC-B986-7A47947B58F5}" type="pres">
      <dgm:prSet presAssocID="{240CDBCF-23D3-4727-88EF-23F7D0EBF40D}" presName="level" presStyleLbl="node1" presStyleIdx="1" presStyleCnt="3" custScaleX="67728" custScaleY="95598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D0ACF26A-4977-4738-B6AA-231BDD706CFF}" type="pres">
      <dgm:prSet presAssocID="{240CDBCF-23D3-4727-88EF-23F7D0EBF40D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A44E4D87-11C8-4DFB-BA52-2DF3314481D4}" type="pres">
      <dgm:prSet presAssocID="{0CBDBBAF-8587-460A-A180-A955C9B6EDA5}" presName="Name8" presStyleCnt="0"/>
      <dgm:spPr/>
    </dgm:pt>
    <dgm:pt modelId="{904E6E2D-DC98-4345-A51F-65211C9B323F}" type="pres">
      <dgm:prSet presAssocID="{0CBDBBAF-8587-460A-A180-A955C9B6EDA5}" presName="level" presStyleLbl="node1" presStyleIdx="2" presStyleCnt="3" custScaleX="100001" custScaleY="100001" custLinFactNeighborX="-363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B505850A-1ABF-48F5-A147-D8E03FD03D95}" type="pres">
      <dgm:prSet presAssocID="{0CBDBBAF-8587-460A-A180-A955C9B6EDA5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</dgm:ptLst>
  <dgm:cxnLst>
    <dgm:cxn modelId="{0F4C37C1-6E29-4BFF-BB30-95FBC7DC0A1A}" type="presOf" srcId="{06F746BF-B6AF-4012-A278-CAB3AA55F58C}" destId="{6C4AAEF9-A074-41A3-88F1-5CD8D598C01B}" srcOrd="1" destOrd="0" presId="urn:microsoft.com/office/officeart/2005/8/layout/pyramid3"/>
    <dgm:cxn modelId="{3C2023CF-472D-4355-BBA4-D48A5559EBD6}" type="presOf" srcId="{0CBDBBAF-8587-460A-A180-A955C9B6EDA5}" destId="{904E6E2D-DC98-4345-A51F-65211C9B323F}" srcOrd="0" destOrd="0" presId="urn:microsoft.com/office/officeart/2005/8/layout/pyramid3"/>
    <dgm:cxn modelId="{5B19BEA0-77B0-4E50-BF27-D67EF318AB01}" type="presOf" srcId="{240CDBCF-23D3-4727-88EF-23F7D0EBF40D}" destId="{D0ACF26A-4977-4738-B6AA-231BDD706CFF}" srcOrd="1" destOrd="0" presId="urn:microsoft.com/office/officeart/2005/8/layout/pyramid3"/>
    <dgm:cxn modelId="{AE8B0007-F491-4BE9-A5F9-77CA3F4119BF}" type="presOf" srcId="{06F746BF-B6AF-4012-A278-CAB3AA55F58C}" destId="{32779325-F4C8-4AF3-8327-D9F0B42909C9}" srcOrd="0" destOrd="0" presId="urn:microsoft.com/office/officeart/2005/8/layout/pyramid3"/>
    <dgm:cxn modelId="{C84F0D9E-18D6-4772-9794-B3704BD085A1}" type="presOf" srcId="{0CBDBBAF-8587-460A-A180-A955C9B6EDA5}" destId="{B505850A-1ABF-48F5-A147-D8E03FD03D95}" srcOrd="1" destOrd="0" presId="urn:microsoft.com/office/officeart/2005/8/layout/pyramid3"/>
    <dgm:cxn modelId="{CCE17C5B-463B-4245-90F0-AA248E296189}" type="presOf" srcId="{27855907-B3B2-4F27-8700-2D662E0F8CF7}" destId="{C939BDA2-2495-4118-B402-7B6D284815DE}" srcOrd="0" destOrd="0" presId="urn:microsoft.com/office/officeart/2005/8/layout/pyramid3"/>
    <dgm:cxn modelId="{C7780E09-45EF-47E1-8757-47A87BCADD34}" srcId="{27855907-B3B2-4F27-8700-2D662E0F8CF7}" destId="{240CDBCF-23D3-4727-88EF-23F7D0EBF40D}" srcOrd="1" destOrd="0" parTransId="{3838A862-9281-4181-9A95-3338191AAF33}" sibTransId="{32E163AC-5985-40C8-89D0-943D5DBDB9CE}"/>
    <dgm:cxn modelId="{300CD145-9574-4189-8F98-730C8C5D55F3}" type="presOf" srcId="{240CDBCF-23D3-4727-88EF-23F7D0EBF40D}" destId="{6296E9DB-A056-4BFC-B986-7A47947B58F5}" srcOrd="0" destOrd="0" presId="urn:microsoft.com/office/officeart/2005/8/layout/pyramid3"/>
    <dgm:cxn modelId="{01FEFFCE-CF73-46D5-BD04-C937B4633BAA}" srcId="{27855907-B3B2-4F27-8700-2D662E0F8CF7}" destId="{0CBDBBAF-8587-460A-A180-A955C9B6EDA5}" srcOrd="2" destOrd="0" parTransId="{176A24CE-6062-4493-AF6D-D3B0F2EBF9F8}" sibTransId="{A310EC5F-7374-4D0B-AB80-4D6FA06E4353}"/>
    <dgm:cxn modelId="{34F61D55-223D-4D15-A304-DB08F625DFEE}" srcId="{27855907-B3B2-4F27-8700-2D662E0F8CF7}" destId="{06F746BF-B6AF-4012-A278-CAB3AA55F58C}" srcOrd="0" destOrd="0" parTransId="{8E60549E-767A-4633-BD8B-015C9FA7500D}" sibTransId="{3C33F7D6-B06B-4229-8F58-7D1D74385281}"/>
    <dgm:cxn modelId="{4A8EA1B7-9AA3-4185-999B-DFD41B8E528E}" type="presParOf" srcId="{C939BDA2-2495-4118-B402-7B6D284815DE}" destId="{20E57026-6D47-4D01-9529-4D20A8227566}" srcOrd="0" destOrd="0" presId="urn:microsoft.com/office/officeart/2005/8/layout/pyramid3"/>
    <dgm:cxn modelId="{DD638C5B-7F1C-4B34-A4D0-B4118065FEC3}" type="presParOf" srcId="{20E57026-6D47-4D01-9529-4D20A8227566}" destId="{32779325-F4C8-4AF3-8327-D9F0B42909C9}" srcOrd="0" destOrd="0" presId="urn:microsoft.com/office/officeart/2005/8/layout/pyramid3"/>
    <dgm:cxn modelId="{208029BB-930A-4318-BAC7-A041D6AD8BEC}" type="presParOf" srcId="{20E57026-6D47-4D01-9529-4D20A8227566}" destId="{6C4AAEF9-A074-41A3-88F1-5CD8D598C01B}" srcOrd="1" destOrd="0" presId="urn:microsoft.com/office/officeart/2005/8/layout/pyramid3"/>
    <dgm:cxn modelId="{C86F6884-0727-492A-98E3-0E0F7533EA67}" type="presParOf" srcId="{C939BDA2-2495-4118-B402-7B6D284815DE}" destId="{1C23F414-F2D8-4121-A818-3B2853E68CFD}" srcOrd="1" destOrd="0" presId="urn:microsoft.com/office/officeart/2005/8/layout/pyramid3"/>
    <dgm:cxn modelId="{5D5EC8E9-F74C-48B4-B05A-79A1FDE42B99}" type="presParOf" srcId="{1C23F414-F2D8-4121-A818-3B2853E68CFD}" destId="{6296E9DB-A056-4BFC-B986-7A47947B58F5}" srcOrd="0" destOrd="0" presId="urn:microsoft.com/office/officeart/2005/8/layout/pyramid3"/>
    <dgm:cxn modelId="{99816C8F-3689-4D1A-83CE-941519D7B005}" type="presParOf" srcId="{1C23F414-F2D8-4121-A818-3B2853E68CFD}" destId="{D0ACF26A-4977-4738-B6AA-231BDD706CFF}" srcOrd="1" destOrd="0" presId="urn:microsoft.com/office/officeart/2005/8/layout/pyramid3"/>
    <dgm:cxn modelId="{44635F57-6018-4E02-B3DA-FF02FA80F4AB}" type="presParOf" srcId="{C939BDA2-2495-4118-B402-7B6D284815DE}" destId="{A44E4D87-11C8-4DFB-BA52-2DF3314481D4}" srcOrd="2" destOrd="0" presId="urn:microsoft.com/office/officeart/2005/8/layout/pyramid3"/>
    <dgm:cxn modelId="{B10B13CB-CE99-4CAB-A642-D662695FC85F}" type="presParOf" srcId="{A44E4D87-11C8-4DFB-BA52-2DF3314481D4}" destId="{904E6E2D-DC98-4345-A51F-65211C9B323F}" srcOrd="0" destOrd="0" presId="urn:microsoft.com/office/officeart/2005/8/layout/pyramid3"/>
    <dgm:cxn modelId="{8883C340-F77F-403D-BEA9-6E65510A2232}" type="presParOf" srcId="{A44E4D87-11C8-4DFB-BA52-2DF3314481D4}" destId="{B505850A-1ABF-48F5-A147-D8E03FD03D9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9325-F4C8-4AF3-8327-D9F0B42909C9}">
      <dsp:nvSpPr>
        <dsp:cNvPr id="0" name=""/>
        <dsp:cNvSpPr/>
      </dsp:nvSpPr>
      <dsp:spPr>
        <a:xfrm rot="10800000">
          <a:off x="1314975" y="0"/>
          <a:ext cx="3308206" cy="1556893"/>
        </a:xfrm>
        <a:prstGeom prst="trapezoid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sp:txBody>
      <dsp:txXfrm rot="-10800000">
        <a:off x="1893911" y="0"/>
        <a:ext cx="2150334" cy="1556893"/>
      </dsp:txXfrm>
    </dsp:sp>
    <dsp:sp modelId="{6296E9DB-A056-4BFC-B986-7A47947B58F5}">
      <dsp:nvSpPr>
        <dsp:cNvPr id="0" name=""/>
        <dsp:cNvSpPr/>
      </dsp:nvSpPr>
      <dsp:spPr>
        <a:xfrm rot="10800000">
          <a:off x="1638459" y="1556893"/>
          <a:ext cx="2661237" cy="1488359"/>
        </a:xfrm>
        <a:prstGeom prst="trapezoid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sp:txBody>
      <dsp:txXfrm rot="-10800000">
        <a:off x="2352236" y="1770329"/>
        <a:ext cx="1233684" cy="1274923"/>
      </dsp:txXfrm>
    </dsp:sp>
    <dsp:sp modelId="{904E6E2D-DC98-4345-A51F-65211C9B323F}">
      <dsp:nvSpPr>
        <dsp:cNvPr id="0" name=""/>
        <dsp:cNvSpPr/>
      </dsp:nvSpPr>
      <dsp:spPr>
        <a:xfrm rot="10800000">
          <a:off x="1957338" y="3045253"/>
          <a:ext cx="2008895" cy="1556909"/>
        </a:xfrm>
        <a:prstGeom prst="trapezoid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sp:txBody>
      <dsp:txXfrm rot="-10800000">
        <a:off x="2216823" y="3246356"/>
        <a:ext cx="1489925" cy="1355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9325-F4C8-4AF3-8327-D9F0B42909C9}">
      <dsp:nvSpPr>
        <dsp:cNvPr id="0" name=""/>
        <dsp:cNvSpPr/>
      </dsp:nvSpPr>
      <dsp:spPr>
        <a:xfrm rot="10800000">
          <a:off x="1240247" y="0"/>
          <a:ext cx="3120206" cy="1466644"/>
        </a:xfrm>
        <a:prstGeom prst="trapezoid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sp:txBody>
      <dsp:txXfrm rot="-10800000">
        <a:off x="1786283" y="0"/>
        <a:ext cx="2028134" cy="1466644"/>
      </dsp:txXfrm>
    </dsp:sp>
    <dsp:sp modelId="{6296E9DB-A056-4BFC-B986-7A47947B58F5}">
      <dsp:nvSpPr>
        <dsp:cNvPr id="0" name=""/>
        <dsp:cNvSpPr/>
      </dsp:nvSpPr>
      <dsp:spPr>
        <a:xfrm rot="10800000">
          <a:off x="1545348" y="1466644"/>
          <a:ext cx="2510003" cy="1402082"/>
        </a:xfrm>
        <a:prstGeom prst="trapezoid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sp:txBody>
      <dsp:txXfrm rot="-10800000">
        <a:off x="2218279" y="1667464"/>
        <a:ext cx="1164142" cy="1201262"/>
      </dsp:txXfrm>
    </dsp:sp>
    <dsp:sp modelId="{904E6E2D-DC98-4345-A51F-65211C9B323F}">
      <dsp:nvSpPr>
        <dsp:cNvPr id="0" name=""/>
        <dsp:cNvSpPr/>
      </dsp:nvSpPr>
      <dsp:spPr>
        <a:xfrm rot="10800000">
          <a:off x="1846105" y="2868727"/>
          <a:ext cx="1894733" cy="1466659"/>
        </a:xfrm>
        <a:prstGeom prst="trapezoid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sp:txBody>
      <dsp:txXfrm rot="-10800000">
        <a:off x="2090548" y="3057944"/>
        <a:ext cx="1405847" cy="1277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37946-71FE-4C58-8CC1-12C22BAF0B1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9B9C-B909-4C1A-BCAA-E4E050BFB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8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equivalent to the weight of three and a half million double-decker buses, a queue of which would go around the world two and a half times.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6AE6E-978D-4521-9108-DD1B098B0C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Germany 65%</a:t>
            </a:r>
          </a:p>
          <a:p>
            <a:r>
              <a:rPr lang="en-GB" dirty="0"/>
              <a:t>South Korea 59%</a:t>
            </a:r>
          </a:p>
          <a:p>
            <a:r>
              <a:rPr lang="en-GB" dirty="0"/>
              <a:t>Austria 58%</a:t>
            </a:r>
          </a:p>
          <a:p>
            <a:r>
              <a:rPr lang="en-GB" dirty="0"/>
              <a:t>UK 45%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6AE6E-978D-4521-9108-DD1B098B0CA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37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0568" y="6364442"/>
            <a:ext cx="2743200" cy="365125"/>
          </a:xfrm>
        </p:spPr>
        <p:txBody>
          <a:bodyPr/>
          <a:lstStyle/>
          <a:p>
            <a:fld id="{93D5DAD8-7602-4B76-8B2F-0DE51C9174A3}" type="datetime1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26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24D4-81BC-49BE-AF79-276BBA8ADEDA}" type="datetime1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1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C8B1-D972-40A9-ACE3-DE1B7F735687}" type="datetime1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2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38D0-A270-4E8C-984D-F6CC6DFEFB72}" type="datetime1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07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383738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627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3211"/>
            <a:ext cx="10515600" cy="45477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13E8-37EB-4E62-84FB-165B4ED374FC}" type="datetime1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9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D21A-730E-4E4B-8990-CBF50C6600B4}" type="datetime1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12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8C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D21A-730E-4E4B-8990-CBF50C6600B4}" type="datetime1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8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BAA9-9F2B-4F56-BAF0-D2676BE2FC4C}" type="datetime1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8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1784-86B9-45B9-B0BD-0EAE86A393B4}" type="datetime1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8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BDDD-7854-4F93-9C96-B6AC92DA7335}" type="datetime1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3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9B45-C51C-4232-AD01-EAC3A23A2C41}" type="datetime1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63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DA9D-8A90-4F18-9929-6D749F167B3E}" type="datetime1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51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90407"/>
            <a:ext cx="12192000" cy="667593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76896-F03E-4057-B706-1B1E96DE680C}" type="datetime1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take_out_the_garbage" panose="02000500000000000000" pitchFamily="2" charset="0"/>
              </a:defRPr>
            </a:lvl1pPr>
          </a:lstStyle>
          <a:p>
            <a:fld id="{4BCF5606-3441-48FE-8AFF-3E5C26ECB5E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" y="6256193"/>
            <a:ext cx="1250845" cy="60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7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ke_out_the_garbage" panose="02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8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0.jpeg"/><Relationship Id="rId10" Type="http://schemas.openxmlformats.org/officeDocument/2006/relationships/image" Target="../media/image38.png"/><Relationship Id="rId4" Type="http://schemas.openxmlformats.org/officeDocument/2006/relationships/image" Target="../media/image29.jpe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jpeg"/><Relationship Id="rId7" Type="http://schemas.openxmlformats.org/officeDocument/2006/relationships/image" Target="../media/image4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0.jpeg"/><Relationship Id="rId10" Type="http://schemas.openxmlformats.org/officeDocument/2006/relationships/image" Target="../media/image46.png"/><Relationship Id="rId4" Type="http://schemas.openxmlformats.org/officeDocument/2006/relationships/image" Target="../media/image29.jpe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jpeg"/><Relationship Id="rId7" Type="http://schemas.openxmlformats.org/officeDocument/2006/relationships/image" Target="../media/image4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764" y="2632983"/>
            <a:ext cx="11210472" cy="1592035"/>
          </a:xfrm>
        </p:spPr>
        <p:txBody>
          <a:bodyPr>
            <a:normAutofit/>
          </a:bodyPr>
          <a:lstStyle/>
          <a:p>
            <a:pPr algn="ctr"/>
            <a:r>
              <a:rPr lang="en-GB" sz="9600" dirty="0"/>
              <a:t>Reduce, Reuse, Recycle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3Rs</a:t>
            </a:r>
          </a:p>
        </p:txBody>
      </p:sp>
    </p:spTree>
    <p:extLst>
      <p:ext uri="{BB962C8B-B14F-4D97-AF65-F5344CB8AC3E}">
        <p14:creationId xmlns:p14="http://schemas.microsoft.com/office/powerpoint/2010/main" val="367129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3Rs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398494"/>
            <a:ext cx="10958406" cy="1845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Reduce</a:t>
            </a:r>
          </a:p>
          <a:p>
            <a:r>
              <a:rPr lang="en-GB" sz="2400" dirty="0"/>
              <a:t>Think before you buy and only buy things that you need</a:t>
            </a:r>
          </a:p>
          <a:p>
            <a:r>
              <a:rPr lang="en-GB" sz="2400" dirty="0">
                <a:cs typeface="Arial"/>
              </a:rPr>
              <a:t>Redesigning items so that they use fewer resources to make them </a:t>
            </a:r>
            <a:endParaRPr lang="en-GB" sz="2400" dirty="0"/>
          </a:p>
          <a:p>
            <a:r>
              <a:rPr lang="en-GB" sz="2400" dirty="0">
                <a:cs typeface="Arial"/>
              </a:rPr>
              <a:t>Think about the packaging before you buy 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>
                <a:latin typeface="+mn-lt"/>
              </a:rPr>
              <a:pPr/>
              <a:t>10</a:t>
            </a:fld>
            <a:endParaRPr lang="en-GB" dirty="0">
              <a:latin typeface="+mn-lt"/>
            </a:endParaRPr>
          </a:p>
        </p:txBody>
      </p:sp>
      <p:pic>
        <p:nvPicPr>
          <p:cNvPr id="1026" name="Picture 2" descr="Kellogg's® Coco Pops® | Kellogg's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81" y="3614922"/>
            <a:ext cx="1603057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801100" y="3074320"/>
            <a:ext cx="1813078" cy="6715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 servings</a:t>
            </a:r>
          </a:p>
        </p:txBody>
      </p:sp>
      <p:pic>
        <p:nvPicPr>
          <p:cNvPr id="1030" name="Picture 6" descr="Kellogg's Cereal Variety Packs, Pack of 8: Amazon.co.uk: Groc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68" y="4075290"/>
            <a:ext cx="3130551" cy="15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013155" y="3860701"/>
            <a:ext cx="1813078" cy="6715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8 Cardboard boxes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66161" y="4781280"/>
            <a:ext cx="1813078" cy="52179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 inside bags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70791" y="5552141"/>
            <a:ext cx="1816895" cy="52179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All wrapped in plastic film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8104" y="3537616"/>
            <a:ext cx="1813078" cy="67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24 servings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85510" y="4307681"/>
            <a:ext cx="1813078" cy="67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1 Cardboard box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3566" y="5065631"/>
            <a:ext cx="1813078" cy="521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 inside bag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88612" y="5615421"/>
            <a:ext cx="1816895" cy="521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 plastic film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1052" y="5876318"/>
            <a:ext cx="2464948" cy="40862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£4.00 or 16p a serving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4764" y="5779670"/>
            <a:ext cx="2464948" cy="40862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£2.30 or 29p a serving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44501" y="3211807"/>
            <a:ext cx="3702997" cy="699234"/>
          </a:xfrm>
          <a:prstGeom prst="round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Which will make more waste?</a:t>
            </a:r>
          </a:p>
        </p:txBody>
      </p:sp>
    </p:spTree>
    <p:extLst>
      <p:ext uri="{BB962C8B-B14F-4D97-AF65-F5344CB8AC3E}">
        <p14:creationId xmlns:p14="http://schemas.microsoft.com/office/powerpoint/2010/main" val="35851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 animBg="1"/>
      <p:bldP spid="1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3Rs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7"/>
            <a:ext cx="5257800" cy="4659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Reuse</a:t>
            </a:r>
          </a:p>
          <a:p>
            <a:r>
              <a:rPr lang="en-GB" dirty="0">
                <a:cs typeface="Arial"/>
              </a:rPr>
              <a:t>Using reusable items instead of disposable ones e.g. water bottles and shopping bags </a:t>
            </a:r>
            <a:endParaRPr lang="en-GB" dirty="0"/>
          </a:p>
          <a:p>
            <a:r>
              <a:rPr lang="en-GB" dirty="0"/>
              <a:t>Repairing broken items instead of throwing them away </a:t>
            </a:r>
          </a:p>
          <a:p>
            <a:r>
              <a:rPr lang="en-GB" dirty="0"/>
              <a:t>Buying second hand rather than new e.g. furniture, toys and clothes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99">
            <a:off x="6513841" y="3802176"/>
            <a:ext cx="2834278" cy="1889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142">
            <a:off x="8928574" y="2434316"/>
            <a:ext cx="2473748" cy="1649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79" y="1528761"/>
            <a:ext cx="2398998" cy="159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355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3Rs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865" y="5487267"/>
            <a:ext cx="10370270" cy="871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/>
              <a:t>Raise your hand if you recycle at home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10865" y="1388057"/>
            <a:ext cx="10807321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b="1" dirty="0"/>
              <a:t>Recycling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Putting the correct items in the correct bins at home (and, if possible,  at school)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Keeping a recycling bin in your bedroom or bathroom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Taking your recycling to the recycling centre or bring bank </a:t>
            </a:r>
          </a:p>
          <a:p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180">
            <a:off x="4730033" y="3496355"/>
            <a:ext cx="2585168" cy="172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250">
            <a:off x="1385888" y="3496355"/>
            <a:ext cx="2528888" cy="1686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wrappartners-production.s3.amazonaws.com/97/a523f9/web0795_-_Recycle_Now_branded_bring_bank_for_cans_-_Web_Version__72ppi.jpg?Signature=CM4XlP%2BKz2VLozVAx3%2Bso9I8LBU%3D&amp;Expires=1594899973&amp;AWSAccessKeyId=10W1DCQZY01FCJJDEJ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1007">
            <a:off x="8270874" y="3496356"/>
            <a:ext cx="2585608" cy="172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16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Recycling rates by country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3206" y="1447547"/>
            <a:ext cx="307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1. Germany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5738" y="2400917"/>
            <a:ext cx="3836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2. South Korea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7986" y="2759560"/>
            <a:ext cx="2563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3. Austria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6331" y="5134418"/>
            <a:ext cx="863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13. United Kingdom</a:t>
            </a:r>
          </a:p>
        </p:txBody>
      </p:sp>
      <p:pic>
        <p:nvPicPr>
          <p:cNvPr id="1030" name="Picture 6" descr="Image result for germ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256" flipH="1">
            <a:off x="6661080" y="1231903"/>
            <a:ext cx="1876426" cy="11258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outh kor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66">
            <a:off x="1852200" y="3304052"/>
            <a:ext cx="1877066" cy="12513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lag of Austri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126">
            <a:off x="8573017" y="2626032"/>
            <a:ext cx="1966424" cy="13115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ile:Flag of the United Kingdom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63" y="4906466"/>
            <a:ext cx="2289843" cy="11449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059488" y="3665505"/>
            <a:ext cx="2214391" cy="1257559"/>
            <a:chOff x="5726510" y="3601968"/>
            <a:chExt cx="2214391" cy="2010133"/>
          </a:xfrm>
        </p:grpSpPr>
        <p:sp>
          <p:nvSpPr>
            <p:cNvPr id="25" name="Bent-Up Arrow 24"/>
            <p:cNvSpPr/>
            <p:nvPr/>
          </p:nvSpPr>
          <p:spPr>
            <a:xfrm rot="10800000">
              <a:off x="5726510" y="4102790"/>
              <a:ext cx="2214391" cy="1509311"/>
            </a:xfrm>
            <a:prstGeom prst="bentUpArrow">
              <a:avLst>
                <a:gd name="adj1" fmla="val 16971"/>
                <a:gd name="adj2" fmla="val 25000"/>
                <a:gd name="adj3" fmla="val 25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11116" y="3601968"/>
              <a:ext cx="329785" cy="7451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147617" y="1559456"/>
            <a:ext cx="882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57917" y="4454687"/>
            <a:ext cx="882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59%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80401" y="2905780"/>
            <a:ext cx="882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58%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25494" y="5478615"/>
            <a:ext cx="882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45%</a:t>
            </a:r>
          </a:p>
        </p:txBody>
      </p:sp>
    </p:spTree>
    <p:extLst>
      <p:ext uri="{BB962C8B-B14F-4D97-AF65-F5344CB8AC3E}">
        <p14:creationId xmlns:p14="http://schemas.microsoft.com/office/powerpoint/2010/main" val="2909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28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Recycling rates in </a:t>
            </a:r>
            <a:r>
              <a:rPr lang="en-GB" dirty="0" smtClean="0"/>
              <a:t>South Yorkshire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08863"/>
            <a:ext cx="10515600" cy="452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*Data from 2018/19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14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4656" y="4523886"/>
            <a:ext cx="1822598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Barnsley: 46.5%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719" y="4507132"/>
            <a:ext cx="1990493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Doncaster: 46.4%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1804" y="4507212"/>
            <a:ext cx="2106491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Rotherham: 44.6%</a:t>
            </a:r>
          </a:p>
        </p:txBody>
      </p:sp>
      <p:pic>
        <p:nvPicPr>
          <p:cNvPr id="1026" name="Picture 2" descr="Barnsley Metropolitan Borough Council - Dearne Valley Landscap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8" y="2449592"/>
            <a:ext cx="2595345" cy="146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ncaster Metropolitan Borough Council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23" y="2355538"/>
            <a:ext cx="2446757" cy="15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87"/>
          <a:stretch/>
        </p:blipFill>
        <p:spPr>
          <a:xfrm>
            <a:off x="6299914" y="3020439"/>
            <a:ext cx="2708185" cy="11011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51052" y="4495839"/>
            <a:ext cx="2106491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Sheffield:</a:t>
            </a:r>
          </a:p>
          <a:p>
            <a:pPr algn="ctr"/>
            <a:r>
              <a:rPr lang="en-GB" sz="2400" dirty="0" smtClean="0"/>
              <a:t>31%</a:t>
            </a:r>
            <a:endParaRPr lang="en-GB" sz="2400" dirty="0"/>
          </a:p>
        </p:txBody>
      </p:sp>
      <p:pic>
        <p:nvPicPr>
          <p:cNvPr id="8" name="Picture 2" descr="✅ Sheffield City Council Personal Licence Application | Get Licens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47" y="2661314"/>
            <a:ext cx="2077992" cy="16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73766" y="3004918"/>
            <a:ext cx="9951783" cy="2387600"/>
          </a:xfrm>
        </p:spPr>
        <p:txBody>
          <a:bodyPr>
            <a:noAutofit/>
          </a:bodyPr>
          <a:lstStyle/>
          <a:p>
            <a:r>
              <a:rPr lang="en-GB" sz="9600" dirty="0">
                <a:solidFill>
                  <a:srgbClr val="8DC63F"/>
                </a:solidFill>
              </a:rPr>
              <a:t>To help bin-workers, we sort our waste into different colour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26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679077" y="1339634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The green bin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Rotherham, we have 4 bins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20" y="1644075"/>
            <a:ext cx="1430439" cy="20124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02528" y="1339634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88" y="3899263"/>
            <a:ext cx="2512291" cy="1943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88" y="2317950"/>
            <a:ext cx="1388812" cy="1111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536" y="2138002"/>
            <a:ext cx="2256958" cy="1943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22737" y="3069863"/>
            <a:ext cx="113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Envelopes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7319" y="4218137"/>
            <a:ext cx="133645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/>
              <a:t>Newspapers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5839" y="5210944"/>
            <a:ext cx="117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Cardboard</a:t>
            </a:r>
          </a:p>
        </p:txBody>
      </p:sp>
    </p:spTree>
    <p:extLst>
      <p:ext uri="{BB962C8B-B14F-4D97-AF65-F5344CB8AC3E}">
        <p14:creationId xmlns:p14="http://schemas.microsoft.com/office/powerpoint/2010/main" val="20937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1" grpId="0" animBg="1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679077" y="1339634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The black bin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Rotherham, we have 4 bins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20" y="1644075"/>
            <a:ext cx="1430439" cy="20124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984166" y="1286051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078055" y="2156533"/>
            <a:ext cx="840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Plastic</a:t>
            </a:r>
          </a:p>
          <a:p>
            <a:r>
              <a:rPr lang="en-GB" dirty="0"/>
              <a:t>Bottles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9218" y="3707872"/>
            <a:ext cx="83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6228202" y="1833094"/>
            <a:ext cx="931807" cy="18636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0"/>
          <a:stretch/>
        </p:blipFill>
        <p:spPr>
          <a:xfrm>
            <a:off x="6207326" y="3806562"/>
            <a:ext cx="466595" cy="14663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87" y="3771212"/>
            <a:ext cx="1259991" cy="12294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16" y="4171877"/>
            <a:ext cx="709372" cy="1233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327" y="1744276"/>
            <a:ext cx="804897" cy="12092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686322" y="310614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32105" y="5300484"/>
            <a:ext cx="113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Glass bottles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41108" y="4936233"/>
            <a:ext cx="1057534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/>
              <a:t>Glass jars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38645" y="2491342"/>
            <a:ext cx="90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Plastic pots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91" y="1920223"/>
            <a:ext cx="1637298" cy="16372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81" y="4562152"/>
            <a:ext cx="1801068" cy="140183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574024" y="5661263"/>
            <a:ext cx="17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Plastic trays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05" y="3383280"/>
            <a:ext cx="1452423" cy="11455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491728" y="4499975"/>
            <a:ext cx="17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Plastic tubs</a:t>
            </a:r>
          </a:p>
        </p:txBody>
      </p:sp>
    </p:spTree>
    <p:extLst>
      <p:ext uri="{BB962C8B-B14F-4D97-AF65-F5344CB8AC3E}">
        <p14:creationId xmlns:p14="http://schemas.microsoft.com/office/powerpoint/2010/main" val="20773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0144 0.3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9" grpId="0"/>
      <p:bldP spid="20" grpId="0"/>
      <p:bldP spid="26" grpId="0"/>
      <p:bldP spid="27" grpId="0"/>
      <p:bldP spid="28" grpId="0"/>
      <p:bldP spid="29" grpId="0"/>
      <p:bldP spid="32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679077" y="1339634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The brown bin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Rotherham, we have 4 bins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20" y="1644075"/>
            <a:ext cx="1430439" cy="20124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0150" y="3744560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6189">
            <a:off x="6385370" y="1769118"/>
            <a:ext cx="1722449" cy="2306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46" y="4398170"/>
            <a:ext cx="2551034" cy="12755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69139" y="3779186"/>
            <a:ext cx="9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Flowers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62002" y="550654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Grass cuttings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58635" r="34781" b="562"/>
          <a:stretch/>
        </p:blipFill>
        <p:spPr>
          <a:xfrm>
            <a:off x="10300772" y="1994052"/>
            <a:ext cx="1225302" cy="12449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55" y="4300709"/>
            <a:ext cx="723441" cy="13564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360">
            <a:off x="8110481" y="2914880"/>
            <a:ext cx="1650464" cy="16504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08826" y="4934121"/>
            <a:ext cx="75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96653" y="3299952"/>
            <a:ext cx="81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Leaves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0591" y="3882010"/>
            <a:ext cx="81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Leaves</a:t>
            </a:r>
          </a:p>
        </p:txBody>
      </p:sp>
    </p:spTree>
    <p:extLst>
      <p:ext uri="{BB962C8B-B14F-4D97-AF65-F5344CB8AC3E}">
        <p14:creationId xmlns:p14="http://schemas.microsoft.com/office/powerpoint/2010/main" val="3902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19596 -0.012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6" grpId="0"/>
      <p:bldP spid="17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679077" y="1339634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The pink lid bin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Rotherham, we have 4 bins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20" y="1644075"/>
            <a:ext cx="1430439" cy="20124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65842" y="3762620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001393" y="4669822"/>
            <a:ext cx="179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Food waste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19" y="3059382"/>
            <a:ext cx="2107229" cy="15524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44" y="1589256"/>
            <a:ext cx="2190337" cy="21903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28796" y="3532164"/>
            <a:ext cx="94609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/>
              <a:t>Nappies</a:t>
            </a:r>
          </a:p>
        </p:txBody>
      </p:sp>
    </p:spTree>
    <p:extLst>
      <p:ext uri="{BB962C8B-B14F-4D97-AF65-F5344CB8AC3E}">
        <p14:creationId xmlns:p14="http://schemas.microsoft.com/office/powerpoint/2010/main" val="32362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00104 -0.3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Waste?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ABF25654-F5B9-45CC-8C24-FEB61DA70774}"/>
              </a:ext>
            </a:extLst>
          </p:cNvPr>
          <p:cNvSpPr/>
          <p:nvPr/>
        </p:nvSpPr>
        <p:spPr>
          <a:xfrm rot="21099529">
            <a:off x="7645952" y="3871353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4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43440" tIns="384132" rIns="343441" bIns="38413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</a:rPr>
              <a:t>Trash</a:t>
            </a: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E9CF3EF3-C741-486C-9C6E-F92F7836A102}"/>
              </a:ext>
            </a:extLst>
          </p:cNvPr>
          <p:cNvSpPr/>
          <p:nvPr/>
        </p:nvSpPr>
        <p:spPr>
          <a:xfrm rot="588598">
            <a:off x="1598276" y="3663255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3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106915"/>
              <a:satOff val="-4594"/>
              <a:lumOff val="6950"/>
              <a:alphaOff val="0"/>
            </a:schemeClr>
          </a:fillRef>
          <a:effectRef idx="1">
            <a:schemeClr val="accent2">
              <a:shade val="80000"/>
              <a:hueOff val="106915"/>
              <a:satOff val="-4594"/>
              <a:lumOff val="695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2320" tIns="313012" rIns="272321" bIns="31301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bg1"/>
                </a:solidFill>
              </a:rPr>
              <a:t>Rubbish</a:t>
            </a: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0CC1BA5D-807F-440B-B7F1-1D029FC6A6C1}"/>
              </a:ext>
            </a:extLst>
          </p:cNvPr>
          <p:cNvSpPr/>
          <p:nvPr/>
        </p:nvSpPr>
        <p:spPr>
          <a:xfrm rot="20877469">
            <a:off x="2711592" y="1557249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213830"/>
              <a:satOff val="-9187"/>
              <a:lumOff val="13900"/>
              <a:alphaOff val="0"/>
            </a:schemeClr>
          </a:fillRef>
          <a:effectRef idx="1">
            <a:schemeClr val="accent2">
              <a:shade val="80000"/>
              <a:hueOff val="213830"/>
              <a:satOff val="-9187"/>
              <a:lumOff val="1390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43440" tIns="384132" rIns="343441" bIns="38413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</a:rPr>
              <a:t>Junk</a:t>
            </a: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C9FD26AB-F8BB-4090-A8D3-2ECDCD5DB7AB}"/>
              </a:ext>
            </a:extLst>
          </p:cNvPr>
          <p:cNvSpPr/>
          <p:nvPr/>
        </p:nvSpPr>
        <p:spPr>
          <a:xfrm rot="730898">
            <a:off x="6934730" y="1559012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320745"/>
              <a:satOff val="-13781"/>
              <a:lumOff val="20849"/>
              <a:alphaOff val="0"/>
            </a:schemeClr>
          </a:fillRef>
          <a:effectRef idx="1">
            <a:schemeClr val="accent2">
              <a:shade val="80000"/>
              <a:hueOff val="320745"/>
              <a:satOff val="-13781"/>
              <a:lumOff val="20849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2320" tIns="313012" rIns="272321" bIns="31301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bg1"/>
                </a:solidFill>
              </a:rPr>
              <a:t>Litter</a:t>
            </a:r>
          </a:p>
        </p:txBody>
      </p:sp>
      <p:sp>
        <p:nvSpPr>
          <p:cNvPr id="9" name="Freeform: Shape 16">
            <a:extLst>
              <a:ext uri="{FF2B5EF4-FFF2-40B4-BE49-F238E27FC236}">
                <a16:creationId xmlns:a16="http://schemas.microsoft.com/office/drawing/2014/main" id="{866B2E59-FAB7-4E39-98EE-8C5E1F892B5D}"/>
              </a:ext>
            </a:extLst>
          </p:cNvPr>
          <p:cNvSpPr/>
          <p:nvPr/>
        </p:nvSpPr>
        <p:spPr>
          <a:xfrm>
            <a:off x="4823161" y="2955472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5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534575"/>
              <a:satOff val="-22968"/>
              <a:lumOff val="34749"/>
              <a:alphaOff val="0"/>
            </a:schemeClr>
          </a:fillRef>
          <a:effectRef idx="1">
            <a:schemeClr val="accent2">
              <a:shade val="80000"/>
              <a:hueOff val="534575"/>
              <a:satOff val="-22968"/>
              <a:lumOff val="34749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2320" tIns="313012" rIns="272321" bIns="31301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bg1"/>
                </a:solidFill>
              </a:rPr>
              <a:t>Garbage</a:t>
            </a:r>
          </a:p>
        </p:txBody>
      </p:sp>
    </p:spTree>
    <p:extLst>
      <p:ext uri="{BB962C8B-B14F-4D97-AF65-F5344CB8AC3E}">
        <p14:creationId xmlns:p14="http://schemas.microsoft.com/office/powerpoint/2010/main" val="362547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01100" y="6454840"/>
            <a:ext cx="2743200" cy="365125"/>
          </a:xfrm>
        </p:spPr>
        <p:txBody>
          <a:bodyPr/>
          <a:lstStyle/>
          <a:p>
            <a:fld id="{F2198C37-2E9A-47E5-8C17-BEDDB4D5E34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46225" y="1425575"/>
            <a:ext cx="836261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2800" dirty="0"/>
              <a:t>Recycling means we can turn our waste into new things!</a:t>
            </a:r>
          </a:p>
        </p:txBody>
      </p:sp>
      <p:pic>
        <p:nvPicPr>
          <p:cNvPr id="6" name="Picture 8" descr="Image result for fleece jacke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77" y="2080496"/>
            <a:ext cx="3822701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742159" y="2195251"/>
            <a:ext cx="581121" cy="1162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431120" y="2246787"/>
            <a:ext cx="581121" cy="1162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080452" y="2198248"/>
            <a:ext cx="581121" cy="1162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761428" y="2195251"/>
            <a:ext cx="581121" cy="1162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353587" y="2149006"/>
            <a:ext cx="581121" cy="11622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927008" y="3494514"/>
            <a:ext cx="581121" cy="1162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615969" y="3546050"/>
            <a:ext cx="581121" cy="1162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265301" y="3497511"/>
            <a:ext cx="581121" cy="11622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946277" y="3494514"/>
            <a:ext cx="581121" cy="1162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538436" y="3448269"/>
            <a:ext cx="581121" cy="11622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111854" y="4764935"/>
            <a:ext cx="581121" cy="11622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800815" y="4816471"/>
            <a:ext cx="581121" cy="11622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450147" y="4767932"/>
            <a:ext cx="581121" cy="11622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131123" y="4764935"/>
            <a:ext cx="581121" cy="1162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723282" y="4718690"/>
            <a:ext cx="581121" cy="1162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949153" y="2298313"/>
            <a:ext cx="581121" cy="11622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4566259" y="2241861"/>
            <a:ext cx="581121" cy="11622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42909" y="2349408"/>
            <a:ext cx="581121" cy="11622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5411992" y="2405981"/>
            <a:ext cx="581121" cy="11622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87066" y="3548667"/>
            <a:ext cx="581121" cy="11622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4333592" y="3620697"/>
            <a:ext cx="581121" cy="11622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4298064" y="4589045"/>
            <a:ext cx="581121" cy="11622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5000298" y="4770333"/>
            <a:ext cx="581121" cy="11622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5056515" y="3517208"/>
            <a:ext cx="581121" cy="11622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31222" y="4704677"/>
            <a:ext cx="581121" cy="1162242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>
            <a:off x="6095946" y="3467404"/>
            <a:ext cx="2342189" cy="118117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8"/>
            <a:ext cx="10370270" cy="6228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Recycling saves our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21</a:t>
            </a:fld>
            <a:endParaRPr lang="en-GB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947382" y="2265530"/>
          <a:ext cx="4443484" cy="297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891210" y="5056074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9975" y="5152451"/>
            <a:ext cx="890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‘Stuff’ we make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69124" y="2402006"/>
            <a:ext cx="1239103" cy="275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123962" y="2073281"/>
            <a:ext cx="51800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Many of the resources we use are finite meaning that they take a long time to replenish and therefore can be very limited.</a:t>
            </a:r>
          </a:p>
          <a:p>
            <a:endParaRPr lang="en-GB" dirty="0"/>
          </a:p>
          <a:p>
            <a:r>
              <a:rPr lang="en-GB" dirty="0"/>
              <a:t>The more materials and products we make, the quicker our resources get used. </a:t>
            </a:r>
          </a:p>
          <a:p>
            <a:endParaRPr lang="en-GB" dirty="0"/>
          </a:p>
          <a:p>
            <a:r>
              <a:rPr lang="en-GB" dirty="0"/>
              <a:t>It is important to recycle so that we can keep our resources useful for longer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40446" y="2377912"/>
            <a:ext cx="1239103" cy="275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7" grpId="0">
        <p:bldAsOne/>
      </p:bldGraphic>
      <p:bldP spid="9" grpId="0"/>
      <p:bldP spid="10" grpId="0"/>
      <p:bldP spid="11" grpId="0" animBg="1"/>
      <p:bldP spid="12" grpId="0" build="p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Recycling saves energy!</a:t>
            </a:r>
          </a:p>
          <a:p>
            <a:pPr marL="0" indent="0" algn="ctr">
              <a:buNone/>
            </a:pPr>
            <a:r>
              <a:rPr lang="en-GB" sz="2000" dirty="0"/>
              <a:t>By recycling just one glass bottle, enough energy is saved to power a light bulb for four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41" y="2516883"/>
            <a:ext cx="2743205" cy="3104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47" y="2818908"/>
            <a:ext cx="2394733" cy="31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3211"/>
            <a:ext cx="10515600" cy="465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Becoming more sustainable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5" b="9355"/>
          <a:stretch/>
        </p:blipFill>
        <p:spPr>
          <a:xfrm>
            <a:off x="1842691" y="1990583"/>
            <a:ext cx="8019217" cy="38863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194600" y="2002919"/>
            <a:ext cx="1610436" cy="12417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214264" y="3305693"/>
            <a:ext cx="1610436" cy="12417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019646" y="3320441"/>
            <a:ext cx="1610436" cy="12417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695478" y="4529809"/>
            <a:ext cx="1610436" cy="12417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096575" y="4635199"/>
            <a:ext cx="1610436" cy="12417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485564" y="4635199"/>
            <a:ext cx="1610436" cy="12417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74816" y="4012918"/>
            <a:ext cx="1930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By recycling at home, we are helping to achieve these goals!</a:t>
            </a:r>
          </a:p>
        </p:txBody>
      </p:sp>
    </p:spTree>
    <p:extLst>
      <p:ext uri="{BB962C8B-B14F-4D97-AF65-F5344CB8AC3E}">
        <p14:creationId xmlns:p14="http://schemas.microsoft.com/office/powerpoint/2010/main" val="41386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95950" y="1706065"/>
            <a:ext cx="4076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Recycling saves our planet </a:t>
            </a:r>
          </a:p>
        </p:txBody>
      </p:sp>
      <p:pic>
        <p:nvPicPr>
          <p:cNvPr id="6" name="Picture 6" descr="Image result for planet 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34" y="1616034"/>
            <a:ext cx="4232666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4222607"/>
            <a:ext cx="5056414" cy="919401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We only have one planet </a:t>
            </a:r>
            <a:r>
              <a:rPr lang="en-GB" sz="2400" dirty="0">
                <a:solidFill>
                  <a:schemeClr val="bg1"/>
                </a:solidFill>
              </a:rPr>
              <a:t>Earth, so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it is really important that we look after it!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2521714"/>
            <a:ext cx="4958443" cy="132802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If the entire planet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used resources at the rate the UK </a:t>
            </a:r>
            <a:r>
              <a:rPr lang="en-GB" sz="2400" dirty="0">
                <a:solidFill>
                  <a:schemeClr val="bg1"/>
                </a:solidFill>
              </a:rPr>
              <a:t>does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we would need 2.4 Earths to support us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36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18" y="983033"/>
            <a:ext cx="3981314" cy="587063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Remember the 3 R’s!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25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838199" y="1622501"/>
          <a:ext cx="5600701" cy="4335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1" y="1407370"/>
            <a:ext cx="5701392" cy="105560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less waste in the first place </a:t>
            </a:r>
          </a:p>
        </p:txBody>
      </p:sp>
      <p:sp>
        <p:nvSpPr>
          <p:cNvPr id="7" name="Right Arrow 6"/>
          <p:cNvSpPr/>
          <p:nvPr/>
        </p:nvSpPr>
        <p:spPr>
          <a:xfrm rot="21036962">
            <a:off x="5361781" y="1680454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96000" y="2784353"/>
            <a:ext cx="5701393" cy="105560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Use things again instead of throwing them away 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Right Arrow 8"/>
          <p:cNvSpPr/>
          <p:nvPr/>
        </p:nvSpPr>
        <p:spPr>
          <a:xfrm rot="80783">
            <a:off x="5323298" y="3057967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542525">
            <a:off x="5264032" y="4710478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96000" y="4098725"/>
            <a:ext cx="5701393" cy="2009061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Recycle the correct things as much as possible so that they can be made into new things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8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Graphic spid="5" grpId="0" uiExpand="1">
        <p:bldSub>
          <a:bldDgm bld="lvlOne"/>
        </p:bldSub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3Rs at home and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865" y="1764237"/>
            <a:ext cx="10370270" cy="4601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GB" dirty="0">
                <a:cs typeface="Arial"/>
              </a:rPr>
              <a:t>Shop smartly and think about the waste created by the packaging</a:t>
            </a:r>
          </a:p>
          <a:p>
            <a:pPr marL="342900" indent="-342900"/>
            <a:r>
              <a:rPr lang="en-GB" dirty="0">
                <a:cs typeface="Arial"/>
              </a:rPr>
              <a:t>Use a reusable water bottle rather than a disposable one </a:t>
            </a:r>
            <a:endParaRPr lang="en-GB" dirty="0"/>
          </a:p>
          <a:p>
            <a:pPr marL="342900" indent="-342900"/>
            <a:r>
              <a:rPr lang="en-GB" dirty="0">
                <a:cs typeface="Arial"/>
              </a:rPr>
              <a:t>Donate any of your unwanted clothes to charity or give them to friends and family</a:t>
            </a:r>
          </a:p>
          <a:p>
            <a:pPr marL="342900" indent="-342900"/>
            <a:r>
              <a:rPr lang="en-GB" dirty="0">
                <a:cs typeface="Arial"/>
              </a:rPr>
              <a:t>Use reusable batteries </a:t>
            </a:r>
          </a:p>
          <a:p>
            <a:pPr marL="342900" indent="-342900"/>
            <a:r>
              <a:rPr lang="en-GB" dirty="0">
                <a:cs typeface="Arial"/>
              </a:rPr>
              <a:t>Have a recycling bin your bathroom and bedroom so that you don’t forget anything!</a:t>
            </a:r>
          </a:p>
          <a:p>
            <a:pPr marL="342900" indent="-342900"/>
            <a:r>
              <a:rPr lang="en-GB" dirty="0">
                <a:cs typeface="Arial"/>
              </a:rPr>
              <a:t>Put things in the correct recycling bin at home. If you are unsure, ask your parents or check on your Council’s website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9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Waste?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55092" y="2834185"/>
            <a:ext cx="8281815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Something that is no longer useful to us in its current form </a:t>
            </a:r>
          </a:p>
        </p:txBody>
      </p:sp>
    </p:spTree>
    <p:extLst>
      <p:ext uri="{BB962C8B-B14F-4D97-AF65-F5344CB8AC3E}">
        <p14:creationId xmlns:p14="http://schemas.microsoft.com/office/powerpoint/2010/main" val="373686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waste?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3211"/>
            <a:ext cx="10515600" cy="58501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Can you think of any examples of waste?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562">
            <a:off x="2408034" y="4390610"/>
            <a:ext cx="1947163" cy="1452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174">
            <a:off x="1213961" y="2351742"/>
            <a:ext cx="2020035" cy="1609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779">
            <a:off x="8321002" y="3958779"/>
            <a:ext cx="2956099" cy="1973858"/>
          </a:xfrm>
          <a:prstGeom prst="rect">
            <a:avLst/>
          </a:prstGeom>
        </p:spPr>
      </p:pic>
      <p:pic>
        <p:nvPicPr>
          <p:cNvPr id="8" name="Picture 2" descr="Image result for plastic bottles pots tubs and tra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741">
            <a:off x="8134589" y="2293609"/>
            <a:ext cx="1924938" cy="13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toy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30" y="4539343"/>
            <a:ext cx="1485332" cy="14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bik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29" y="2370628"/>
            <a:ext cx="2116743" cy="211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8225"/>
            <a:ext cx="11556206" cy="379690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latin typeface="+mn-lt"/>
              </a:rPr>
              <a:t>In the UK we produce </a:t>
            </a:r>
            <a:r>
              <a:rPr lang="en-GB" sz="8000" b="1" dirty="0">
                <a:solidFill>
                  <a:srgbClr val="8DC63F"/>
                </a:solidFill>
                <a:latin typeface="+mn-lt"/>
              </a:rPr>
              <a:t/>
            </a:r>
            <a:br>
              <a:rPr lang="en-GB" sz="8000" b="1" dirty="0">
                <a:solidFill>
                  <a:srgbClr val="8DC63F"/>
                </a:solidFill>
                <a:latin typeface="+mn-lt"/>
              </a:rPr>
            </a:br>
            <a:r>
              <a:rPr lang="en-GB" sz="8000" b="1" dirty="0">
                <a:solidFill>
                  <a:srgbClr val="8DC63F"/>
                </a:solidFill>
                <a:latin typeface="+mn-lt"/>
              </a:rPr>
              <a:t>31 MILLION TONNES </a:t>
            </a:r>
            <a:br>
              <a:rPr lang="en-GB" sz="8000" b="1" dirty="0">
                <a:solidFill>
                  <a:srgbClr val="8DC63F"/>
                </a:solidFill>
                <a:latin typeface="+mn-lt"/>
              </a:rPr>
            </a:br>
            <a:r>
              <a:rPr lang="en-GB" sz="6600" b="1" dirty="0">
                <a:latin typeface="+mn-lt"/>
              </a:rPr>
              <a:t>of waste a year! </a:t>
            </a:r>
          </a:p>
        </p:txBody>
      </p:sp>
    </p:spTree>
    <p:extLst>
      <p:ext uri="{BB962C8B-B14F-4D97-AF65-F5344CB8AC3E}">
        <p14:creationId xmlns:p14="http://schemas.microsoft.com/office/powerpoint/2010/main" val="360156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3332" y="1582592"/>
            <a:ext cx="10325335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6000" b="1" dirty="0"/>
              <a:t>31 million tonnes</a:t>
            </a:r>
          </a:p>
          <a:p>
            <a:pPr algn="ctr"/>
            <a:r>
              <a:rPr lang="en-GB" sz="6000" b="1" dirty="0"/>
              <a:t>= </a:t>
            </a:r>
          </a:p>
          <a:p>
            <a:pPr algn="ctr"/>
            <a:r>
              <a:rPr lang="en-GB" sz="6000" b="1" dirty="0"/>
              <a:t>3.5 million Double decker buses! </a:t>
            </a:r>
          </a:p>
        </p:txBody>
      </p:sp>
    </p:spTree>
    <p:extLst>
      <p:ext uri="{BB962C8B-B14F-4D97-AF65-F5344CB8AC3E}">
        <p14:creationId xmlns:p14="http://schemas.microsoft.com/office/powerpoint/2010/main" val="239775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waste a problem?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13211"/>
            <a:ext cx="10515600" cy="43814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Discuss this amongst yourselves for 2 minutes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b="1" dirty="0"/>
              <a:t>Think about:</a:t>
            </a:r>
          </a:p>
          <a:p>
            <a:pPr algn="ctr"/>
            <a:r>
              <a:rPr lang="en-GB" sz="3600" b="1" dirty="0"/>
              <a:t>Social problems </a:t>
            </a:r>
            <a:r>
              <a:rPr lang="en-GB" sz="3600" dirty="0"/>
              <a:t>caused by waste</a:t>
            </a:r>
          </a:p>
          <a:p>
            <a:pPr algn="ctr"/>
            <a:r>
              <a:rPr lang="en-GB" sz="3600" b="1" dirty="0"/>
              <a:t>Environmental problems </a:t>
            </a:r>
            <a:r>
              <a:rPr lang="en-GB" sz="3600" dirty="0"/>
              <a:t>caused by waste</a:t>
            </a:r>
          </a:p>
          <a:p>
            <a:pPr algn="ctr"/>
            <a:r>
              <a:rPr lang="en-GB" sz="3600" b="1" dirty="0"/>
              <a:t>Economic problems </a:t>
            </a:r>
            <a:r>
              <a:rPr lang="en-GB" sz="3600" dirty="0"/>
              <a:t>caused by waste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waste a problem?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8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530679" y="1616528"/>
            <a:ext cx="3477986" cy="27188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Social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Accumulation of waste and improper disposal can lead to health problems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Waste can take up a lot of space, leaving less space for building housing, parks and farms.</a:t>
            </a:r>
            <a:endParaRPr lang="en-GB" dirty="0">
              <a:solidFill>
                <a:schemeClr val="bg1"/>
              </a:solidFill>
              <a:cs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58087" y="1590675"/>
            <a:ext cx="3477986" cy="269086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Environmental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Waste in our environment can damage habitats, harm animals and enter food chains.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Some materials take a long time to break down and they will accumulate in the environment</a:t>
            </a:r>
            <a:endParaRPr lang="en-GB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09527" y="1590675"/>
            <a:ext cx="3477986" cy="277693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Economic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Disposing of waste can be expensive especially some materials that are hard to recycle </a:t>
            </a:r>
            <a:endParaRPr lang="en-GB" dirty="0">
              <a:solidFill>
                <a:schemeClr val="bg1"/>
              </a:solidFill>
              <a:cs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Living near landfill sites can lower the value of properties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Waste sent to landfill is subject to tax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668">
            <a:off x="1151067" y="4485155"/>
            <a:ext cx="2474259" cy="1391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528">
            <a:off x="8579671" y="4427069"/>
            <a:ext cx="2307069" cy="1538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051">
            <a:off x="4814047" y="4507454"/>
            <a:ext cx="2458656" cy="1369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46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3R’s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801100" y="6365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take_out_the_garbage" panose="02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198C37-2E9A-47E5-8C17-BEDDB4D5E342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1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316658"/>
              </p:ext>
            </p:extLst>
          </p:nvPr>
        </p:nvGraphicFramePr>
        <p:xfrm>
          <a:off x="838199" y="1355725"/>
          <a:ext cx="5938157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96001" y="1407370"/>
            <a:ext cx="5701392" cy="105560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less waste in the first place </a:t>
            </a:r>
          </a:p>
        </p:txBody>
      </p:sp>
      <p:sp>
        <p:nvSpPr>
          <p:cNvPr id="16" name="Right Arrow 15"/>
          <p:cNvSpPr/>
          <p:nvPr/>
        </p:nvSpPr>
        <p:spPr>
          <a:xfrm rot="21036962">
            <a:off x="5361781" y="1680454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096000" y="2784353"/>
            <a:ext cx="5701393" cy="105560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Use things again instead of throwing them away 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80783">
            <a:off x="5323298" y="3057967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542525">
            <a:off x="5264032" y="4710478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096000" y="4098725"/>
            <a:ext cx="5701393" cy="2009061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Recycle the correct things as much as possible so that they can be made into new things</a:t>
            </a:r>
            <a:endParaRPr lang="en-US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4612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lvlOne"/>
        </p:bldSub>
      </p:bldGraphic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9833938BCCD4D8DF58687D5785D6C" ma:contentTypeVersion="7" ma:contentTypeDescription="Create a new document." ma:contentTypeScope="" ma:versionID="5cdde656cabbea56321fb41fd67f4266">
  <xsd:schema xmlns:xsd="http://www.w3.org/2001/XMLSchema" xmlns:xs="http://www.w3.org/2001/XMLSchema" xmlns:p="http://schemas.microsoft.com/office/2006/metadata/properties" xmlns:ns2="8ee5520e-8a30-4f9a-8ee6-9c5a5869eb98" targetNamespace="http://schemas.microsoft.com/office/2006/metadata/properties" ma:root="true" ma:fieldsID="7a95cfc08f31ea5ab0c69c734468be17" ns2:_="">
    <xsd:import namespace="8ee5520e-8a30-4f9a-8ee6-9c5a5869eb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5520e-8a30-4f9a-8ee6-9c5a5869e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1A6245-40CC-4BD1-8100-1381D083F2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5520e-8a30-4f9a-8ee6-9c5a5869eb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7B86A4-5F9D-4427-B4D8-E5B4F5E668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1F1B87-D3EE-4DF1-AF69-E35A3C25BCA8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8ee5520e-8a30-4f9a-8ee6-9c5a5869eb98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938</Words>
  <Application>Microsoft Office PowerPoint</Application>
  <PresentationFormat>Widescreen</PresentationFormat>
  <Paragraphs>177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Comic Sans MS</vt:lpstr>
      <vt:lpstr>take_out_the_garbage</vt:lpstr>
      <vt:lpstr>Arial</vt:lpstr>
      <vt:lpstr>Calibri</vt:lpstr>
      <vt:lpstr>1_Office Theme</vt:lpstr>
      <vt:lpstr>Reduce, Reuse, Recycle</vt:lpstr>
      <vt:lpstr>What is Waste?</vt:lpstr>
      <vt:lpstr>What is Waste?</vt:lpstr>
      <vt:lpstr>What is waste?</vt:lpstr>
      <vt:lpstr>In the UK we produce  31 MILLION TONNES  of waste a year! </vt:lpstr>
      <vt:lpstr>PowerPoint Presentation</vt:lpstr>
      <vt:lpstr>Why is waste a problem?</vt:lpstr>
      <vt:lpstr>Why is waste a problem?</vt:lpstr>
      <vt:lpstr>The 3R’s</vt:lpstr>
      <vt:lpstr>Examples of the 3Rs</vt:lpstr>
      <vt:lpstr>Examples of the 3Rs</vt:lpstr>
      <vt:lpstr>Examples of the 3Rs</vt:lpstr>
      <vt:lpstr>Recycling rates by country </vt:lpstr>
      <vt:lpstr>Recycling rates in South Yorkshire </vt:lpstr>
      <vt:lpstr>To help bin-workers, we sort our waste into different colour bins</vt:lpstr>
      <vt:lpstr>In Rotherham, we have 4 bins</vt:lpstr>
      <vt:lpstr>In Rotherham, we have 4 bins</vt:lpstr>
      <vt:lpstr>In Rotherham, we have 4 bins</vt:lpstr>
      <vt:lpstr>In Rotherham, we have 4 bins</vt:lpstr>
      <vt:lpstr>Why should we recycle?</vt:lpstr>
      <vt:lpstr>Why should we recycle</vt:lpstr>
      <vt:lpstr>Why should we recycle?</vt:lpstr>
      <vt:lpstr>Why should we recycle?</vt:lpstr>
      <vt:lpstr>Why should we recycle?</vt:lpstr>
      <vt:lpstr>How can you help?</vt:lpstr>
      <vt:lpstr>The 3Rs at home and school</vt:lpstr>
    </vt:vector>
  </TitlesOfParts>
  <Company>Shanks Renewi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Reduce, Reuse, Recycle</dc:title>
  <dc:creator>Rebecca Wilson</dc:creator>
  <cp:lastModifiedBy>Rebecca Wilson</cp:lastModifiedBy>
  <cp:revision>39</cp:revision>
  <dcterms:created xsi:type="dcterms:W3CDTF">2020-07-29T13:37:43Z</dcterms:created>
  <dcterms:modified xsi:type="dcterms:W3CDTF">2020-09-01T09:32:57Z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0x0101007189833938BCCD4D8DF58687D5785D6C</vt:lpwstr>
  </property>
</Properties>
</file>