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6"/>
  </p:notesMasterIdLst>
  <p:sldIdLst>
    <p:sldId id="256" r:id="rId5"/>
    <p:sldId id="258" r:id="rId6"/>
    <p:sldId id="259" r:id="rId7"/>
    <p:sldId id="262" r:id="rId8"/>
    <p:sldId id="263" r:id="rId9"/>
    <p:sldId id="264" r:id="rId10"/>
    <p:sldId id="265" r:id="rId11"/>
    <p:sldId id="260" r:id="rId12"/>
    <p:sldId id="299" r:id="rId13"/>
    <p:sldId id="300" r:id="rId14"/>
    <p:sldId id="301" r:id="rId15"/>
    <p:sldId id="266" r:id="rId16"/>
    <p:sldId id="294" r:id="rId17"/>
    <p:sldId id="295" r:id="rId18"/>
    <p:sldId id="296" r:id="rId19"/>
    <p:sldId id="297" r:id="rId20"/>
    <p:sldId id="270" r:id="rId21"/>
    <p:sldId id="298" r:id="rId22"/>
    <p:sldId id="282" r:id="rId23"/>
    <p:sldId id="284" r:id="rId24"/>
    <p:sldId id="285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  <p:embeddedFont>
      <p:font typeface="take_out_the_garbage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4472C4"/>
    <a:srgbClr val="58F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D3388F-3C34-4C9E-AE64-B47D4C7F3DC4}" v="95" dt="2020-07-23T16:06:39.315"/>
    <p1510:client id="{76BE1DC2-105F-46DD-A05B-E4FFA520EF79}" v="72" dt="2020-07-23T15:56:52.650"/>
    <p1510:client id="{B2E45C8A-D6F0-4168-B557-17603216679B}" v="97" dt="2020-07-23T16:13:25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124" autoAdjust="0"/>
  </p:normalViewPr>
  <p:slideViewPr>
    <p:cSldViewPr snapToGrid="0" showGuides="1">
      <p:cViewPr varScale="1">
        <p:scale>
          <a:sx n="56" d="100"/>
          <a:sy n="56" d="100"/>
        </p:scale>
        <p:origin x="10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855907-B3B2-4F27-8700-2D662E0F8CF7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6F746BF-B6AF-4012-A278-CAB3AA55F58C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gm:t>
    </dgm:pt>
    <dgm:pt modelId="{8E60549E-767A-4633-BD8B-015C9FA7500D}" type="par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C33F7D6-B06B-4229-8F58-7D1D74385281}" type="sibTrans" cxnId="{34F61D55-223D-4D15-A304-DB08F625DFEE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240CDBCF-23D3-4727-88EF-23F7D0EBF40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gm:t>
    </dgm:pt>
    <dgm:pt modelId="{3838A862-9281-4181-9A95-3338191AAF33}" type="par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32E163AC-5985-40C8-89D0-943D5DBDB9CE}" type="sibTrans" cxnId="{C7780E09-45EF-47E1-8757-47A87BCADD34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0CBDBBAF-8587-460A-A180-A955C9B6EDA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gm:t>
    </dgm:pt>
    <dgm:pt modelId="{176A24CE-6062-4493-AF6D-D3B0F2EBF9F8}" type="par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A310EC5F-7374-4D0B-AB80-4D6FA06E4353}" type="sibTrans" cxnId="{01FEFFCE-CF73-46D5-BD04-C937B4633BAA}">
      <dgm:prSet/>
      <dgm:spPr/>
      <dgm:t>
        <a:bodyPr/>
        <a:lstStyle/>
        <a:p>
          <a:endParaRPr lang="en-US" sz="3200">
            <a:latin typeface="Comic Sans MS" panose="030F0702030302020204" pitchFamily="66" charset="0"/>
          </a:endParaRPr>
        </a:p>
      </dgm:t>
    </dgm:pt>
    <dgm:pt modelId="{C939BDA2-2495-4118-B402-7B6D284815DE}" type="pres">
      <dgm:prSet presAssocID="{27855907-B3B2-4F27-8700-2D662E0F8CF7}" presName="Name0" presStyleCnt="0">
        <dgm:presLayoutVars>
          <dgm:dir/>
          <dgm:animLvl val="lvl"/>
          <dgm:resizeHandles val="exact"/>
        </dgm:presLayoutVars>
      </dgm:prSet>
      <dgm:spPr/>
    </dgm:pt>
    <dgm:pt modelId="{20E57026-6D47-4D01-9529-4D20A8227566}" type="pres">
      <dgm:prSet presAssocID="{06F746BF-B6AF-4012-A278-CAB3AA55F58C}" presName="Name8" presStyleCnt="0"/>
      <dgm:spPr/>
    </dgm:pt>
    <dgm:pt modelId="{32779325-F4C8-4AF3-8327-D9F0B42909C9}" type="pres">
      <dgm:prSet presAssocID="{06F746BF-B6AF-4012-A278-CAB3AA55F58C}" presName="level" presStyleLbl="node1" presStyleIdx="0" presStyleCnt="3" custScaleX="55711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6C4AAEF9-A074-41A3-88F1-5CD8D598C01B}" type="pres">
      <dgm:prSet presAssocID="{06F746BF-B6AF-4012-A278-CAB3AA55F58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C23F414-F2D8-4121-A818-3B2853E68CFD}" type="pres">
      <dgm:prSet presAssocID="{240CDBCF-23D3-4727-88EF-23F7D0EBF40D}" presName="Name8" presStyleCnt="0"/>
      <dgm:spPr/>
    </dgm:pt>
    <dgm:pt modelId="{6296E9DB-A056-4BFC-B986-7A47947B58F5}" type="pres">
      <dgm:prSet presAssocID="{240CDBCF-23D3-4727-88EF-23F7D0EBF40D}" presName="level" presStyleLbl="node1" presStyleIdx="1" presStyleCnt="3" custScaleX="67728" custScaleY="95598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D0ACF26A-4977-4738-B6AA-231BDD706CFF}" type="pres">
      <dgm:prSet presAssocID="{240CDBCF-23D3-4727-88EF-23F7D0EBF40D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A44E4D87-11C8-4DFB-BA52-2DF3314481D4}" type="pres">
      <dgm:prSet presAssocID="{0CBDBBAF-8587-460A-A180-A955C9B6EDA5}" presName="Name8" presStyleCnt="0"/>
      <dgm:spPr/>
    </dgm:pt>
    <dgm:pt modelId="{904E6E2D-DC98-4345-A51F-65211C9B323F}" type="pres">
      <dgm:prSet presAssocID="{0CBDBBAF-8587-460A-A180-A955C9B6EDA5}" presName="level" presStyleLbl="node1" presStyleIdx="2" presStyleCnt="3" custScaleX="100001" custScaleY="100001" custLinFactNeighborX="-363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  <dgm:pt modelId="{B505850A-1ABF-48F5-A147-D8E03FD03D95}" type="pres">
      <dgm:prSet presAssocID="{0CBDBBAF-8587-460A-A180-A955C9B6EDA5}" presName="levelTx" presStyleLbl="revTx" presStyleIdx="0" presStyleCnt="0">
        <dgm:presLayoutVars>
          <dgm:chMax val="1"/>
          <dgm:bulletEnabled val="1"/>
        </dgm:presLayoutVars>
      </dgm:prSet>
      <dgm:spPr>
        <a:prstGeom prst="trapezoid">
          <a:avLst/>
        </a:prstGeom>
      </dgm:spPr>
    </dgm:pt>
  </dgm:ptLst>
  <dgm:cxnLst>
    <dgm:cxn modelId="{AE8B0007-F491-4BE9-A5F9-77CA3F4119BF}" type="presOf" srcId="{06F746BF-B6AF-4012-A278-CAB3AA55F58C}" destId="{32779325-F4C8-4AF3-8327-D9F0B42909C9}" srcOrd="0" destOrd="0" presId="urn:microsoft.com/office/officeart/2005/8/layout/pyramid3"/>
    <dgm:cxn modelId="{C7780E09-45EF-47E1-8757-47A87BCADD34}" srcId="{27855907-B3B2-4F27-8700-2D662E0F8CF7}" destId="{240CDBCF-23D3-4727-88EF-23F7D0EBF40D}" srcOrd="1" destOrd="0" parTransId="{3838A862-9281-4181-9A95-3338191AAF33}" sibTransId="{32E163AC-5985-40C8-89D0-943D5DBDB9CE}"/>
    <dgm:cxn modelId="{CCE17C5B-463B-4245-90F0-AA248E296189}" type="presOf" srcId="{27855907-B3B2-4F27-8700-2D662E0F8CF7}" destId="{C939BDA2-2495-4118-B402-7B6D284815DE}" srcOrd="0" destOrd="0" presId="urn:microsoft.com/office/officeart/2005/8/layout/pyramid3"/>
    <dgm:cxn modelId="{300CD145-9574-4189-8F98-730C8C5D55F3}" type="presOf" srcId="{240CDBCF-23D3-4727-88EF-23F7D0EBF40D}" destId="{6296E9DB-A056-4BFC-B986-7A47947B58F5}" srcOrd="0" destOrd="0" presId="urn:microsoft.com/office/officeart/2005/8/layout/pyramid3"/>
    <dgm:cxn modelId="{34F61D55-223D-4D15-A304-DB08F625DFEE}" srcId="{27855907-B3B2-4F27-8700-2D662E0F8CF7}" destId="{06F746BF-B6AF-4012-A278-CAB3AA55F58C}" srcOrd="0" destOrd="0" parTransId="{8E60549E-767A-4633-BD8B-015C9FA7500D}" sibTransId="{3C33F7D6-B06B-4229-8F58-7D1D74385281}"/>
    <dgm:cxn modelId="{C84F0D9E-18D6-4772-9794-B3704BD085A1}" type="presOf" srcId="{0CBDBBAF-8587-460A-A180-A955C9B6EDA5}" destId="{B505850A-1ABF-48F5-A147-D8E03FD03D95}" srcOrd="1" destOrd="0" presId="urn:microsoft.com/office/officeart/2005/8/layout/pyramid3"/>
    <dgm:cxn modelId="{5B19BEA0-77B0-4E50-BF27-D67EF318AB01}" type="presOf" srcId="{240CDBCF-23D3-4727-88EF-23F7D0EBF40D}" destId="{D0ACF26A-4977-4738-B6AA-231BDD706CFF}" srcOrd="1" destOrd="0" presId="urn:microsoft.com/office/officeart/2005/8/layout/pyramid3"/>
    <dgm:cxn modelId="{0F4C37C1-6E29-4BFF-BB30-95FBC7DC0A1A}" type="presOf" srcId="{06F746BF-B6AF-4012-A278-CAB3AA55F58C}" destId="{6C4AAEF9-A074-41A3-88F1-5CD8D598C01B}" srcOrd="1" destOrd="0" presId="urn:microsoft.com/office/officeart/2005/8/layout/pyramid3"/>
    <dgm:cxn modelId="{01FEFFCE-CF73-46D5-BD04-C937B4633BAA}" srcId="{27855907-B3B2-4F27-8700-2D662E0F8CF7}" destId="{0CBDBBAF-8587-460A-A180-A955C9B6EDA5}" srcOrd="2" destOrd="0" parTransId="{176A24CE-6062-4493-AF6D-D3B0F2EBF9F8}" sibTransId="{A310EC5F-7374-4D0B-AB80-4D6FA06E4353}"/>
    <dgm:cxn modelId="{3C2023CF-472D-4355-BBA4-D48A5559EBD6}" type="presOf" srcId="{0CBDBBAF-8587-460A-A180-A955C9B6EDA5}" destId="{904E6E2D-DC98-4345-A51F-65211C9B323F}" srcOrd="0" destOrd="0" presId="urn:microsoft.com/office/officeart/2005/8/layout/pyramid3"/>
    <dgm:cxn modelId="{4A8EA1B7-9AA3-4185-999B-DFD41B8E528E}" type="presParOf" srcId="{C939BDA2-2495-4118-B402-7B6D284815DE}" destId="{20E57026-6D47-4D01-9529-4D20A8227566}" srcOrd="0" destOrd="0" presId="urn:microsoft.com/office/officeart/2005/8/layout/pyramid3"/>
    <dgm:cxn modelId="{DD638C5B-7F1C-4B34-A4D0-B4118065FEC3}" type="presParOf" srcId="{20E57026-6D47-4D01-9529-4D20A8227566}" destId="{32779325-F4C8-4AF3-8327-D9F0B42909C9}" srcOrd="0" destOrd="0" presId="urn:microsoft.com/office/officeart/2005/8/layout/pyramid3"/>
    <dgm:cxn modelId="{208029BB-930A-4318-BAC7-A041D6AD8BEC}" type="presParOf" srcId="{20E57026-6D47-4D01-9529-4D20A8227566}" destId="{6C4AAEF9-A074-41A3-88F1-5CD8D598C01B}" srcOrd="1" destOrd="0" presId="urn:microsoft.com/office/officeart/2005/8/layout/pyramid3"/>
    <dgm:cxn modelId="{C86F6884-0727-492A-98E3-0E0F7533EA67}" type="presParOf" srcId="{C939BDA2-2495-4118-B402-7B6D284815DE}" destId="{1C23F414-F2D8-4121-A818-3B2853E68CFD}" srcOrd="1" destOrd="0" presId="urn:microsoft.com/office/officeart/2005/8/layout/pyramid3"/>
    <dgm:cxn modelId="{5D5EC8E9-F74C-48B4-B05A-79A1FDE42B99}" type="presParOf" srcId="{1C23F414-F2D8-4121-A818-3B2853E68CFD}" destId="{6296E9DB-A056-4BFC-B986-7A47947B58F5}" srcOrd="0" destOrd="0" presId="urn:microsoft.com/office/officeart/2005/8/layout/pyramid3"/>
    <dgm:cxn modelId="{99816C8F-3689-4D1A-83CE-941519D7B005}" type="presParOf" srcId="{1C23F414-F2D8-4121-A818-3B2853E68CFD}" destId="{D0ACF26A-4977-4738-B6AA-231BDD706CFF}" srcOrd="1" destOrd="0" presId="urn:microsoft.com/office/officeart/2005/8/layout/pyramid3"/>
    <dgm:cxn modelId="{44635F57-6018-4E02-B3DA-FF02FA80F4AB}" type="presParOf" srcId="{C939BDA2-2495-4118-B402-7B6D284815DE}" destId="{A44E4D87-11C8-4DFB-BA52-2DF3314481D4}" srcOrd="2" destOrd="0" presId="urn:microsoft.com/office/officeart/2005/8/layout/pyramid3"/>
    <dgm:cxn modelId="{B10B13CB-CE99-4CAB-A642-D662695FC85F}" type="presParOf" srcId="{A44E4D87-11C8-4DFB-BA52-2DF3314481D4}" destId="{904E6E2D-DC98-4345-A51F-65211C9B323F}" srcOrd="0" destOrd="0" presId="urn:microsoft.com/office/officeart/2005/8/layout/pyramid3"/>
    <dgm:cxn modelId="{8883C340-F77F-403D-BEA9-6E65510A2232}" type="presParOf" srcId="{A44E4D87-11C8-4DFB-BA52-2DF3314481D4}" destId="{B505850A-1ABF-48F5-A147-D8E03FD03D9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314975" y="0"/>
          <a:ext cx="3308206" cy="1556893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893911" y="0"/>
        <a:ext cx="2150334" cy="1556893"/>
      </dsp:txXfrm>
    </dsp:sp>
    <dsp:sp modelId="{6296E9DB-A056-4BFC-B986-7A47947B58F5}">
      <dsp:nvSpPr>
        <dsp:cNvPr id="0" name=""/>
        <dsp:cNvSpPr/>
      </dsp:nvSpPr>
      <dsp:spPr>
        <a:xfrm rot="10800000">
          <a:off x="1638459" y="1556893"/>
          <a:ext cx="2661237" cy="1488359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352236" y="1770329"/>
        <a:ext cx="1233684" cy="1274923"/>
      </dsp:txXfrm>
    </dsp:sp>
    <dsp:sp modelId="{904E6E2D-DC98-4345-A51F-65211C9B323F}">
      <dsp:nvSpPr>
        <dsp:cNvPr id="0" name=""/>
        <dsp:cNvSpPr/>
      </dsp:nvSpPr>
      <dsp:spPr>
        <a:xfrm rot="10800000">
          <a:off x="1957338" y="3045253"/>
          <a:ext cx="2008895" cy="155690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216823" y="3246356"/>
        <a:ext cx="1489925" cy="1355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79325-F4C8-4AF3-8327-D9F0B42909C9}">
      <dsp:nvSpPr>
        <dsp:cNvPr id="0" name=""/>
        <dsp:cNvSpPr/>
      </dsp:nvSpPr>
      <dsp:spPr>
        <a:xfrm rot="10800000">
          <a:off x="1240247" y="0"/>
          <a:ext cx="3120206" cy="1466644"/>
        </a:xfrm>
        <a:prstGeom prst="trapezoid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/>
              <a:latin typeface="Comic Sans MS" panose="030F0702030302020204" pitchFamily="66" charset="0"/>
            </a:rPr>
            <a:t>Reduce</a:t>
          </a:r>
        </a:p>
      </dsp:txBody>
      <dsp:txXfrm rot="-10800000">
        <a:off x="1786283" y="0"/>
        <a:ext cx="2028134" cy="1466644"/>
      </dsp:txXfrm>
    </dsp:sp>
    <dsp:sp modelId="{6296E9DB-A056-4BFC-B986-7A47947B58F5}">
      <dsp:nvSpPr>
        <dsp:cNvPr id="0" name=""/>
        <dsp:cNvSpPr/>
      </dsp:nvSpPr>
      <dsp:spPr>
        <a:xfrm rot="10800000">
          <a:off x="1545348" y="1466644"/>
          <a:ext cx="2510003" cy="1402082"/>
        </a:xfrm>
        <a:prstGeom prst="trapezoid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Reuse</a:t>
          </a:r>
        </a:p>
      </dsp:txBody>
      <dsp:txXfrm rot="-10800000">
        <a:off x="2218279" y="1667464"/>
        <a:ext cx="1164142" cy="1201262"/>
      </dsp:txXfrm>
    </dsp:sp>
    <dsp:sp modelId="{904E6E2D-DC98-4345-A51F-65211C9B323F}">
      <dsp:nvSpPr>
        <dsp:cNvPr id="0" name=""/>
        <dsp:cNvSpPr/>
      </dsp:nvSpPr>
      <dsp:spPr>
        <a:xfrm rot="10800000">
          <a:off x="1846105" y="2868727"/>
          <a:ext cx="1894733" cy="1466659"/>
        </a:xfrm>
        <a:prstGeom prst="trapezoid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Comic Sans MS" panose="030F0702030302020204" pitchFamily="66" charset="0"/>
            </a:rPr>
            <a:t>Recycle</a:t>
          </a:r>
        </a:p>
      </dsp:txBody>
      <dsp:txXfrm rot="-10800000">
        <a:off x="2090548" y="3057944"/>
        <a:ext cx="1405847" cy="1277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34B66-5ECF-4627-ABAF-6973C4A64BE9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C15DE-65F2-4CB8-8A29-B372DFF3DF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2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6E4DE-9F4F-4042-8B12-D315981466A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35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equivalent to the weight of three and a half million double-decker buses, a queue of which would go around the world two and a half times.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56AE6E-978D-4521-9108-DD1B098B0C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80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*Some people don’t have this</a:t>
            </a:r>
            <a:r>
              <a:rPr lang="en-GB" baseline="0" dirty="0"/>
              <a:t> bin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15DE-65F2-4CB8-8A29-B372DFF3DF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50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98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8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685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8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89256"/>
            <a:ext cx="12192000" cy="216816"/>
          </a:xfrm>
          <a:prstGeom prst="rect">
            <a:avLst/>
          </a:prstGeom>
          <a:solidFill>
            <a:srgbClr val="20BFD0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4762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6308888"/>
            <a:ext cx="12192000" cy="579748"/>
          </a:xfrm>
          <a:prstGeom prst="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7628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10370270" cy="4601703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>
              <a:defRPr>
                <a:latin typeface="Comic Sans MS" panose="030F0702030302020204" pitchFamily="66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01100" y="636594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ke_out_the_garbage" panose="02000500000000000000" pitchFamily="2" charset="0"/>
              </a:defRPr>
            </a:lvl1pPr>
          </a:lstStyle>
          <a:p>
            <a:fld id="{F2198C37-2E9A-47E5-8C17-BEDDB4D5E34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28300"/>
            <a:ext cx="1100972" cy="5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6658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2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21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20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1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487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55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7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735E-59D3-4380-9A0E-972D53CEFC2C}" type="datetimeFigureOut">
              <a:rPr lang="en-GB" smtClean="0"/>
              <a:t>01/09/2020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E859-1563-46BD-9F7A-E2E6A09266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4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ke_out_the_garbage" panose="02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5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7.jpeg"/><Relationship Id="rId10" Type="http://schemas.openxmlformats.org/officeDocument/2006/relationships/image" Target="../media/image35.png"/><Relationship Id="rId4" Type="http://schemas.openxmlformats.org/officeDocument/2006/relationships/image" Target="../media/image26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4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43.png"/><Relationship Id="rId5" Type="http://schemas.openxmlformats.org/officeDocument/2006/relationships/image" Target="../media/image26.jpeg"/><Relationship Id="rId10" Type="http://schemas.openxmlformats.org/officeDocument/2006/relationships/image" Target="../media/image42.png"/><Relationship Id="rId4" Type="http://schemas.openxmlformats.org/officeDocument/2006/relationships/image" Target="../media/image25.jpe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jpeg"/><Relationship Id="rId7" Type="http://schemas.openxmlformats.org/officeDocument/2006/relationships/image" Target="../media/image4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298" y="3029167"/>
            <a:ext cx="10329574" cy="2245936"/>
          </a:xfrm>
        </p:spPr>
        <p:txBody>
          <a:bodyPr>
            <a:noAutofit/>
          </a:bodyPr>
          <a:lstStyle/>
          <a:p>
            <a: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  <a:t>The 3R’s</a:t>
            </a:r>
            <a:br>
              <a:rPr lang="en-GB" sz="16600" dirty="0">
                <a:solidFill>
                  <a:srgbClr val="92D050"/>
                </a:solidFill>
                <a:latin typeface="take_out_the_garbage" panose="02000500000000000000" pitchFamily="2" charset="0"/>
              </a:rPr>
            </a:br>
            <a:endParaRPr lang="en-GB" sz="16600" dirty="0">
              <a:latin typeface="take_out_the_garbage" panose="02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518" y="5926404"/>
            <a:ext cx="1836964" cy="73478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 rot="21140669">
            <a:off x="1256297" y="3174524"/>
            <a:ext cx="9870475" cy="1600438"/>
          </a:xfrm>
          <a:prstGeom prst="roundRect">
            <a:avLst/>
          </a:prstGeom>
          <a:solidFill>
            <a:srgbClr val="92D05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GB" sz="8800" dirty="0">
                <a:solidFill>
                  <a:schemeClr val="bg1"/>
                </a:solidFill>
                <a:latin typeface="take_out_the_garbage" panose="02000500000000000000" pitchFamily="2" charset="0"/>
              </a:rPr>
              <a:t>Reduce, Reuse, Recycle</a:t>
            </a:r>
          </a:p>
        </p:txBody>
      </p:sp>
    </p:spTree>
    <p:extLst>
      <p:ext uri="{BB962C8B-B14F-4D97-AF65-F5344CB8AC3E}">
        <p14:creationId xmlns:p14="http://schemas.microsoft.com/office/powerpoint/2010/main" val="2377162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037"/>
            <a:ext cx="5257800" cy="4659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1" dirty="0"/>
              <a:t>Reuse</a:t>
            </a:r>
          </a:p>
          <a:p>
            <a:r>
              <a:rPr lang="en-GB" dirty="0">
                <a:latin typeface="Comic Sans MS"/>
                <a:cs typeface="Arial"/>
              </a:rPr>
              <a:t>Using reusable items instead of disposable ones e.g. water bottles and shopping bags </a:t>
            </a:r>
            <a:endParaRPr lang="en-GB" dirty="0"/>
          </a:p>
          <a:p>
            <a:r>
              <a:rPr lang="en-GB" dirty="0"/>
              <a:t>Repairing broken items instead of throwing them away </a:t>
            </a:r>
          </a:p>
          <a:p>
            <a:r>
              <a:rPr lang="en-GB" dirty="0"/>
              <a:t>Buying second hand rather than new e.g. furniture, toys and clothes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999">
            <a:off x="6513841" y="3802176"/>
            <a:ext cx="2834278" cy="1889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42">
            <a:off x="8928574" y="2434316"/>
            <a:ext cx="2473748" cy="1649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179" y="1528761"/>
            <a:ext cx="2398998" cy="1599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678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5487267"/>
            <a:ext cx="10370270" cy="8715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/>
              <a:t>Raise your hand if you recycle at home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0865" y="1388057"/>
            <a:ext cx="10807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anose="030F0702030302020204" pitchFamily="66" charset="0"/>
              </a:rPr>
              <a:t>Recycle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Putting the correct items in the correct bins at home (and if possible  at school)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Keeping a recycling bin in your bedroom or bathroom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Taking your recycling to the recycling centre or bring bank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33" y="3496355"/>
            <a:ext cx="258516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3496355"/>
            <a:ext cx="2528888" cy="1686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ttps://wrappartners-production.s3.amazonaws.com/97/a523f9/web0795_-_Recycle_Now_branded_bring_bank_for_cans_-_Web_Version__72ppi.jpg?Signature=CM4XlP%2BKz2VLozVAx3%2Bso9I8LBU%3D&amp;Expires=1594899973&amp;AWSAccessKeyId=10W1DCQZY01FCJJDEJ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4" y="3496356"/>
            <a:ext cx="2585608" cy="1723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 rot="373755">
            <a:off x="1120107" y="1235661"/>
            <a:ext cx="9951783" cy="4386678"/>
          </a:xfrm>
        </p:spPr>
        <p:txBody>
          <a:bodyPr>
            <a:noAutofit/>
          </a:bodyPr>
          <a:lstStyle/>
          <a:p>
            <a:r>
              <a:rPr lang="en-GB" sz="9600" dirty="0">
                <a:solidFill>
                  <a:srgbClr val="8DC63F"/>
                </a:solidFill>
              </a:rPr>
              <a:t>To help bin-workers, we sort our waste into different colour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92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/>
              </a:rPr>
              <a:t>The green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02528" y="1339634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88" y="3899263"/>
            <a:ext cx="2512291" cy="1943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88" y="2317950"/>
            <a:ext cx="1388812" cy="11110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536" y="2138002"/>
            <a:ext cx="2256958" cy="1943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22737" y="3069863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Envelopes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67319" y="4218137"/>
            <a:ext cx="148149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Newspapers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5839" y="521094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Cardboard</a:t>
            </a:r>
          </a:p>
        </p:txBody>
      </p:sp>
    </p:spTree>
    <p:extLst>
      <p:ext uri="{BB962C8B-B14F-4D97-AF65-F5344CB8AC3E}">
        <p14:creationId xmlns:p14="http://schemas.microsoft.com/office/powerpoint/2010/main" val="17450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1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 black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984166" y="1286051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78055" y="2156533"/>
            <a:ext cx="962123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</a:t>
            </a:r>
          </a:p>
          <a:p>
            <a:r>
              <a:rPr lang="en-GB" dirty="0">
                <a:latin typeface="Comic Sans MS"/>
              </a:rPr>
              <a:t>bottles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9218" y="3707872"/>
            <a:ext cx="83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6228202" y="1833094"/>
            <a:ext cx="931807" cy="18636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0"/>
          <a:stretch/>
        </p:blipFill>
        <p:spPr>
          <a:xfrm>
            <a:off x="6207326" y="3806562"/>
            <a:ext cx="466595" cy="14663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159" y="3798644"/>
            <a:ext cx="1259991" cy="12294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16" y="4171877"/>
            <a:ext cx="709372" cy="12336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199" y="2027740"/>
            <a:ext cx="932713" cy="14012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521730" y="347190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Tins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32105" y="5300484"/>
            <a:ext cx="1133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Glass bottles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41108" y="4936233"/>
            <a:ext cx="1250663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dirty="0">
                <a:latin typeface="Comic Sans MS"/>
              </a:rPr>
              <a:t>Glass jars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36992" y="2985119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pots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35" y="1837927"/>
            <a:ext cx="1309869" cy="13098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05" y="3383280"/>
            <a:ext cx="1452423" cy="11455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491728" y="4499975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tubs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771" y="4562151"/>
            <a:ext cx="1801068" cy="140183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8574024" y="5661263"/>
            <a:ext cx="17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Plastic trays</a:t>
            </a:r>
          </a:p>
        </p:txBody>
      </p:sp>
    </p:spTree>
    <p:extLst>
      <p:ext uri="{BB962C8B-B14F-4D97-AF65-F5344CB8AC3E}">
        <p14:creationId xmlns:p14="http://schemas.microsoft.com/office/powerpoint/2010/main" val="148940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-0.00144 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9" grpId="0"/>
      <p:bldP spid="20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 brown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040150" y="3744560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6189">
            <a:off x="6385370" y="1769118"/>
            <a:ext cx="1722449" cy="2306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946" y="4398170"/>
            <a:ext cx="2551034" cy="127551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69139" y="3779186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Flowers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62002" y="550654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Grass cuttings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3" t="58635" r="34781" b="562"/>
          <a:stretch/>
        </p:blipFill>
        <p:spPr>
          <a:xfrm>
            <a:off x="10300772" y="1994052"/>
            <a:ext cx="1225302" cy="12449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55" y="4300709"/>
            <a:ext cx="723441" cy="13564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1360">
            <a:off x="8110481" y="2914880"/>
            <a:ext cx="1650464" cy="165046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08826" y="4934121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Plants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96653" y="3299952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Leaves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19405" y="388201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Twigs</a:t>
            </a:r>
          </a:p>
        </p:txBody>
      </p:sp>
    </p:spTree>
    <p:extLst>
      <p:ext uri="{BB962C8B-B14F-4D97-AF65-F5344CB8AC3E}">
        <p14:creationId xmlns:p14="http://schemas.microsoft.com/office/powerpoint/2010/main" val="87458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19596 -0.0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6" grpId="0"/>
      <p:bldP spid="17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5679077" y="1339634"/>
            <a:ext cx="6244045" cy="46808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The pink lid bin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Rotherham, we have 4 bins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20" y="1644075"/>
            <a:ext cx="1430439" cy="20124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80" y="4081102"/>
            <a:ext cx="1410479" cy="198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6" y="1672157"/>
            <a:ext cx="1410479" cy="1984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87" y="4081103"/>
            <a:ext cx="1410479" cy="198441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5842" y="3762620"/>
            <a:ext cx="2501794" cy="262138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7001393" y="4669822"/>
            <a:ext cx="17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Food waste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19" y="3059382"/>
            <a:ext cx="2107229" cy="155243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42" y="2790095"/>
            <a:ext cx="2190337" cy="21903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5577" y="4611817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nappies</a:t>
            </a:r>
          </a:p>
        </p:txBody>
      </p:sp>
    </p:spTree>
    <p:extLst>
      <p:ext uri="{BB962C8B-B14F-4D97-AF65-F5344CB8AC3E}">
        <p14:creationId xmlns:p14="http://schemas.microsoft.com/office/powerpoint/2010/main" val="186145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33333E-6 L 0.00104 -0.36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9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5" name="Picture 2" descr="Image result for plastic in the environ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87" y="1504264"/>
            <a:ext cx="3849471" cy="19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turtle eating pla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29" y="3655875"/>
            <a:ext cx="4258589" cy="22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29069" y="2397893"/>
            <a:ext cx="5348544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80% of plastic found in the oceans comes from the land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9069" y="3864642"/>
            <a:ext cx="5348544" cy="1328023"/>
          </a:xfrm>
          <a:prstGeom prst="round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Many animals in the ocean think that plastic is food and will eat it. This will make them very poorly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69641" y="1415937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Recycling saves our oceans and beaches!</a:t>
            </a:r>
          </a:p>
        </p:txBody>
      </p:sp>
    </p:spTree>
    <p:extLst>
      <p:ext uri="{BB962C8B-B14F-4D97-AF65-F5344CB8AC3E}">
        <p14:creationId xmlns:p14="http://schemas.microsoft.com/office/powerpoint/2010/main" val="37944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1100" y="6454840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546225" y="1425575"/>
            <a:ext cx="946605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GB" sz="2800" dirty="0">
                <a:latin typeface="Comic Sans MS"/>
              </a:rPr>
              <a:t>Recycling means we can turn our waste into new things!</a:t>
            </a:r>
          </a:p>
        </p:txBody>
      </p:sp>
      <p:pic>
        <p:nvPicPr>
          <p:cNvPr id="6" name="Picture 8" descr="Image result for fleece jacke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477" y="2080496"/>
            <a:ext cx="3822701" cy="382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742159" y="2195251"/>
            <a:ext cx="581121" cy="1162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431120" y="2246787"/>
            <a:ext cx="581121" cy="11622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080452" y="2198248"/>
            <a:ext cx="581121" cy="116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761428" y="2195251"/>
            <a:ext cx="581121" cy="1162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53587" y="2149006"/>
            <a:ext cx="581121" cy="116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927008" y="3494514"/>
            <a:ext cx="581121" cy="1162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615969" y="3546050"/>
            <a:ext cx="581121" cy="11622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265301" y="3497511"/>
            <a:ext cx="581121" cy="11622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946277" y="3494514"/>
            <a:ext cx="581121" cy="1162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538436" y="3448269"/>
            <a:ext cx="581121" cy="11622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111854" y="4764935"/>
            <a:ext cx="581121" cy="11622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1800815" y="4816471"/>
            <a:ext cx="581121" cy="116224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50147" y="4767932"/>
            <a:ext cx="581121" cy="11622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131123" y="4764935"/>
            <a:ext cx="581121" cy="11622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723282" y="4718690"/>
            <a:ext cx="581121" cy="1162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949153" y="2298313"/>
            <a:ext cx="581121" cy="11622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566259" y="2241861"/>
            <a:ext cx="581121" cy="116224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42909" y="2349408"/>
            <a:ext cx="581121" cy="11622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411992" y="2405981"/>
            <a:ext cx="581121" cy="11622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287066" y="3548667"/>
            <a:ext cx="581121" cy="11622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333592" y="3620697"/>
            <a:ext cx="581121" cy="11622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4298064" y="4589045"/>
            <a:ext cx="581121" cy="11622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00298" y="4770333"/>
            <a:ext cx="581121" cy="11622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5056515" y="3517208"/>
            <a:ext cx="581121" cy="11622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0762">
            <a:off x="331222" y="4704677"/>
            <a:ext cx="581121" cy="116224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>
            <a:off x="6095946" y="3467404"/>
            <a:ext cx="2342189" cy="118117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8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should we recycle?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695950" y="1706065"/>
            <a:ext cx="465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Recycling saves our planet </a:t>
            </a:r>
          </a:p>
        </p:txBody>
      </p:sp>
      <p:pic>
        <p:nvPicPr>
          <p:cNvPr id="6" name="Picture 6" descr="Image result for planet ear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34" y="1616034"/>
            <a:ext cx="4232666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900" y="2687721"/>
            <a:ext cx="4965400" cy="2281476"/>
          </a:xfrm>
          <a:prstGeom prst="roundRect">
            <a:avLst/>
          </a:prstGeom>
          <a:solidFill>
            <a:schemeClr val="accent6"/>
          </a:solidFill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We only have one planet </a:t>
            </a:r>
            <a:r>
              <a:rPr lang="en-GB" sz="3200" dirty="0">
                <a:latin typeface="Comic Sans MS"/>
              </a:rPr>
              <a:t>Earth,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/>
              </a:rPr>
              <a:t> so it is really important that we look after it!</a:t>
            </a:r>
          </a:p>
        </p:txBody>
      </p:sp>
    </p:spTree>
    <p:extLst>
      <p:ext uri="{BB962C8B-B14F-4D97-AF65-F5344CB8AC3E}">
        <p14:creationId xmlns:p14="http://schemas.microsoft.com/office/powerpoint/2010/main" val="12921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ABF25654-F5B9-45CC-8C24-FEB61DA70774}"/>
              </a:ext>
            </a:extLst>
          </p:cNvPr>
          <p:cNvSpPr/>
          <p:nvPr/>
        </p:nvSpPr>
        <p:spPr>
          <a:xfrm rot="21099529">
            <a:off x="7645952" y="3871353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accent4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Trash</a:t>
            </a: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9CF3EF3-C741-486C-9C6E-F92F7836A102}"/>
              </a:ext>
            </a:extLst>
          </p:cNvPr>
          <p:cNvSpPr/>
          <p:nvPr/>
        </p:nvSpPr>
        <p:spPr>
          <a:xfrm rot="588598">
            <a:off x="1598276" y="3663255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B0F0"/>
          </a:solidFill>
          <a:ln>
            <a:solidFill>
              <a:schemeClr val="accent3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106915"/>
              <a:satOff val="-4594"/>
              <a:lumOff val="6950"/>
              <a:alphaOff val="0"/>
            </a:schemeClr>
          </a:fillRef>
          <a:effectRef idx="1">
            <a:schemeClr val="accent2">
              <a:shade val="80000"/>
              <a:hueOff val="106915"/>
              <a:satOff val="-4594"/>
              <a:lumOff val="695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Rubbish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0CC1BA5D-807F-440B-B7F1-1D029FC6A6C1}"/>
              </a:ext>
            </a:extLst>
          </p:cNvPr>
          <p:cNvSpPr/>
          <p:nvPr/>
        </p:nvSpPr>
        <p:spPr>
          <a:xfrm rot="20877469">
            <a:off x="2711592" y="1557249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accent1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213830"/>
              <a:satOff val="-9187"/>
              <a:lumOff val="13900"/>
              <a:alphaOff val="0"/>
            </a:schemeClr>
          </a:fillRef>
          <a:effectRef idx="1">
            <a:schemeClr val="accent2">
              <a:shade val="80000"/>
              <a:hueOff val="213830"/>
              <a:satOff val="-9187"/>
              <a:lumOff val="1390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343440" tIns="384132" rIns="343441" bIns="38413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Junk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C9FD26AB-F8BB-4090-A8D3-2ECDCD5DB7AB}"/>
              </a:ext>
            </a:extLst>
          </p:cNvPr>
          <p:cNvSpPr/>
          <p:nvPr/>
        </p:nvSpPr>
        <p:spPr>
          <a:xfrm rot="730898">
            <a:off x="6934730" y="155901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accent2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320745"/>
              <a:satOff val="-13781"/>
              <a:lumOff val="20849"/>
              <a:alphaOff val="0"/>
            </a:schemeClr>
          </a:fillRef>
          <a:effectRef idx="1">
            <a:schemeClr val="accent2">
              <a:shade val="80000"/>
              <a:hueOff val="320745"/>
              <a:satOff val="-13781"/>
              <a:lumOff val="208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Litter</a:t>
            </a:r>
          </a:p>
        </p:txBody>
      </p:sp>
      <p:sp>
        <p:nvSpPr>
          <p:cNvPr id="9" name="Freeform: Shape 16">
            <a:extLst>
              <a:ext uri="{FF2B5EF4-FFF2-40B4-BE49-F238E27FC236}">
                <a16:creationId xmlns:a16="http://schemas.microsoft.com/office/drawing/2014/main" id="{866B2E59-FAB7-4E39-98EE-8C5E1F892B5D}"/>
              </a:ext>
            </a:extLst>
          </p:cNvPr>
          <p:cNvSpPr/>
          <p:nvPr/>
        </p:nvSpPr>
        <p:spPr>
          <a:xfrm>
            <a:off x="4823161" y="2955472"/>
            <a:ext cx="1912359" cy="2008629"/>
          </a:xfrm>
          <a:custGeom>
            <a:avLst/>
            <a:gdLst>
              <a:gd name="connsiteX0" fmla="*/ 0 w 1506471"/>
              <a:gd name="connsiteY0" fmla="*/ 655315 h 1310630"/>
              <a:gd name="connsiteX1" fmla="*/ 327658 w 1506471"/>
              <a:gd name="connsiteY1" fmla="*/ 0 h 1310630"/>
              <a:gd name="connsiteX2" fmla="*/ 1178814 w 1506471"/>
              <a:gd name="connsiteY2" fmla="*/ 0 h 1310630"/>
              <a:gd name="connsiteX3" fmla="*/ 1506471 w 1506471"/>
              <a:gd name="connsiteY3" fmla="*/ 655315 h 1310630"/>
              <a:gd name="connsiteX4" fmla="*/ 1178814 w 1506471"/>
              <a:gd name="connsiteY4" fmla="*/ 1310630 h 1310630"/>
              <a:gd name="connsiteX5" fmla="*/ 327658 w 1506471"/>
              <a:gd name="connsiteY5" fmla="*/ 1310630 h 1310630"/>
              <a:gd name="connsiteX6" fmla="*/ 0 w 1506471"/>
              <a:gd name="connsiteY6" fmla="*/ 655315 h 1310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06471" h="1310630">
                <a:moveTo>
                  <a:pt x="753236" y="0"/>
                </a:moveTo>
                <a:lnTo>
                  <a:pt x="1506470" y="285063"/>
                </a:lnTo>
                <a:lnTo>
                  <a:pt x="1506470" y="1025568"/>
                </a:lnTo>
                <a:lnTo>
                  <a:pt x="753236" y="1310630"/>
                </a:lnTo>
                <a:lnTo>
                  <a:pt x="1" y="1025568"/>
                </a:lnTo>
                <a:lnTo>
                  <a:pt x="1" y="285063"/>
                </a:lnTo>
                <a:lnTo>
                  <a:pt x="753236" y="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accent5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shade val="80000"/>
              <a:hueOff val="534575"/>
              <a:satOff val="-22968"/>
              <a:lumOff val="34749"/>
              <a:alphaOff val="0"/>
            </a:schemeClr>
          </a:fillRef>
          <a:effectRef idx="1">
            <a:schemeClr val="accent2">
              <a:shade val="80000"/>
              <a:hueOff val="534575"/>
              <a:satOff val="-22968"/>
              <a:lumOff val="34749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272320" tIns="313012" rIns="272321" bIns="313011" numCol="1" spcCol="1270" anchor="ctr" anchorCtr="0">
            <a:noAutofit/>
          </a:bodyPr>
          <a:lstStyle/>
          <a:p>
            <a:pPr algn="ctr" defTabSz="82971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Garbage</a:t>
            </a:r>
          </a:p>
        </p:txBody>
      </p:sp>
    </p:spTree>
    <p:extLst>
      <p:ext uri="{BB962C8B-B14F-4D97-AF65-F5344CB8AC3E}">
        <p14:creationId xmlns:p14="http://schemas.microsoft.com/office/powerpoint/2010/main" val="6535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84735" y="1243092"/>
            <a:ext cx="10370270" cy="587063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Remember the 3 R’s!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20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963344"/>
              </p:ext>
            </p:extLst>
          </p:nvPr>
        </p:nvGraphicFramePr>
        <p:xfrm>
          <a:off x="838199" y="1622501"/>
          <a:ext cx="5600701" cy="4335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7" name="Right Arrow 6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 throwing them away 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096000" y="4098725"/>
            <a:ext cx="5701393" cy="2009061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 much as possible so that they can be made into new things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 uiExpand="1">
        <p:bldSub>
          <a:bldDgm bld="lvlOne"/>
        </p:bldSub>
      </p:bldGraphic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3Rs at home and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912" y="1676077"/>
            <a:ext cx="10370270" cy="4601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en-GB">
                <a:latin typeface="Comic Sans MS"/>
                <a:cs typeface="Arial"/>
              </a:rPr>
              <a:t>Use a reusable water bottle instead of a disposable </a:t>
            </a:r>
            <a:r>
              <a:rPr lang="en-GB" dirty="0">
                <a:latin typeface="Comic Sans MS"/>
                <a:cs typeface="Arial"/>
              </a:rPr>
              <a:t>one </a:t>
            </a:r>
            <a:endParaRPr lang="en-GB" dirty="0"/>
          </a:p>
          <a:p>
            <a:pPr marL="342900" indent="-342900"/>
            <a:r>
              <a:rPr lang="en-GB">
                <a:latin typeface="Comic Sans MS"/>
                <a:cs typeface="Arial"/>
              </a:rPr>
              <a:t>Donate any of your unwanted toys or clothes to charity or </a:t>
            </a:r>
            <a:r>
              <a:rPr lang="en-GB" dirty="0">
                <a:latin typeface="Comic Sans MS"/>
                <a:cs typeface="Arial"/>
              </a:rPr>
              <a:t>give them to friends and family</a:t>
            </a:r>
          </a:p>
          <a:p>
            <a:pPr marL="342900" indent="-342900"/>
            <a:r>
              <a:rPr lang="en-GB">
                <a:latin typeface="Comic Sans MS"/>
                <a:cs typeface="Arial"/>
              </a:rPr>
              <a:t>Use reusable batteries in your </a:t>
            </a:r>
            <a:r>
              <a:rPr lang="en-GB" dirty="0">
                <a:latin typeface="Comic Sans MS"/>
                <a:cs typeface="Arial"/>
              </a:rPr>
              <a:t>toys </a:t>
            </a:r>
            <a:endParaRPr lang="en-GB" dirty="0"/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Remind whoever does the shopping at home to make a list </a:t>
            </a:r>
            <a:r>
              <a:rPr lang="en-GB">
                <a:latin typeface="Comic Sans MS"/>
                <a:cs typeface="Arial"/>
              </a:rPr>
              <a:t>first and to take their reusable </a:t>
            </a:r>
            <a:r>
              <a:rPr lang="en-GB" dirty="0">
                <a:latin typeface="Comic Sans MS"/>
                <a:cs typeface="Arial"/>
              </a:rPr>
              <a:t>bags!</a:t>
            </a:r>
          </a:p>
          <a:p>
            <a:pPr marL="342900" indent="-342900"/>
            <a:r>
              <a:rPr lang="en-GB" dirty="0">
                <a:latin typeface="Comic Sans MS"/>
                <a:cs typeface="Arial"/>
              </a:rPr>
              <a:t>Put things in the correct bin!- ask a grown up if you're </a:t>
            </a:r>
            <a:r>
              <a:rPr lang="en-GB">
                <a:latin typeface="Comic Sans MS"/>
                <a:cs typeface="Arial"/>
              </a:rPr>
              <a:t>not sure</a:t>
            </a:r>
            <a:endParaRPr lang="en-GB" dirty="0">
              <a:latin typeface="Comic Sans MS"/>
              <a:cs typeface="Arial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35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Waste?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43260" y="2438400"/>
            <a:ext cx="8281815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Something that is no longer useful to us in its current form </a:t>
            </a:r>
          </a:p>
        </p:txBody>
      </p:sp>
    </p:spTree>
    <p:extLst>
      <p:ext uri="{BB962C8B-B14F-4D97-AF65-F5344CB8AC3E}">
        <p14:creationId xmlns:p14="http://schemas.microsoft.com/office/powerpoint/2010/main" val="145707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3805" y="2608592"/>
            <a:ext cx="8491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Can you think of any examples?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62">
            <a:off x="460101" y="4031439"/>
            <a:ext cx="3160275" cy="2357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174">
            <a:off x="1029522" y="511423"/>
            <a:ext cx="2645433" cy="2107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6779">
            <a:off x="7977628" y="4147875"/>
            <a:ext cx="3659910" cy="2443809"/>
          </a:xfrm>
          <a:prstGeom prst="rect">
            <a:avLst/>
          </a:prstGeom>
        </p:spPr>
      </p:pic>
      <p:pic>
        <p:nvPicPr>
          <p:cNvPr id="2050" name="Picture 2" descr="Image result for plastic bottles pots tubs and tra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741">
            <a:off x="8463708" y="138059"/>
            <a:ext cx="3496742" cy="24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toy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4484654"/>
            <a:ext cx="2332168" cy="233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ik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2" y="345848"/>
            <a:ext cx="2116743" cy="211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4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8225"/>
            <a:ext cx="11556206" cy="3796903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>
                <a:latin typeface="Comic Sans MS" panose="030F0702030302020204" pitchFamily="66" charset="0"/>
              </a:rPr>
              <a:t>In the UK we produce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8000" b="1" dirty="0">
                <a:solidFill>
                  <a:srgbClr val="8DC63F"/>
                </a:solidFill>
              </a:rPr>
              <a:t>31 MILLION TONNES </a:t>
            </a:r>
            <a:br>
              <a:rPr lang="en-GB" sz="8000" b="1" dirty="0">
                <a:solidFill>
                  <a:srgbClr val="8DC63F"/>
                </a:solidFill>
              </a:rPr>
            </a:br>
            <a:r>
              <a:rPr lang="en-GB" sz="6600" b="1" dirty="0">
                <a:latin typeface="Comic Sans MS" panose="030F0702030302020204" pitchFamily="66" charset="0"/>
              </a:rPr>
              <a:t>of waste a year! </a:t>
            </a:r>
          </a:p>
        </p:txBody>
      </p:sp>
    </p:spTree>
    <p:extLst>
      <p:ext uri="{BB962C8B-B14F-4D97-AF65-F5344CB8AC3E}">
        <p14:creationId xmlns:p14="http://schemas.microsoft.com/office/powerpoint/2010/main" val="100564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5766" y="951656"/>
            <a:ext cx="10325335" cy="378565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31 million tonnes</a:t>
            </a:r>
          </a:p>
          <a:p>
            <a:pPr algn="ctr"/>
            <a:r>
              <a:rPr lang="en-GB" sz="6000" b="1" dirty="0">
                <a:latin typeface="Comic Sans MS" panose="030F0702030302020204" pitchFamily="66" charset="0"/>
              </a:rPr>
              <a:t>= </a:t>
            </a:r>
          </a:p>
          <a:p>
            <a:pPr algn="ctr"/>
            <a:r>
              <a:rPr lang="en-GB" sz="6000" b="1" dirty="0">
                <a:latin typeface="Comic Sans MS"/>
              </a:rPr>
              <a:t>3.5 million Double decker buses! </a:t>
            </a:r>
            <a:endParaRPr lang="en-GB" sz="6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Waste can cause a lot of problems</a:t>
            </a:r>
            <a:r>
              <a:rPr lang="en-GB" b="1" dirty="0">
                <a:solidFill>
                  <a:schemeClr val="accent6"/>
                </a:solidFill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8992" y="1329274"/>
            <a:ext cx="4146936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71C5E8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It can be very smelly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5507" y="4028173"/>
            <a:ext cx="5108329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hurt animals and people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91" y="1618715"/>
            <a:ext cx="437838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Takes up a lot of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 s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pace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259" y="5160893"/>
            <a:ext cx="5386712" cy="5788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</a:rPr>
              <a:t>Can be difficult to get rid of</a:t>
            </a:r>
          </a:p>
        </p:txBody>
      </p:sp>
      <p:pic>
        <p:nvPicPr>
          <p:cNvPr id="9" name="Picture 2" descr="Image result for sm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49">
            <a:off x="8330570" y="2062917"/>
            <a:ext cx="2562895" cy="171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waste and anim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5891">
            <a:off x="4818658" y="2020907"/>
            <a:ext cx="2708275" cy="178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mage result for landf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50">
            <a:off x="393219" y="2288296"/>
            <a:ext cx="3264962" cy="162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oothbru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194">
            <a:off x="5750718" y="4794802"/>
            <a:ext cx="1392391" cy="139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lastic bag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52" y="4831529"/>
            <a:ext cx="1582226" cy="10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020" y="4929443"/>
            <a:ext cx="1296075" cy="865420"/>
          </a:xfrm>
          <a:prstGeom prst="rect">
            <a:avLst/>
          </a:prstGeom>
        </p:spPr>
      </p:pic>
      <p:pic>
        <p:nvPicPr>
          <p:cNvPr id="13" name="Picture 2" descr="Image result for frid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732" y="4883271"/>
            <a:ext cx="1215455" cy="12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3R’s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98C37-2E9A-47E5-8C17-BEDDB4D5E342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76073"/>
              </p:ext>
            </p:extLst>
          </p:nvPr>
        </p:nvGraphicFramePr>
        <p:xfrm>
          <a:off x="838199" y="1355725"/>
          <a:ext cx="5938157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1" y="1407370"/>
            <a:ext cx="5701392" cy="105560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Make less waste in the first place </a:t>
            </a:r>
          </a:p>
        </p:txBody>
      </p:sp>
      <p:sp>
        <p:nvSpPr>
          <p:cNvPr id="8" name="Right Arrow 7"/>
          <p:cNvSpPr/>
          <p:nvPr/>
        </p:nvSpPr>
        <p:spPr>
          <a:xfrm rot="21036962">
            <a:off x="5361781" y="1680454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096000" y="2784353"/>
            <a:ext cx="5701393" cy="1055608"/>
          </a:xfrm>
          <a:prstGeom prst="roundRect">
            <a:avLst/>
          </a:prstGeom>
          <a:noFill/>
          <a:ln w="57150">
            <a:solidFill>
              <a:schemeClr val="accent4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Use things again instead of throwing them away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80783">
            <a:off x="5323298" y="3057967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542525">
            <a:off x="5264032" y="4710478"/>
            <a:ext cx="762000" cy="62306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096000" y="4098725"/>
            <a:ext cx="5701393" cy="1532334"/>
          </a:xfrm>
          <a:prstGeom prst="round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GB" sz="2800" dirty="0">
                <a:latin typeface="Comic Sans MS"/>
              </a:rPr>
              <a:t>Recycle the correct things as much as possible so that they can be made into new things 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2779325-F4C8-4AF3-8327-D9F0B42909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296E9DB-A056-4BFC-B986-7A47947B58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904E6E2D-DC98-4345-A51F-65211C9B3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the 3Rs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865" y="1209183"/>
            <a:ext cx="10370270" cy="2034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/>
              <a:t>Reduce</a:t>
            </a:r>
          </a:p>
          <a:p>
            <a:r>
              <a:rPr lang="en-GB" sz="2400" dirty="0"/>
              <a:t>Think before you buy and only buy things that you need</a:t>
            </a:r>
          </a:p>
          <a:p>
            <a:r>
              <a:rPr lang="en-GB" sz="2400" dirty="0">
                <a:latin typeface="Comic Sans MS"/>
                <a:cs typeface="Arial"/>
              </a:rPr>
              <a:t>Think about the packaging before you buy 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55380" y="5872164"/>
            <a:ext cx="2743200" cy="365125"/>
          </a:xfrm>
        </p:spPr>
        <p:txBody>
          <a:bodyPr/>
          <a:lstStyle/>
          <a:p>
            <a:fld id="{F2198C37-2E9A-47E5-8C17-BEDDB4D5E342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26" name="Picture 2" descr="Kellogg's® Coco Pops® | Kellogg's 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61" y="3121146"/>
            <a:ext cx="1603057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755380" y="2580544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servings</a:t>
            </a:r>
          </a:p>
        </p:txBody>
      </p:sp>
      <p:pic>
        <p:nvPicPr>
          <p:cNvPr id="1030" name="Picture 6" descr="Kellogg's Cereal Variety Packs, Pack of 8: Amazon.co.uk: Groc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8" y="3581514"/>
            <a:ext cx="3130551" cy="15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9967435" y="3366925"/>
            <a:ext cx="1813078" cy="67151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8 Cardboard boxes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220441" y="4287504"/>
            <a:ext cx="1813078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8 inside bags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125071" y="5058365"/>
            <a:ext cx="1816895" cy="52179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All wrapped in plastic film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32384" y="3043840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24 servings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439790" y="3813905"/>
            <a:ext cx="1813078" cy="671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 1 Cardboard box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7846" y="4571855"/>
            <a:ext cx="1813078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1 inside bag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542892" y="5121645"/>
            <a:ext cx="1816895" cy="521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No plastic film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5332" y="5382542"/>
            <a:ext cx="2464948" cy="7150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£4.00 or 16p a serving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79044" y="5285894"/>
            <a:ext cx="2464948" cy="715089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£2.30 or 29p a serving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198781" y="2718031"/>
            <a:ext cx="3702997" cy="699234"/>
          </a:xfrm>
          <a:prstGeom prst="roundRect">
            <a:avLst/>
          </a:prstGeom>
          <a:solidFill>
            <a:srgbClr val="8DC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Comic Sans MS"/>
              </a:rPr>
              <a:t>Which will make more waste?</a:t>
            </a:r>
          </a:p>
        </p:txBody>
      </p:sp>
    </p:spTree>
    <p:extLst>
      <p:ext uri="{BB962C8B-B14F-4D97-AF65-F5344CB8AC3E}">
        <p14:creationId xmlns:p14="http://schemas.microsoft.com/office/powerpoint/2010/main" val="202608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89833938BCCD4D8DF58687D5785D6C" ma:contentTypeVersion="7" ma:contentTypeDescription="Create a new document." ma:contentTypeScope="" ma:versionID="5cdde656cabbea56321fb41fd67f4266">
  <xsd:schema xmlns:xsd="http://www.w3.org/2001/XMLSchema" xmlns:xs="http://www.w3.org/2001/XMLSchema" xmlns:p="http://schemas.microsoft.com/office/2006/metadata/properties" xmlns:ns2="8ee5520e-8a30-4f9a-8ee6-9c5a5869eb98" targetNamespace="http://schemas.microsoft.com/office/2006/metadata/properties" ma:root="true" ma:fieldsID="7a95cfc08f31ea5ab0c69c734468be17" ns2:_="">
    <xsd:import namespace="8ee5520e-8a30-4f9a-8ee6-9c5a5869eb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5520e-8a30-4f9a-8ee6-9c5a5869e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A3AC40-A87C-4688-BC28-32A3E33AAE2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8ee5520e-8a30-4f9a-8ee6-9c5a5869eb98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0767EED-3446-426A-909A-979253951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5520e-8a30-4f9a-8ee6-9c5a5869eb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39A394-C530-4ECF-8BD4-361CE7D96E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2487</TotalTime>
  <Words>632</Words>
  <Application>Microsoft Office PowerPoint</Application>
  <PresentationFormat>Widescreen</PresentationFormat>
  <Paragraphs>125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Comic Sans MS</vt:lpstr>
      <vt:lpstr>take_out_the_garbage</vt:lpstr>
      <vt:lpstr>Arial</vt:lpstr>
      <vt:lpstr>Calibri</vt:lpstr>
      <vt:lpstr>Office Theme</vt:lpstr>
      <vt:lpstr>The 3R’s </vt:lpstr>
      <vt:lpstr>What is Waste?</vt:lpstr>
      <vt:lpstr>What is Waste?</vt:lpstr>
      <vt:lpstr>PowerPoint Presentation</vt:lpstr>
      <vt:lpstr>In the UK we produce  31 MILLION TONNES  of waste a year! </vt:lpstr>
      <vt:lpstr>PowerPoint Presentation</vt:lpstr>
      <vt:lpstr>Waste can cause a lot of problems…</vt:lpstr>
      <vt:lpstr>The 3R’s</vt:lpstr>
      <vt:lpstr>Examples of the 3Rs</vt:lpstr>
      <vt:lpstr>Examples of the 3Rs</vt:lpstr>
      <vt:lpstr>Examples of the 3Rs</vt:lpstr>
      <vt:lpstr>To help bin-workers, we sort our waste into different colour bins</vt:lpstr>
      <vt:lpstr>In Rotherham, we have 4 bins</vt:lpstr>
      <vt:lpstr>In Rotherham, we have 4 bins</vt:lpstr>
      <vt:lpstr>In Rotherham, we have 4 bins</vt:lpstr>
      <vt:lpstr>In Rotherham, we have 4 bins</vt:lpstr>
      <vt:lpstr>Why should we recycle?</vt:lpstr>
      <vt:lpstr>Why should we recycle?</vt:lpstr>
      <vt:lpstr>Why should we recycle?</vt:lpstr>
      <vt:lpstr>How can you help?</vt:lpstr>
      <vt:lpstr>The 3Rs at home and school</vt:lpstr>
    </vt:vector>
  </TitlesOfParts>
  <Company>Shanks Renewi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3R’s</dc:title>
  <dc:creator>Rebecca Wilson</dc:creator>
  <cp:lastModifiedBy>Rachel Walker</cp:lastModifiedBy>
  <cp:revision>120</cp:revision>
  <dcterms:created xsi:type="dcterms:W3CDTF">2020-07-06T13:20:54Z</dcterms:created>
  <dcterms:modified xsi:type="dcterms:W3CDTF">2020-09-01T10:26:31Z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0x0101007189833938BCCD4D8DF58687D5785D6C</vt:lpwstr>
  </property>
</Properties>
</file>